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57" r:id="rId3"/>
    <p:sldId id="294" r:id="rId4"/>
    <p:sldId id="299" r:id="rId5"/>
    <p:sldId id="263" r:id="rId6"/>
    <p:sldId id="264" r:id="rId7"/>
    <p:sldId id="265" r:id="rId8"/>
    <p:sldId id="266" r:id="rId9"/>
    <p:sldId id="267" r:id="rId10"/>
    <p:sldId id="268" r:id="rId11"/>
    <p:sldId id="269" r:id="rId12"/>
    <p:sldId id="301" r:id="rId13"/>
    <p:sldId id="260" r:id="rId14"/>
    <p:sldId id="276" r:id="rId15"/>
    <p:sldId id="277" r:id="rId16"/>
    <p:sldId id="302" r:id="rId17"/>
    <p:sldId id="275" r:id="rId18"/>
    <p:sldId id="273" r:id="rId19"/>
    <p:sldId id="278" r:id="rId20"/>
    <p:sldId id="279" r:id="rId21"/>
    <p:sldId id="280" r:id="rId22"/>
    <p:sldId id="303" r:id="rId23"/>
    <p:sldId id="281" r:id="rId24"/>
    <p:sldId id="272" r:id="rId25"/>
    <p:sldId id="274" r:id="rId26"/>
    <p:sldId id="300" r:id="rId27"/>
    <p:sldId id="285" r:id="rId28"/>
    <p:sldId id="286" r:id="rId29"/>
    <p:sldId id="287" r:id="rId30"/>
    <p:sldId id="288" r:id="rId31"/>
    <p:sldId id="289" r:id="rId32"/>
    <p:sldId id="290" r:id="rId33"/>
    <p:sldId id="291" r:id="rId34"/>
    <p:sldId id="292" r:id="rId35"/>
    <p:sldId id="297" r:id="rId36"/>
    <p:sldId id="296" r:id="rId37"/>
    <p:sldId id="304"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70337" autoAdjust="0"/>
  </p:normalViewPr>
  <p:slideViewPr>
    <p:cSldViewPr>
      <p:cViewPr varScale="1">
        <p:scale>
          <a:sx n="47" d="100"/>
          <a:sy n="47" d="100"/>
        </p:scale>
        <p:origin x="-195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5C531D-3621-48B4-9BC1-EC65387289CB}" type="doc">
      <dgm:prSet loTypeId="urn:microsoft.com/office/officeart/2005/8/layout/pyramid4" loCatId="pyramid" qsTypeId="urn:microsoft.com/office/officeart/2005/8/quickstyle/simple1#3" qsCatId="simple" csTypeId="urn:microsoft.com/office/officeart/2005/8/colors/colorful1#1" csCatId="colorful" phldr="1"/>
      <dgm:spPr/>
    </dgm:pt>
    <dgm:pt modelId="{DF7B0503-7AA8-4FB1-8E76-1EAF1B3AAF99}">
      <dgm:prSet phldrT="[Text]" custT="1"/>
      <dgm:spPr/>
      <dgm:t>
        <a:bodyPr lIns="0" tIns="0" rIns="0" bIns="0"/>
        <a:lstStyle/>
        <a:p>
          <a:r>
            <a:rPr lang="en-US" sz="1800" b="1" smtClean="0">
              <a:solidFill>
                <a:srgbClr val="002060"/>
              </a:solidFill>
            </a:rPr>
            <a:t>Defence Economy</a:t>
          </a:r>
          <a:endParaRPr lang="en-IN" sz="1800" b="1">
            <a:solidFill>
              <a:srgbClr val="002060"/>
            </a:solidFill>
          </a:endParaRPr>
        </a:p>
      </dgm:t>
    </dgm:pt>
    <dgm:pt modelId="{1114D356-BF4E-47A3-9EFC-C2B08BE2B732}" type="parTrans" cxnId="{AB73CB03-7019-450C-BA74-35CDB19E8016}">
      <dgm:prSet/>
      <dgm:spPr/>
      <dgm:t>
        <a:bodyPr/>
        <a:lstStyle/>
        <a:p>
          <a:endParaRPr lang="en-IN"/>
        </a:p>
      </dgm:t>
    </dgm:pt>
    <dgm:pt modelId="{77FDCDB9-76A1-42F9-B325-47EC422C4775}" type="sibTrans" cxnId="{AB73CB03-7019-450C-BA74-35CDB19E8016}">
      <dgm:prSet/>
      <dgm:spPr/>
      <dgm:t>
        <a:bodyPr/>
        <a:lstStyle/>
        <a:p>
          <a:endParaRPr lang="en-IN"/>
        </a:p>
      </dgm:t>
    </dgm:pt>
    <dgm:pt modelId="{2870B44C-6538-4583-B68D-21DC26921572}">
      <dgm:prSet phldrT="[Text]" custT="1"/>
      <dgm:spPr>
        <a:solidFill>
          <a:schemeClr val="tx1">
            <a:lumMod val="75000"/>
            <a:lumOff val="25000"/>
          </a:schemeClr>
        </a:solidFill>
      </dgm:spPr>
      <dgm:t>
        <a:bodyPr/>
        <a:lstStyle/>
        <a:p>
          <a:r>
            <a:rPr lang="en-US" sz="1600" b="1" smtClean="0"/>
            <a:t>Dual use economy</a:t>
          </a:r>
          <a:endParaRPr lang="en-IN" sz="1600" b="1"/>
        </a:p>
      </dgm:t>
    </dgm:pt>
    <dgm:pt modelId="{3A6356B5-542D-42D5-BA33-DAB04CF2E329}" type="parTrans" cxnId="{A37F92B0-A8C8-48D5-BE77-92273B405FD6}">
      <dgm:prSet/>
      <dgm:spPr/>
      <dgm:t>
        <a:bodyPr/>
        <a:lstStyle/>
        <a:p>
          <a:endParaRPr lang="en-IN"/>
        </a:p>
      </dgm:t>
    </dgm:pt>
    <dgm:pt modelId="{1F769211-6AF2-479F-8179-8667E86FFA5A}" type="sibTrans" cxnId="{A37F92B0-A8C8-48D5-BE77-92273B405FD6}">
      <dgm:prSet/>
      <dgm:spPr/>
      <dgm:t>
        <a:bodyPr/>
        <a:lstStyle/>
        <a:p>
          <a:endParaRPr lang="en-IN"/>
        </a:p>
      </dgm:t>
    </dgm:pt>
    <dgm:pt modelId="{13C68B0F-337F-4E42-B189-03171DE6BF00}">
      <dgm:prSet phldrT="[Text]" custT="1"/>
      <dgm:spPr/>
      <dgm:t>
        <a:bodyPr/>
        <a:lstStyle/>
        <a:p>
          <a:r>
            <a:rPr lang="en-US" sz="1800" b="1" smtClean="0"/>
            <a:t>High-tech civilian sector</a:t>
          </a:r>
          <a:endParaRPr lang="en-IN" sz="1800" b="1"/>
        </a:p>
      </dgm:t>
    </dgm:pt>
    <dgm:pt modelId="{F2A7BD79-F458-4E78-8587-347ADD2F3CF0}" type="parTrans" cxnId="{0035A43C-FD54-4356-B37E-FD26AAE1B293}">
      <dgm:prSet/>
      <dgm:spPr/>
      <dgm:t>
        <a:bodyPr/>
        <a:lstStyle/>
        <a:p>
          <a:endParaRPr lang="en-IN"/>
        </a:p>
      </dgm:t>
    </dgm:pt>
    <dgm:pt modelId="{27A112B8-49D0-4DFD-89A8-6DDF2C6C2DC0}" type="sibTrans" cxnId="{0035A43C-FD54-4356-B37E-FD26AAE1B293}">
      <dgm:prSet/>
      <dgm:spPr/>
      <dgm:t>
        <a:bodyPr/>
        <a:lstStyle/>
        <a:p>
          <a:endParaRPr lang="en-IN"/>
        </a:p>
      </dgm:t>
    </dgm:pt>
    <dgm:pt modelId="{B280B16D-B2D4-4871-ABC2-4F6488535929}">
      <dgm:prSet custT="1"/>
      <dgm:spPr/>
      <dgm:t>
        <a:bodyPr/>
        <a:lstStyle/>
        <a:p>
          <a:r>
            <a:rPr lang="en-US" sz="2000" b="1" smtClean="0">
              <a:solidFill>
                <a:schemeClr val="tx1"/>
              </a:solidFill>
            </a:rPr>
            <a:t>Low tech sector</a:t>
          </a:r>
          <a:endParaRPr lang="en-IN" sz="2000" b="1">
            <a:solidFill>
              <a:schemeClr val="tx1"/>
            </a:solidFill>
          </a:endParaRPr>
        </a:p>
      </dgm:t>
    </dgm:pt>
    <dgm:pt modelId="{B5ABE248-AC93-41B8-ADB8-474CB7EDAE63}" type="parTrans" cxnId="{BE20CA32-9FB9-49C9-88CC-79036D07A65E}">
      <dgm:prSet/>
      <dgm:spPr/>
      <dgm:t>
        <a:bodyPr/>
        <a:lstStyle/>
        <a:p>
          <a:endParaRPr lang="en-IN"/>
        </a:p>
      </dgm:t>
    </dgm:pt>
    <dgm:pt modelId="{129F9FCF-7776-44B3-BAF6-61980A4FB017}" type="sibTrans" cxnId="{BE20CA32-9FB9-49C9-88CC-79036D07A65E}">
      <dgm:prSet/>
      <dgm:spPr/>
      <dgm:t>
        <a:bodyPr/>
        <a:lstStyle/>
        <a:p>
          <a:endParaRPr lang="en-IN"/>
        </a:p>
      </dgm:t>
    </dgm:pt>
    <dgm:pt modelId="{D3389BEB-AA19-4A37-A20E-7A579006E45C}" type="pres">
      <dgm:prSet presAssocID="{1A5C531D-3621-48B4-9BC1-EC65387289CB}" presName="compositeShape" presStyleCnt="0">
        <dgm:presLayoutVars>
          <dgm:chMax val="9"/>
          <dgm:dir/>
          <dgm:resizeHandles val="exact"/>
        </dgm:presLayoutVars>
      </dgm:prSet>
      <dgm:spPr/>
    </dgm:pt>
    <dgm:pt modelId="{6BE3FD04-86EE-4E51-B25F-B26769472BB4}" type="pres">
      <dgm:prSet presAssocID="{1A5C531D-3621-48B4-9BC1-EC65387289CB}" presName="triangle1" presStyleLbl="node1" presStyleIdx="0" presStyleCnt="4" custScaleX="107152" custLinFactNeighborX="-295" custLinFactNeighborY="3448">
        <dgm:presLayoutVars>
          <dgm:bulletEnabled val="1"/>
        </dgm:presLayoutVars>
      </dgm:prSet>
      <dgm:spPr/>
      <dgm:t>
        <a:bodyPr/>
        <a:lstStyle/>
        <a:p>
          <a:endParaRPr lang="en-IN"/>
        </a:p>
      </dgm:t>
    </dgm:pt>
    <dgm:pt modelId="{47E98CE0-A966-45E1-BA4B-2FC0ECD59F83}" type="pres">
      <dgm:prSet presAssocID="{1A5C531D-3621-48B4-9BC1-EC65387289CB}" presName="triangle2" presStyleLbl="node1" presStyleIdx="1" presStyleCnt="4">
        <dgm:presLayoutVars>
          <dgm:bulletEnabled val="1"/>
        </dgm:presLayoutVars>
      </dgm:prSet>
      <dgm:spPr/>
      <dgm:t>
        <a:bodyPr/>
        <a:lstStyle/>
        <a:p>
          <a:endParaRPr lang="en-IN"/>
        </a:p>
      </dgm:t>
    </dgm:pt>
    <dgm:pt modelId="{15AC5BD5-35F7-4B29-AF57-81017699F7BF}" type="pres">
      <dgm:prSet presAssocID="{1A5C531D-3621-48B4-9BC1-EC65387289CB}" presName="triangle3" presStyleLbl="node1" presStyleIdx="2" presStyleCnt="4">
        <dgm:presLayoutVars>
          <dgm:bulletEnabled val="1"/>
        </dgm:presLayoutVars>
      </dgm:prSet>
      <dgm:spPr/>
      <dgm:t>
        <a:bodyPr/>
        <a:lstStyle/>
        <a:p>
          <a:endParaRPr lang="en-IN"/>
        </a:p>
      </dgm:t>
    </dgm:pt>
    <dgm:pt modelId="{EF26DC5B-9A39-4B28-B55D-82DBA6253ECE}" type="pres">
      <dgm:prSet presAssocID="{1A5C531D-3621-48B4-9BC1-EC65387289CB}" presName="triangle4" presStyleLbl="node1" presStyleIdx="3" presStyleCnt="4">
        <dgm:presLayoutVars>
          <dgm:bulletEnabled val="1"/>
        </dgm:presLayoutVars>
      </dgm:prSet>
      <dgm:spPr/>
      <dgm:t>
        <a:bodyPr/>
        <a:lstStyle/>
        <a:p>
          <a:endParaRPr lang="en-IN"/>
        </a:p>
      </dgm:t>
    </dgm:pt>
  </dgm:ptLst>
  <dgm:cxnLst>
    <dgm:cxn modelId="{AB73CB03-7019-450C-BA74-35CDB19E8016}" srcId="{1A5C531D-3621-48B4-9BC1-EC65387289CB}" destId="{DF7B0503-7AA8-4FB1-8E76-1EAF1B3AAF99}" srcOrd="0" destOrd="0" parTransId="{1114D356-BF4E-47A3-9EFC-C2B08BE2B732}" sibTransId="{77FDCDB9-76A1-42F9-B325-47EC422C4775}"/>
    <dgm:cxn modelId="{F6B7CDF0-4B42-44EA-9367-099070266870}" type="presOf" srcId="{13C68B0F-337F-4E42-B189-03171DE6BF00}" destId="{15AC5BD5-35F7-4B29-AF57-81017699F7BF}" srcOrd="0" destOrd="0" presId="urn:microsoft.com/office/officeart/2005/8/layout/pyramid4"/>
    <dgm:cxn modelId="{3CA6B19C-7523-4A03-AE0B-17C97630AA57}" type="presOf" srcId="{B280B16D-B2D4-4871-ABC2-4F6488535929}" destId="{EF26DC5B-9A39-4B28-B55D-82DBA6253ECE}" srcOrd="0" destOrd="0" presId="urn:microsoft.com/office/officeart/2005/8/layout/pyramid4"/>
    <dgm:cxn modelId="{DB3EAB0B-F16C-4A48-9DB6-3C7E878E2984}" type="presOf" srcId="{DF7B0503-7AA8-4FB1-8E76-1EAF1B3AAF99}" destId="{6BE3FD04-86EE-4E51-B25F-B26769472BB4}" srcOrd="0" destOrd="0" presId="urn:microsoft.com/office/officeart/2005/8/layout/pyramid4"/>
    <dgm:cxn modelId="{035AB264-5637-4E4A-AC71-4DA9C4433D9D}" type="presOf" srcId="{1A5C531D-3621-48B4-9BC1-EC65387289CB}" destId="{D3389BEB-AA19-4A37-A20E-7A579006E45C}" srcOrd="0" destOrd="0" presId="urn:microsoft.com/office/officeart/2005/8/layout/pyramid4"/>
    <dgm:cxn modelId="{0035A43C-FD54-4356-B37E-FD26AAE1B293}" srcId="{1A5C531D-3621-48B4-9BC1-EC65387289CB}" destId="{13C68B0F-337F-4E42-B189-03171DE6BF00}" srcOrd="2" destOrd="0" parTransId="{F2A7BD79-F458-4E78-8587-347ADD2F3CF0}" sibTransId="{27A112B8-49D0-4DFD-89A8-6DDF2C6C2DC0}"/>
    <dgm:cxn modelId="{BE20CA32-9FB9-49C9-88CC-79036D07A65E}" srcId="{1A5C531D-3621-48B4-9BC1-EC65387289CB}" destId="{B280B16D-B2D4-4871-ABC2-4F6488535929}" srcOrd="3" destOrd="0" parTransId="{B5ABE248-AC93-41B8-ADB8-474CB7EDAE63}" sibTransId="{129F9FCF-7776-44B3-BAF6-61980A4FB017}"/>
    <dgm:cxn modelId="{A37F92B0-A8C8-48D5-BE77-92273B405FD6}" srcId="{1A5C531D-3621-48B4-9BC1-EC65387289CB}" destId="{2870B44C-6538-4583-B68D-21DC26921572}" srcOrd="1" destOrd="0" parTransId="{3A6356B5-542D-42D5-BA33-DAB04CF2E329}" sibTransId="{1F769211-6AF2-479F-8179-8667E86FFA5A}"/>
    <dgm:cxn modelId="{25151BAE-4BF2-47C0-A675-CBE73185B18B}" type="presOf" srcId="{2870B44C-6538-4583-B68D-21DC26921572}" destId="{47E98CE0-A966-45E1-BA4B-2FC0ECD59F83}" srcOrd="0" destOrd="0" presId="urn:microsoft.com/office/officeart/2005/8/layout/pyramid4"/>
    <dgm:cxn modelId="{08776AD8-961B-4F73-B574-56295A260DDC}" type="presParOf" srcId="{D3389BEB-AA19-4A37-A20E-7A579006E45C}" destId="{6BE3FD04-86EE-4E51-B25F-B26769472BB4}" srcOrd="0" destOrd="0" presId="urn:microsoft.com/office/officeart/2005/8/layout/pyramid4"/>
    <dgm:cxn modelId="{25300BEB-2D34-4527-B633-F82C70ABF304}" type="presParOf" srcId="{D3389BEB-AA19-4A37-A20E-7A579006E45C}" destId="{47E98CE0-A966-45E1-BA4B-2FC0ECD59F83}" srcOrd="1" destOrd="0" presId="urn:microsoft.com/office/officeart/2005/8/layout/pyramid4"/>
    <dgm:cxn modelId="{BF34415D-9552-4AC1-9E77-5408FCCAE7AF}" type="presParOf" srcId="{D3389BEB-AA19-4A37-A20E-7A579006E45C}" destId="{15AC5BD5-35F7-4B29-AF57-81017699F7BF}" srcOrd="2" destOrd="0" presId="urn:microsoft.com/office/officeart/2005/8/layout/pyramid4"/>
    <dgm:cxn modelId="{A07C4FE3-4C28-4F0D-9E2C-44B0E80E3C6B}" type="presParOf" srcId="{D3389BEB-AA19-4A37-A20E-7A579006E45C}" destId="{EF26DC5B-9A39-4B28-B55D-82DBA6253ECE}"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E3FD04-86EE-4E51-B25F-B26769472BB4}">
      <dsp:nvSpPr>
        <dsp:cNvPr id="0" name=""/>
        <dsp:cNvSpPr/>
      </dsp:nvSpPr>
      <dsp:spPr>
        <a:xfrm>
          <a:off x="1330058" y="70939"/>
          <a:ext cx="2204545" cy="2057400"/>
        </a:xfrm>
        <a:prstGeom prst="triangl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n-US" sz="1800" b="1" kern="1200" smtClean="0">
              <a:solidFill>
                <a:srgbClr val="002060"/>
              </a:solidFill>
            </a:rPr>
            <a:t>Defence Economy</a:t>
          </a:r>
          <a:endParaRPr lang="en-IN" sz="1800" b="1" kern="1200">
            <a:solidFill>
              <a:srgbClr val="002060"/>
            </a:solidFill>
          </a:endParaRPr>
        </a:p>
      </dsp:txBody>
      <dsp:txXfrm>
        <a:off x="1881194" y="1099639"/>
        <a:ext cx="1102273" cy="1028700"/>
      </dsp:txXfrm>
    </dsp:sp>
    <dsp:sp modelId="{47E98CE0-A966-45E1-BA4B-2FC0ECD59F83}">
      <dsp:nvSpPr>
        <dsp:cNvPr id="0" name=""/>
        <dsp:cNvSpPr/>
      </dsp:nvSpPr>
      <dsp:spPr>
        <a:xfrm>
          <a:off x="381000" y="2057400"/>
          <a:ext cx="2057400" cy="2057400"/>
        </a:xfrm>
        <a:prstGeom prst="triangle">
          <a:avLst/>
        </a:prstGeom>
        <a:solidFill>
          <a:schemeClr val="tx1">
            <a:lumMod val="75000"/>
            <a:lum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smtClean="0"/>
            <a:t>Dual use economy</a:t>
          </a:r>
          <a:endParaRPr lang="en-IN" sz="1600" b="1" kern="1200"/>
        </a:p>
      </dsp:txBody>
      <dsp:txXfrm>
        <a:off x="895350" y="3086100"/>
        <a:ext cx="1028700" cy="1028700"/>
      </dsp:txXfrm>
    </dsp:sp>
    <dsp:sp modelId="{15AC5BD5-35F7-4B29-AF57-81017699F7BF}">
      <dsp:nvSpPr>
        <dsp:cNvPr id="0" name=""/>
        <dsp:cNvSpPr/>
      </dsp:nvSpPr>
      <dsp:spPr>
        <a:xfrm rot="10800000">
          <a:off x="1409700" y="2057400"/>
          <a:ext cx="2057400" cy="2057400"/>
        </a:xfrm>
        <a:prstGeom prst="triangl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smtClean="0"/>
            <a:t>High-tech civilian sector</a:t>
          </a:r>
          <a:endParaRPr lang="en-IN" sz="1800" b="1" kern="1200"/>
        </a:p>
      </dsp:txBody>
      <dsp:txXfrm rot="10800000">
        <a:off x="1924050" y="2057400"/>
        <a:ext cx="1028700" cy="1028700"/>
      </dsp:txXfrm>
    </dsp:sp>
    <dsp:sp modelId="{EF26DC5B-9A39-4B28-B55D-82DBA6253ECE}">
      <dsp:nvSpPr>
        <dsp:cNvPr id="0" name=""/>
        <dsp:cNvSpPr/>
      </dsp:nvSpPr>
      <dsp:spPr>
        <a:xfrm>
          <a:off x="2438400" y="2057400"/>
          <a:ext cx="2057400" cy="2057400"/>
        </a:xfrm>
        <a:prstGeom prst="triangl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smtClean="0">
              <a:solidFill>
                <a:schemeClr val="tx1"/>
              </a:solidFill>
            </a:rPr>
            <a:t>Low tech sector</a:t>
          </a:r>
          <a:endParaRPr lang="en-IN" sz="2000" b="1" kern="1200">
            <a:solidFill>
              <a:schemeClr val="tx1"/>
            </a:solidFill>
          </a:endParaRPr>
        </a:p>
      </dsp:txBody>
      <dsp:txXfrm>
        <a:off x="2952750" y="3086100"/>
        <a:ext cx="1028700" cy="1028700"/>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C6AC7C-DF4B-4F7E-B0EE-AF265F3A0511}" type="datetimeFigureOut">
              <a:rPr lang="en-US" smtClean="0"/>
              <a:t>9/15/2019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2EE4D4-F69E-4EFF-86C5-F638DCF28819}" type="slidenum">
              <a:rPr lang="en-US" smtClean="0"/>
              <a:t>‹#›</a:t>
            </a:fld>
            <a:endParaRPr lang="en-US"/>
          </a:p>
        </p:txBody>
      </p:sp>
    </p:spTree>
    <p:extLst>
      <p:ext uri="{BB962C8B-B14F-4D97-AF65-F5344CB8AC3E}">
        <p14:creationId xmlns:p14="http://schemas.microsoft.com/office/powerpoint/2010/main" val="3692665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24C1F9D-E723-46E3-81F5-14B487CDE26B}" type="slidenum">
              <a:rPr lang="en-US" altLang="en-US"/>
              <a:pPr eaLnBrk="1" hangingPunct="1"/>
              <a:t>5</a:t>
            </a:fld>
            <a:endParaRPr lang="en-US" alt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r>
              <a:rPr lang="en-US" altLang="en-US" smtClean="0"/>
              <a:t>1857 Is the Sepoy Mutiny, where the people of India gathered courage to ask for their rightful Freedom.</a:t>
            </a:r>
          </a:p>
          <a:p>
            <a:pPr eaLnBrk="1" hangingPunct="1"/>
            <a:r>
              <a:rPr lang="en-US" altLang="en-US" smtClean="0"/>
              <a:t>Liberty comes with its responsibilities. Liberty is preserved by strength, and the strength is derived from development.</a:t>
            </a:r>
          </a:p>
          <a:p>
            <a:pPr eaLnBrk="1" hangingPunct="1"/>
            <a:r>
              <a:rPr lang="en-US" altLang="en-US" smtClean="0"/>
              <a:t>Strength also means Security and hence the decisions that influence the National Security are one of the hardest decisions to make for any national leader.</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ASemIT</a:t>
            </a:r>
            <a:r>
              <a:rPr lang="en-US" dirty="0" smtClean="0"/>
              <a:t> : Centre for Advanced Semiconductor Technology </a:t>
            </a:r>
            <a:r>
              <a:rPr lang="en-US" dirty="0" err="1" smtClean="0"/>
              <a:t>centre</a:t>
            </a:r>
            <a:r>
              <a:rPr lang="en-US" dirty="0" smtClean="0"/>
              <a:t> is located at Solid State Physics Laboratory (</a:t>
            </a:r>
            <a:r>
              <a:rPr lang="en-US" dirty="0" err="1" smtClean="0"/>
              <a:t>SSPL</a:t>
            </a:r>
            <a:r>
              <a:rPr lang="en-US" dirty="0" smtClean="0"/>
              <a:t>), Delhi.</a:t>
            </a:r>
          </a:p>
          <a:p>
            <a:r>
              <a:rPr lang="en-US" dirty="0" smtClean="0"/>
              <a:t>Microwave Tube Research &amp; Development Centre (</a:t>
            </a:r>
            <a:r>
              <a:rPr lang="en-US" dirty="0" err="1" smtClean="0"/>
              <a:t>MTRDC</a:t>
            </a:r>
            <a:r>
              <a:rPr lang="en-US" dirty="0" smtClean="0"/>
              <a:t>) </a:t>
            </a:r>
          </a:p>
          <a:p>
            <a:r>
              <a:rPr lang="en-US" dirty="0" smtClean="0"/>
              <a:t>Defence Avionics Research Establishment (DARE) </a:t>
            </a:r>
          </a:p>
          <a:p>
            <a:r>
              <a:rPr lang="en-US" dirty="0" smtClean="0"/>
              <a:t>Defence Materials and Stores Research and Development Establishment (</a:t>
            </a:r>
            <a:r>
              <a:rPr lang="en-US" dirty="0" err="1" smtClean="0"/>
              <a:t>DMSRDE</a:t>
            </a:r>
            <a:r>
              <a:rPr lang="en-US" dirty="0" smtClean="0"/>
              <a:t>) originated in 1929 as Inspectorate of General Stores in the Harness &amp; Saddlery Factory, Cawnpore.</a:t>
            </a:r>
          </a:p>
          <a:p>
            <a:r>
              <a:rPr lang="en-US" dirty="0" smtClean="0"/>
              <a:t>Advanced Centre for Energetic Materials (</a:t>
            </a:r>
            <a:r>
              <a:rPr lang="en-US" dirty="0" err="1" smtClean="0"/>
              <a:t>ACEM</a:t>
            </a:r>
            <a:r>
              <a:rPr lang="en-US" dirty="0" smtClean="0"/>
              <a:t>) is the latest addition to DRDO's capability for Composite Propellant processing. Situated near the holy city of Nasik,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A12EE4D4-F69E-4EFF-86C5-F638DCF28819}" type="slidenum">
              <a:rPr lang="en-US" smtClean="0"/>
              <a:t>16</a:t>
            </a:fld>
            <a:endParaRPr lang="en-US"/>
          </a:p>
        </p:txBody>
      </p:sp>
    </p:spTree>
    <p:extLst>
      <p:ext uri="{BB962C8B-B14F-4D97-AF65-F5344CB8AC3E}">
        <p14:creationId xmlns:p14="http://schemas.microsoft.com/office/powerpoint/2010/main" val="39727623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1098" eaLnBrk="0" hangingPunct="0">
              <a:defRPr sz="1600" b="1">
                <a:solidFill>
                  <a:schemeClr val="tx1"/>
                </a:solidFill>
                <a:latin typeface="Arial" charset="0"/>
              </a:defRPr>
            </a:lvl1pPr>
            <a:lvl2pPr marL="728165" indent="-280064" defTabSz="921098" eaLnBrk="0" hangingPunct="0">
              <a:defRPr sz="1600" b="1">
                <a:solidFill>
                  <a:schemeClr val="tx1"/>
                </a:solidFill>
                <a:latin typeface="Arial" charset="0"/>
              </a:defRPr>
            </a:lvl2pPr>
            <a:lvl3pPr marL="1120254" indent="-224051" defTabSz="921098" eaLnBrk="0" hangingPunct="0">
              <a:defRPr sz="1600" b="1">
                <a:solidFill>
                  <a:schemeClr val="tx1"/>
                </a:solidFill>
                <a:latin typeface="Arial" charset="0"/>
              </a:defRPr>
            </a:lvl3pPr>
            <a:lvl4pPr marL="1568356" indent="-224051" defTabSz="921098" eaLnBrk="0" hangingPunct="0">
              <a:defRPr sz="1600" b="1">
                <a:solidFill>
                  <a:schemeClr val="tx1"/>
                </a:solidFill>
                <a:latin typeface="Arial" charset="0"/>
              </a:defRPr>
            </a:lvl4pPr>
            <a:lvl5pPr marL="2016458" indent="-224051" defTabSz="921098" eaLnBrk="0" hangingPunct="0">
              <a:defRPr sz="1600" b="1">
                <a:solidFill>
                  <a:schemeClr val="tx1"/>
                </a:solidFill>
                <a:latin typeface="Arial" charset="0"/>
              </a:defRPr>
            </a:lvl5pPr>
            <a:lvl6pPr marL="2464559" indent="-224051" algn="ctr" defTabSz="921098" eaLnBrk="0" fontAlgn="base" hangingPunct="0">
              <a:spcBef>
                <a:spcPct val="50000"/>
              </a:spcBef>
              <a:spcAft>
                <a:spcPct val="0"/>
              </a:spcAft>
              <a:defRPr sz="1600" b="1">
                <a:solidFill>
                  <a:schemeClr val="tx1"/>
                </a:solidFill>
                <a:latin typeface="Arial" charset="0"/>
              </a:defRPr>
            </a:lvl6pPr>
            <a:lvl7pPr marL="2912661" indent="-224051" algn="ctr" defTabSz="921098" eaLnBrk="0" fontAlgn="base" hangingPunct="0">
              <a:spcBef>
                <a:spcPct val="50000"/>
              </a:spcBef>
              <a:spcAft>
                <a:spcPct val="0"/>
              </a:spcAft>
              <a:defRPr sz="1600" b="1">
                <a:solidFill>
                  <a:schemeClr val="tx1"/>
                </a:solidFill>
                <a:latin typeface="Arial" charset="0"/>
              </a:defRPr>
            </a:lvl7pPr>
            <a:lvl8pPr marL="3360763" indent="-224051" algn="ctr" defTabSz="921098" eaLnBrk="0" fontAlgn="base" hangingPunct="0">
              <a:spcBef>
                <a:spcPct val="50000"/>
              </a:spcBef>
              <a:spcAft>
                <a:spcPct val="0"/>
              </a:spcAft>
              <a:defRPr sz="1600" b="1">
                <a:solidFill>
                  <a:schemeClr val="tx1"/>
                </a:solidFill>
                <a:latin typeface="Arial" charset="0"/>
              </a:defRPr>
            </a:lvl8pPr>
            <a:lvl9pPr marL="3808865" indent="-224051" algn="ctr" defTabSz="921098" eaLnBrk="0" fontAlgn="base" hangingPunct="0">
              <a:spcBef>
                <a:spcPct val="50000"/>
              </a:spcBef>
              <a:spcAft>
                <a:spcPct val="0"/>
              </a:spcAft>
              <a:defRPr sz="1600" b="1">
                <a:solidFill>
                  <a:schemeClr val="tx1"/>
                </a:solidFill>
                <a:latin typeface="Arial" charset="0"/>
              </a:defRPr>
            </a:lvl9pPr>
          </a:lstStyle>
          <a:p>
            <a:pPr eaLnBrk="1" hangingPunct="1"/>
            <a:fld id="{576B12B1-350E-4FE4-99CF-2786B36D202D}" type="slidenum">
              <a:rPr lang="en-US" altLang="en-US" sz="1200" b="0"/>
              <a:pPr eaLnBrk="1" hangingPunct="1"/>
              <a:t>18</a:t>
            </a:fld>
            <a:endParaRPr lang="en-US" altLang="en-US" sz="1200" b="0"/>
          </a:p>
        </p:txBody>
      </p:sp>
      <p:sp>
        <p:nvSpPr>
          <p:cNvPr id="69635" name="Rectangle 2"/>
          <p:cNvSpPr>
            <a:spLocks noGrp="1" noRot="1" noChangeAspect="1" noChangeArrowheads="1" noTextEdit="1"/>
          </p:cNvSpPr>
          <p:nvPr>
            <p:ph type="sldImg"/>
          </p:nvPr>
        </p:nvSpPr>
        <p:spPr>
          <a:xfrm>
            <a:off x="1144588" y="684213"/>
            <a:ext cx="4581525" cy="3435350"/>
          </a:xfrm>
          <a:ln/>
        </p:spPr>
      </p:sp>
      <p:sp>
        <p:nvSpPr>
          <p:cNvPr id="69636" name="Rectangle 3"/>
          <p:cNvSpPr>
            <a:spLocks noGrp="1" noChangeArrowheads="1"/>
          </p:cNvSpPr>
          <p:nvPr>
            <p:ph type="body" idx="1"/>
          </p:nvPr>
        </p:nvSpPr>
        <p:spPr>
          <a:xfrm>
            <a:off x="918122" y="4339578"/>
            <a:ext cx="5021756" cy="411807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eaLnBrk="0" hangingPunct="0">
              <a:defRPr sz="1900" b="1">
                <a:solidFill>
                  <a:schemeClr val="tx1"/>
                </a:solidFill>
                <a:latin typeface="Arial" charset="0"/>
              </a:defRPr>
            </a:lvl1pPr>
            <a:lvl2pPr marL="702756" indent="-270291" defTabSz="914485" eaLnBrk="0" hangingPunct="0">
              <a:defRPr sz="1900" b="1">
                <a:solidFill>
                  <a:schemeClr val="tx1"/>
                </a:solidFill>
                <a:latin typeface="Arial" charset="0"/>
              </a:defRPr>
            </a:lvl2pPr>
            <a:lvl3pPr marL="1081164" indent="-216233" defTabSz="914485" eaLnBrk="0" hangingPunct="0">
              <a:defRPr sz="1900" b="1">
                <a:solidFill>
                  <a:schemeClr val="tx1"/>
                </a:solidFill>
                <a:latin typeface="Arial" charset="0"/>
              </a:defRPr>
            </a:lvl3pPr>
            <a:lvl4pPr marL="1513629" indent="-216233" defTabSz="914485" eaLnBrk="0" hangingPunct="0">
              <a:defRPr sz="1900" b="1">
                <a:solidFill>
                  <a:schemeClr val="tx1"/>
                </a:solidFill>
                <a:latin typeface="Arial" charset="0"/>
              </a:defRPr>
            </a:lvl4pPr>
            <a:lvl5pPr marL="1946095" indent="-216233" defTabSz="914485" eaLnBrk="0" hangingPunct="0">
              <a:defRPr sz="1900" b="1">
                <a:solidFill>
                  <a:schemeClr val="tx1"/>
                </a:solidFill>
                <a:latin typeface="Arial" charset="0"/>
              </a:defRPr>
            </a:lvl5pPr>
            <a:lvl6pPr marL="2378560" indent="-216233" defTabSz="914485" eaLnBrk="0" fontAlgn="base" hangingPunct="0">
              <a:spcBef>
                <a:spcPct val="0"/>
              </a:spcBef>
              <a:spcAft>
                <a:spcPct val="0"/>
              </a:spcAft>
              <a:defRPr sz="1900" b="1">
                <a:solidFill>
                  <a:schemeClr val="tx1"/>
                </a:solidFill>
                <a:latin typeface="Arial" charset="0"/>
              </a:defRPr>
            </a:lvl6pPr>
            <a:lvl7pPr marL="2811026" indent="-216233" defTabSz="914485" eaLnBrk="0" fontAlgn="base" hangingPunct="0">
              <a:spcBef>
                <a:spcPct val="0"/>
              </a:spcBef>
              <a:spcAft>
                <a:spcPct val="0"/>
              </a:spcAft>
              <a:defRPr sz="1900" b="1">
                <a:solidFill>
                  <a:schemeClr val="tx1"/>
                </a:solidFill>
                <a:latin typeface="Arial" charset="0"/>
              </a:defRPr>
            </a:lvl7pPr>
            <a:lvl8pPr marL="3243491" indent="-216233" defTabSz="914485" eaLnBrk="0" fontAlgn="base" hangingPunct="0">
              <a:spcBef>
                <a:spcPct val="0"/>
              </a:spcBef>
              <a:spcAft>
                <a:spcPct val="0"/>
              </a:spcAft>
              <a:defRPr sz="1900" b="1">
                <a:solidFill>
                  <a:schemeClr val="tx1"/>
                </a:solidFill>
                <a:latin typeface="Arial" charset="0"/>
              </a:defRPr>
            </a:lvl8pPr>
            <a:lvl9pPr marL="3675957" indent="-216233" defTabSz="914485" eaLnBrk="0" fontAlgn="base" hangingPunct="0">
              <a:spcBef>
                <a:spcPct val="0"/>
              </a:spcBef>
              <a:spcAft>
                <a:spcPct val="0"/>
              </a:spcAft>
              <a:defRPr sz="1900" b="1">
                <a:solidFill>
                  <a:schemeClr val="tx1"/>
                </a:solidFill>
                <a:latin typeface="Arial" charset="0"/>
              </a:defRPr>
            </a:lvl9pPr>
          </a:lstStyle>
          <a:p>
            <a:pPr eaLnBrk="1" hangingPunct="1"/>
            <a:fld id="{8AFADA71-9F34-41A4-8C76-573DF6655AC2}" type="slidenum">
              <a:rPr lang="en-US" altLang="en-US" sz="1200" b="0">
                <a:latin typeface="Times New Roman" pitchFamily="18" charset="0"/>
              </a:rPr>
              <a:pPr eaLnBrk="1" hangingPunct="1"/>
              <a:t>22</a:t>
            </a:fld>
            <a:endParaRPr lang="en-US" altLang="en-US" sz="1200" b="0">
              <a:latin typeface="Times New Roman" pitchFamily="18" charset="0"/>
            </a:endParaRPr>
          </a:p>
        </p:txBody>
      </p:sp>
      <p:sp>
        <p:nvSpPr>
          <p:cNvPr id="89091" name="Rectangle 2"/>
          <p:cNvSpPr>
            <a:spLocks noGrp="1" noRot="1" noChangeAspect="1" noChangeArrowheads="1" noTextEdit="1"/>
          </p:cNvSpPr>
          <p:nvPr>
            <p:ph type="sldImg"/>
          </p:nvPr>
        </p:nvSpPr>
        <p:spPr>
          <a:xfrm>
            <a:off x="1371600" y="1143000"/>
            <a:ext cx="4114800" cy="3086100"/>
          </a:xfrm>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p:spPr>
      </p:sp>
      <p:sp>
        <p:nvSpPr>
          <p:cNvPr id="860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01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ECD088B-8252-4222-8A0E-0DCBDD0F3C32}" type="slidenum">
              <a:rPr lang="en-US" smtClean="0"/>
              <a:pPr fontAlgn="base">
                <a:spcBef>
                  <a:spcPct val="0"/>
                </a:spcBef>
                <a:spcAft>
                  <a:spcPct val="0"/>
                </a:spcAft>
                <a:defRPr/>
              </a:pPr>
              <a:t>24</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t>Terrorist attacks in this region demonstrate a broad spectrum of tactics.  These include kidnappings, suicide bombings, and even chemical attacks. Aleph, formerly known as </a:t>
            </a:r>
            <a:r>
              <a:rPr lang="en-US" altLang="en-US" dirty="0" err="1" smtClean="0"/>
              <a:t>Aum</a:t>
            </a:r>
            <a:r>
              <a:rPr lang="en-US" altLang="en-US" dirty="0" smtClean="0"/>
              <a:t> </a:t>
            </a:r>
            <a:r>
              <a:rPr lang="en-US" altLang="en-US" dirty="0" err="1" smtClean="0"/>
              <a:t>Shinrikyo</a:t>
            </a:r>
            <a:r>
              <a:rPr lang="en-US" altLang="en-US" dirty="0" smtClean="0"/>
              <a:t>, attacked the Tokyo subway with Sarin nerve gas and cyanide in 1995.  Abu Sayyaf, a Philippine group seeking to create a radical Muslim state, targets Americans for kidnapping. </a:t>
            </a:r>
          </a:p>
          <a:p>
            <a:pPr eaLnBrk="1" hangingPunct="1"/>
            <a:r>
              <a:rPr lang="en-US" altLang="en-US" dirty="0" smtClean="0"/>
              <a:t>In 2001, Singaporean officials foiled a plot to attack US military forces and western diplomatic missions.  </a:t>
            </a:r>
          </a:p>
          <a:p>
            <a:pPr eaLnBrk="1" hangingPunct="1"/>
            <a:r>
              <a:rPr lang="en-US" altLang="en-US" dirty="0" smtClean="0"/>
              <a:t>The group, </a:t>
            </a:r>
            <a:r>
              <a:rPr lang="en-US" altLang="en-US" dirty="0" err="1" smtClean="0"/>
              <a:t>Jamaah</a:t>
            </a:r>
            <a:r>
              <a:rPr lang="en-US" altLang="en-US" dirty="0" smtClean="0"/>
              <a:t> </a:t>
            </a:r>
            <a:r>
              <a:rPr lang="en-US" altLang="en-US" dirty="0" err="1" smtClean="0"/>
              <a:t>Islamiya</a:t>
            </a:r>
            <a:r>
              <a:rPr lang="en-US" altLang="en-US" dirty="0" smtClean="0"/>
              <a:t>, seeks to create a radical Muslim state across South East Asia.  In 2002, 2005, and 2009 it conducted bombings in Bali and Jakarta, Indonesia to kill western tourists.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Terrorists prepare and conduct attacks through predictable steps.  Through vigilance, you may be able to recognize preparations for an attack before it is executed.  Be alert to unusual behavior that may indicate intelligence gathering, surveillance, collecting materials for attack, dry runs, and rehearsals.  </a:t>
            </a:r>
          </a:p>
          <a:p>
            <a:r>
              <a:rPr lang="en-US" altLang="en-US" smtClean="0"/>
              <a:t>For example: </a:t>
            </a:r>
          </a:p>
          <a:p>
            <a:r>
              <a:rPr lang="en-US" altLang="en-US" smtClean="0"/>
              <a:t>Taking photos or videos of potential targets</a:t>
            </a:r>
          </a:p>
          <a:p>
            <a:pPr>
              <a:buFontTx/>
              <a:buChar char="•"/>
            </a:pPr>
            <a:r>
              <a:rPr lang="en-US" altLang="en-US" smtClean="0"/>
              <a:t>  Writing notes or sketching details about a possible target</a:t>
            </a:r>
          </a:p>
          <a:p>
            <a:pPr>
              <a:buFontTx/>
              <a:buChar char="•"/>
            </a:pPr>
            <a:r>
              <a:rPr lang="en-US" altLang="en-US" smtClean="0"/>
              <a:t>  Showing abnormal attention to details of routine activities and security measures</a:t>
            </a:r>
          </a:p>
          <a:p>
            <a:pPr>
              <a:buFontTx/>
              <a:buChar char="•"/>
            </a:pPr>
            <a:r>
              <a:rPr lang="en-US" altLang="en-US" smtClean="0"/>
              <a:t>  Using false identification</a:t>
            </a:r>
          </a:p>
          <a:p>
            <a:pPr>
              <a:buFontTx/>
              <a:buChar char="•"/>
            </a:pPr>
            <a:r>
              <a:rPr lang="en-US" altLang="en-US" smtClean="0"/>
              <a:t>  Paying cash for items normally bought on credit</a:t>
            </a:r>
          </a:p>
          <a:p>
            <a:pPr>
              <a:buFontTx/>
              <a:buChar char="•"/>
            </a:pPr>
            <a:r>
              <a:rPr lang="en-US" altLang="en-US" smtClean="0"/>
              <a:t>  Purchasing large quantities of items that could be used as part of an attack (e.g., chemicals or cell phones)</a:t>
            </a:r>
          </a:p>
          <a:p>
            <a:r>
              <a:rPr lang="en-US" altLang="en-US" smtClean="0"/>
              <a:t>If you see something unusual, report it immediately to security officials for further investigation.  Make a note of the individual's description and activities, the time of day, and equipment being used.</a:t>
            </a:r>
          </a:p>
          <a:p>
            <a:r>
              <a:rPr lang="en-US" altLang="en-US" smtClean="0"/>
              <a:t>On the following screens, the planning and execution of the November 2008 attacks in Mumbai, India, illustrate this process. Consider how a vigilant person might have recognized indications of a threat or how you would respond in a similar situation.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smtClean="0"/>
              <a:t>Phase 1: Broad Target Selection. </a:t>
            </a:r>
          </a:p>
          <a:p>
            <a:r>
              <a:rPr lang="en-US" altLang="en-US" smtClean="0"/>
              <a:t>During broad target selection, terrorists collect information on numerous targets to evaluate their potential in terms of symbolic value, casualties, infrastructure criticality, or public attention.</a:t>
            </a:r>
          </a:p>
          <a:p>
            <a:r>
              <a:rPr lang="en-US" altLang="en-US" smtClean="0"/>
              <a:t>Through acts of terror Lashkar-e-Taiba (LeT) seeks to end Indian administration over parts of Kashmir.  Beginning in 2005, LeT identified potential targets in Mumbai including international hotels, restaurants, public transportation nodes, public squares and parks, entertainment establishments, and at least one foreign embassy.</a:t>
            </a:r>
          </a:p>
          <a:p>
            <a:r>
              <a:rPr lang="en-US" altLang="en-US" b="1" smtClean="0"/>
              <a:t>Phase 2: Intelligence and Surveillance. </a:t>
            </a:r>
          </a:p>
          <a:p>
            <a:r>
              <a:rPr lang="en-US" altLang="en-US" smtClean="0"/>
              <a:t>Vulnerable targets able to meet attack objectives are selected for additional intelligence gathering and surveillance.  This effort may occur quickly or over years depending upon the target and planning information needed.  Terrorists seek to gather detailed information on guard forces, physical layout, personnel routines, and standard operating procedures.</a:t>
            </a:r>
          </a:p>
          <a:p>
            <a:r>
              <a:rPr lang="en-US" altLang="en-US" smtClean="0"/>
              <a:t>More than two years prior to the attack, LeT dispatched multiple operatives to Mumbai to gather intelligence on potential targets.  Operatives used video and photographs to capture preliminary information on target layouts, security measures, and population demographics. </a:t>
            </a:r>
          </a:p>
          <a:p>
            <a:pPr eaLnBrk="1" hangingPunct="1"/>
            <a:endParaRPr lang="en-US"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smtClean="0"/>
              <a:t>Phase 3: Specific Target Selection.</a:t>
            </a:r>
            <a:r>
              <a:rPr lang="en-US" altLang="en-US" smtClean="0"/>
              <a:t> </a:t>
            </a:r>
          </a:p>
          <a:p>
            <a:r>
              <a:rPr lang="en-US" altLang="en-US" smtClean="0"/>
              <a:t>Specific targets are then identified for attack based on anticipated effects, publicity, consistency with overall objectives, and costs versus benefits of the attack.</a:t>
            </a:r>
          </a:p>
          <a:p>
            <a:r>
              <a:rPr lang="en-US" altLang="en-US" smtClean="0"/>
              <a:t>LeT chose targets to maximize casualties, attract media coverage, and further its anti-western and anti-Semitic agenda.  Among its targets was the busiest railway station in India, a popular restaurant and bar frequented by foreigners and affluent Indians, two hotels popular with foreign officials and Western tourists, and a hostel owned and operated by an orthodox Jewish organization.</a:t>
            </a:r>
          </a:p>
          <a:p>
            <a:r>
              <a:rPr lang="en-US" altLang="en-US" b="1" smtClean="0"/>
              <a:t>Phase 4: Pre-Attack Surveillance and Planning.</a:t>
            </a:r>
            <a:r>
              <a:rPr lang="en-US" altLang="en-US" smtClean="0"/>
              <a:t> </a:t>
            </a:r>
          </a:p>
          <a:p>
            <a:r>
              <a:rPr lang="en-US" altLang="en-US" smtClean="0"/>
              <a:t>Terrorists may conduct additional surveillance to confirm previous information and gain additional details.  During this stage, terrorists will select the method of attack, obtain weapons and equipment, recruit specialized operatives, and design escape routes.</a:t>
            </a:r>
          </a:p>
          <a:p>
            <a:r>
              <a:rPr lang="en-US" altLang="en-US" smtClean="0"/>
              <a:t>LeT operatives, sometimes disguised as foreign businessmen or a honeymooning couple, conducted additional reconnaissance of targets.  One operative videotaped the Taj Mahal Hotel conference center and ballroom and acquired schedules of upcoming events.  Operatives also identified an area on the coast where terrorist teams sailing from Pakistan could land and be deployed.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Phase 5: Rehearsals.</a:t>
            </a:r>
            <a:r>
              <a:rPr lang="en-US" altLang="en-US" dirty="0" smtClean="0"/>
              <a:t> </a:t>
            </a:r>
          </a:p>
          <a:p>
            <a:r>
              <a:rPr lang="en-US" altLang="en-US" dirty="0" smtClean="0"/>
              <a:t>Terrorists often rehearse the attack scenario to confirm planning assumptions, enhance tactics, and practice escape routes.  They may also trigger an incident at the target site to test the reaction of security personnel and first responders.</a:t>
            </a:r>
          </a:p>
          <a:p>
            <a:r>
              <a:rPr lang="en-US" altLang="en-US" dirty="0" smtClean="0"/>
              <a:t>Operatives in Mumbai continued surveillance and videotaped and timed routes security forces would use during response.  Portable GPS units were pre-programmed with coordinates of targets and escape routes.  In Pakistan, </a:t>
            </a:r>
            <a:r>
              <a:rPr lang="en-US" altLang="en-US" dirty="0" err="1" smtClean="0"/>
              <a:t>LeT</a:t>
            </a:r>
            <a:r>
              <a:rPr lang="en-US" altLang="en-US" dirty="0" smtClean="0"/>
              <a:t> selected and trained 10 operatives in small arms and explosives. Styrofoam mockups and Google Earth were used to familiarize operatives with targets.</a:t>
            </a:r>
          </a:p>
          <a:p>
            <a:r>
              <a:rPr lang="en-US" altLang="en-US" b="1" dirty="0" smtClean="0"/>
              <a:t>Phase 6: Actions on the Objective.</a:t>
            </a:r>
            <a:r>
              <a:rPr lang="en-US" altLang="en-US" dirty="0" smtClean="0"/>
              <a:t> </a:t>
            </a:r>
          </a:p>
          <a:p>
            <a:r>
              <a:rPr lang="en-US" altLang="en-US" dirty="0" smtClean="0"/>
              <a:t>Terrorists choose to execute attacks when conditions favor success with the lowest risk.  Factors they consider include surprise, choice of time and place, use of diversionary tactics, and ways to impede response measures.</a:t>
            </a:r>
          </a:p>
          <a:p>
            <a:r>
              <a:rPr lang="en-US" altLang="en-US" dirty="0" smtClean="0"/>
              <a:t>On 23 November 2008, </a:t>
            </a:r>
            <a:r>
              <a:rPr lang="en-US" altLang="en-US" dirty="0" err="1" smtClean="0"/>
              <a:t>LeT</a:t>
            </a:r>
            <a:r>
              <a:rPr lang="en-US" altLang="en-US" dirty="0" smtClean="0"/>
              <a:t> hijacked an Indian fishing vessel and sailed to Mumbai. In Mumbai, the terrorists split into teams and distributed weapons, GPS units, and cell phones that would be used by handlers.  Using automatic weapons and </a:t>
            </a:r>
            <a:r>
              <a:rPr lang="en-US" altLang="en-US" dirty="0" err="1" smtClean="0"/>
              <a:t>IEDs</a:t>
            </a:r>
            <a:r>
              <a:rPr lang="en-US" altLang="en-US" dirty="0" smtClean="0"/>
              <a:t> the terrorists attacked more than ten targets killing 156 and wounding hundreds more.  The attacks took place when the terrorists believed Indian and foreign government officials were using the hotels that were targeted.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Phase 7: Escape and Exploitation.</a:t>
            </a:r>
            <a:r>
              <a:rPr lang="en-US" altLang="en-US" dirty="0" smtClean="0"/>
              <a:t> </a:t>
            </a:r>
          </a:p>
          <a:p>
            <a:r>
              <a:rPr lang="en-US" altLang="en-US" dirty="0" smtClean="0"/>
              <a:t>Unless an operation is a suicide attack, escape routes are carefully planned and rehearsed.  Terrorists may exploit successful attacks by releasing pre-developed statements to the press.</a:t>
            </a:r>
          </a:p>
          <a:p>
            <a:r>
              <a:rPr lang="en-US" altLang="en-US" dirty="0" smtClean="0"/>
              <a:t>Multiple terrorist teams used pre-programmed GPS units to flee one target and attack another.  If captured, they were trained to resist interrogation and torture. While escape from India was unlikely, in the event it was possible, a pre-programmed water route back to Pakistan was loaded into each GPS unit.  </a:t>
            </a:r>
            <a:r>
              <a:rPr lang="en-US" altLang="en-US" dirty="0" err="1" smtClean="0"/>
              <a:t>LeT</a:t>
            </a:r>
            <a:r>
              <a:rPr lang="en-US" altLang="en-US" dirty="0" smtClean="0"/>
              <a:t> commanders directed the operation with cell phones from safe locations outside of India and were never in danger of being caught.</a:t>
            </a:r>
          </a:p>
          <a:p>
            <a:r>
              <a:rPr lang="en-US" altLang="en-US" dirty="0" err="1" smtClean="0"/>
              <a:t>LeT</a:t>
            </a:r>
            <a:r>
              <a:rPr lang="en-US" altLang="en-US" dirty="0" smtClean="0"/>
              <a:t> sent an email message to news organizations claiming responsibility for the attack using the name Deccan </a:t>
            </a:r>
            <a:r>
              <a:rPr lang="en-US" altLang="en-US" dirty="0" err="1" smtClean="0"/>
              <a:t>Mujahideen</a:t>
            </a:r>
            <a:r>
              <a:rPr lang="en-US" altLang="en-US" dirty="0" smtClean="0"/>
              <a:t>. </a:t>
            </a:r>
          </a:p>
          <a:p>
            <a:pPr eaLnBrk="1" hangingPunct="1"/>
            <a:endParaRPr lang="en-US" altLang="en-US" dirty="0" smtClean="0">
              <a:cs typeface="Arial" pitchFamily="34" charset="0"/>
            </a:endParaRPr>
          </a:p>
          <a:p>
            <a:pPr eaLnBrk="1" hangingPunct="1"/>
            <a:endParaRPr lang="en-US" alt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89D5D9C-D57E-438E-A882-D2C00E22ACAC}" type="slidenum">
              <a:rPr lang="en-US" altLang="en-US"/>
              <a:pPr eaLnBrk="1" hangingPunct="1"/>
              <a:t>6</a:t>
            </a:fld>
            <a:endParaRPr lang="en-US" altLang="en-US"/>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r>
              <a:rPr lang="en-US" altLang="en-US" smtClean="0"/>
              <a:t>Nations assert their interests through many mediums. The technology as a medium of national assertion of its influence is becoming evident. The sanctions either as nations or collectively as United Nations is increasingly centered on technology. The aftermath of the Pokran II is fresh in our memories.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766E00-EE6C-4CBB-AA17-BE515863957C}" type="slidenum">
              <a:rPr lang="en-US" altLang="en-US"/>
              <a:pPr/>
              <a:t>35</a:t>
            </a:fld>
            <a:endParaRPr lang="en-US" altLang="en-US"/>
          </a:p>
        </p:txBody>
      </p:sp>
      <p:sp>
        <p:nvSpPr>
          <p:cNvPr id="954370" name="Rectangle 2"/>
          <p:cNvSpPr>
            <a:spLocks noGrp="1" noRot="1" noChangeAspect="1" noChangeArrowheads="1" noTextEdit="1"/>
          </p:cNvSpPr>
          <p:nvPr>
            <p:ph type="sldImg"/>
          </p:nvPr>
        </p:nvSpPr>
        <p:spPr>
          <a:xfrm>
            <a:off x="1154113" y="693738"/>
            <a:ext cx="4551362" cy="3414712"/>
          </a:xfrm>
          <a:ln/>
        </p:spPr>
      </p:sp>
      <p:sp>
        <p:nvSpPr>
          <p:cNvPr id="954371" name="Rectangle 3"/>
          <p:cNvSpPr>
            <a:spLocks noGrp="1" noChangeArrowheads="1"/>
          </p:cNvSpPr>
          <p:nvPr>
            <p:ph type="body" idx="1"/>
          </p:nvPr>
        </p:nvSpPr>
        <p:spPr>
          <a:xfrm>
            <a:off x="742329" y="4395973"/>
            <a:ext cx="5421486" cy="3864746"/>
          </a:xfrm>
        </p:spPr>
        <p:txBody>
          <a:bodyPr/>
          <a:lstStyle/>
          <a:p>
            <a:pPr algn="just">
              <a:tabLst>
                <a:tab pos="0" algn="l"/>
              </a:tabLst>
            </a:pPr>
            <a:r>
              <a:rPr lang="en-US" altLang="en-US" sz="1000">
                <a:cs typeface="Times New Roman" pitchFamily="18" charset="0"/>
              </a:rPr>
              <a:t>The basic issue in the design of a communications infrastructure for a counter-terrorism information system is that of providing linkage of the various components of such a system given the constraints of frequency spectrum, radio wave propagation, flexibility of interconnections, security of transmissions, covertness of ground terminal up-links and costs.</a:t>
            </a:r>
          </a:p>
          <a:p>
            <a:pPr algn="just">
              <a:tabLst>
                <a:tab pos="0" algn="l"/>
              </a:tabLst>
            </a:pPr>
            <a:r>
              <a:rPr lang="en-US" altLang="en-US" sz="1000">
                <a:cs typeface="Times New Roman" pitchFamily="18" charset="0"/>
              </a:rPr>
              <a:t>The network structure outlined in the graphic provides one solution to these problems.  Other designs are also possible as well.</a:t>
            </a:r>
          </a:p>
          <a:p>
            <a:pPr algn="just">
              <a:tabLst>
                <a:tab pos="0" algn="l"/>
              </a:tabLst>
            </a:pPr>
            <a:r>
              <a:rPr lang="en-US" altLang="en-US" sz="1000">
                <a:cs typeface="Times New Roman" pitchFamily="18" charset="0"/>
              </a:rPr>
              <a:t>The basic premise of the system is to employ a form of packet network such that communications can be established between any of the terminals if necessary.  The capacity of the individual links in the network varies by large factors depending on the demand.  This means that if large data packages are requested to be sent over low capacity links, considerable time will be required for transmission. However, for most transmissions, such delays will not be encountered.</a:t>
            </a:r>
          </a:p>
          <a:p>
            <a:pPr algn="just">
              <a:tabLst>
                <a:tab pos="0" algn="l"/>
              </a:tabLst>
            </a:pPr>
            <a:r>
              <a:rPr lang="en-US" altLang="en-US" sz="1000">
                <a:cs typeface="Times New Roman" pitchFamily="18" charset="0"/>
              </a:rPr>
              <a:t>Beginning at the highest level in the network, space based communications repeaters with a global span are employed. These nodes  themselves would be interconnected by very high capacity millimeter wave or optical links. This high level network in space would then be connected to ground and large high altitude airborne based terminals also by means of either millimeter wave or optical links.  Initially, current satellites could be employed until such a backbone space infrastructure is built.  </a:t>
            </a:r>
          </a:p>
          <a:p>
            <a:pPr algn="just">
              <a:tabLst>
                <a:tab pos="0" algn="l"/>
              </a:tabLst>
            </a:pPr>
            <a:r>
              <a:rPr lang="en-US" altLang="en-US" sz="1000">
                <a:cs typeface="Times New Roman" pitchFamily="18" charset="0"/>
              </a:rPr>
              <a:t>The high altitude air based broad area radar sensors of the information system will initially produce significantly high transmission rates (perhaps as much as 300 million bits per second).  However more advanced high altitude sensors will be able to reduce this rate significantly through the use of change detection data processing and other techniques. At least an order of magnitude reduction should be possible.  This will then allow a number of high altitude sensors to transmit data simultaneously to central data processing and analysis centers.</a:t>
            </a:r>
          </a:p>
          <a:p>
            <a:pPr algn="ctr">
              <a:tabLst>
                <a:tab pos="0" algn="l"/>
              </a:tabLst>
            </a:pPr>
            <a:r>
              <a:rPr lang="en-US" altLang="en-US" sz="1000">
                <a:cs typeface="Times New Roman" pitchFamily="18" charset="0"/>
              </a:rPr>
              <a:t>(continued)</a:t>
            </a:r>
          </a:p>
          <a:p>
            <a:pPr algn="just">
              <a:tabLst>
                <a:tab pos="0" algn="l"/>
              </a:tabLst>
            </a:pPr>
            <a:endParaRPr lang="en-US" altLang="en-US" sz="1000">
              <a:cs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27366C3-9B63-4C6E-B9DA-9864A2CD446C}" type="slidenum">
              <a:rPr lang="en-US" altLang="en-US"/>
              <a:pPr eaLnBrk="1" hangingPunct="1"/>
              <a:t>7</a:t>
            </a:fld>
            <a:endParaRPr lang="en-US" altLang="en-US"/>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xfrm>
            <a:off x="914400" y="4343400"/>
            <a:ext cx="5029200" cy="4114800"/>
          </a:xfrm>
          <a:noFill/>
        </p:spPr>
        <p:txBody>
          <a:bodyPr/>
          <a:lstStyle/>
          <a:p>
            <a:pPr eaLnBrk="1" hangingPunct="1"/>
            <a:r>
              <a:rPr lang="en-US" altLang="en-US" smtClean="0"/>
              <a:t>The spectrum of Nations can be characterized in three groups, and the gradation of technology in this type of gradation is obvious.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E08C226-A3F3-4908-BDB5-70D5848FC2A5}" type="slidenum">
              <a:rPr lang="en-US" altLang="en-US"/>
              <a:pPr eaLnBrk="1" hangingPunct="1"/>
              <a:t>8</a:t>
            </a:fld>
            <a:endParaRPr lang="en-US" altLang="en-US"/>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r>
              <a:rPr lang="en-US" altLang="en-US" smtClean="0"/>
              <a:t>The contrast is obvious. This can be explained by the measure of level of development. The shift is an indication of the of this level.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32FF807-C532-40FD-A390-9E356FD1634C}" type="slidenum">
              <a:rPr lang="en-US" altLang="en-US"/>
              <a:pPr eaLnBrk="1" hangingPunct="1"/>
              <a:t>9</a:t>
            </a:fld>
            <a:endParaRPr lang="en-US" altLang="en-US"/>
          </a:p>
        </p:txBody>
      </p:sp>
      <p:sp>
        <p:nvSpPr>
          <p:cNvPr id="25603" name="Rectangle 2"/>
          <p:cNvSpPr>
            <a:spLocks noGrp="1" noRot="1" noChangeAspect="1" noChangeArrowheads="1" noTextEdit="1"/>
          </p:cNvSpPr>
          <p:nvPr>
            <p:ph type="sldImg"/>
          </p:nvPr>
        </p:nvSpPr>
        <p:spPr>
          <a:xfrm>
            <a:off x="1152525" y="690563"/>
            <a:ext cx="4554538" cy="3416300"/>
          </a:xfrm>
          <a:ln/>
        </p:spPr>
      </p:sp>
      <p:sp>
        <p:nvSpPr>
          <p:cNvPr id="25604" name="Rectangle 3"/>
          <p:cNvSpPr>
            <a:spLocks noGrp="1" noChangeArrowheads="1"/>
          </p:cNvSpPr>
          <p:nvPr>
            <p:ph type="body" idx="1"/>
          </p:nvPr>
        </p:nvSpPr>
        <p:spPr>
          <a:xfrm>
            <a:off x="914400" y="4343400"/>
            <a:ext cx="5029200" cy="4116388"/>
          </a:xfrm>
          <a:noFill/>
        </p:spPr>
        <p:txBody>
          <a:bodyPr/>
          <a:lstStyle/>
          <a:p>
            <a:pPr eaLnBrk="1" hangingPunct="1"/>
            <a:r>
              <a:rPr lang="en-US" altLang="en-US" smtClean="0"/>
              <a:t>Technological excellence is a constant theme in American society. The United States’ objective is overall technological superiority and it pursues an extremely proactive and rigorous policy to achieve its goal. </a:t>
            </a:r>
            <a:r>
              <a:rPr lang="en-US" altLang="en-US" b="1" smtClean="0"/>
              <a:t>There is consensus that the military should have the right, and even the duty, to promote technology on a large scale</a:t>
            </a:r>
            <a:r>
              <a:rPr lang="en-US" altLang="en-US" smtClean="0"/>
              <a:t>. In Europe, the military do not have the same room for manoeuvre. In view of reduced budgets for defence R&amp;D, the trend is more towards increased specialisation in military R&amp;T, accompanied by a stronger requirement to set priorities. </a:t>
            </a:r>
          </a:p>
          <a:p>
            <a:pPr eaLnBrk="1" hangingPunct="1"/>
            <a:r>
              <a:rPr lang="en-US" altLang="en-US" smtClean="0"/>
              <a:t>ON A DOD LEVEL:  </a:t>
            </a:r>
          </a:p>
          <a:p>
            <a:pPr eaLnBrk="1" hangingPunct="1"/>
            <a:r>
              <a:rPr lang="en-US" altLang="en-US" smtClean="0"/>
              <a:t>DoD Policy:  It will be controlled and protected.  DoD Directive 2040.2, Intl. Transfers of Technology, Goods, Services, and Munitions. </a:t>
            </a:r>
          </a:p>
          <a:p>
            <a:pPr eaLnBrk="1" hangingPunct="1"/>
            <a:r>
              <a:rPr lang="en-US" altLang="en-US" smtClean="0"/>
              <a:t>But because intl. Trade is important to a strong U.S. defense industrial base, the DoD shall apply export controls in a way that minimally interferes with legitimate trade and scientific endeavor.</a:t>
            </a:r>
          </a:p>
          <a:p>
            <a:pPr eaLnBrk="1" hangingPunct="1"/>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2F31536-8B55-4BF6-86BE-DE6C9DF58739}" type="slidenum">
              <a:rPr lang="en-US" altLang="en-US"/>
              <a:pPr eaLnBrk="1" hangingPunct="1"/>
              <a:t>10</a:t>
            </a:fld>
            <a:endParaRPr lang="en-US" altLang="en-U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eaLnBrk="1" hangingPunct="1"/>
            <a:r>
              <a:rPr lang="en-US" altLang="en-US" dirty="0" smtClean="0"/>
              <a:t>In the US Model there are many policy framework to encourage Technology Security. Let me highlight a few systems to give a bird’s eye view of the systems in place.</a:t>
            </a:r>
          </a:p>
          <a:p>
            <a:pPr eaLnBrk="1" hangingPunct="1"/>
            <a:r>
              <a:rPr lang="en-US" altLang="en-US" dirty="0" smtClean="0"/>
              <a:t>Federal regulations and DoD guidance recognize the need to restrict competition to domestic sources to address national security concerns. The Federal Acquisition Regulation permits competition to be limited to meet </a:t>
            </a:r>
            <a:r>
              <a:rPr lang="en-US" altLang="en-US" dirty="0" err="1" smtClean="0"/>
              <a:t>mobilisation</a:t>
            </a:r>
            <a:r>
              <a:rPr lang="en-US" altLang="en-US" dirty="0" smtClean="0"/>
              <a:t> base or other national security needs. DoD’s Handbook for Assessing Defense Industrial Capabilities provides guidance for determining such restrictions. Restrictions are used to limit the acquisition of items to domestic sources and prohibit the procurement of foreign-manufactured products when competition needs to be restricted to support national security needs.  This guidance also indicates that limitations on foreign sources may be needed to avoid dependence on a politically unreliable foreign supplier or protect technologies and products that are classified because they offer unique war-fighting superiority, or can enable foreign governments to develop countermeasures that  could undermine the effectiveness of U.S. systems.  Competition may also be restricted to meet </a:t>
            </a:r>
            <a:r>
              <a:rPr lang="en-US" altLang="en-US" dirty="0" err="1" smtClean="0"/>
              <a:t>mobilisation</a:t>
            </a:r>
            <a:r>
              <a:rPr lang="en-US" altLang="en-US" dirty="0" smtClean="0"/>
              <a:t> base needs. DoD’s planning guidance reflects the changes in military missions and requirements that have occurred since the end of the Cold War.</a:t>
            </a:r>
          </a:p>
          <a:p>
            <a:pPr eaLnBrk="1" hangingPunct="1"/>
            <a:r>
              <a:rPr lang="en-US" altLang="en-US" b="1" dirty="0" smtClean="0"/>
              <a:t>Special Security Agreements/Security Control Agreements (“</a:t>
            </a:r>
            <a:r>
              <a:rPr lang="en-US" altLang="en-US" b="1" dirty="0" err="1" smtClean="0"/>
              <a:t>SSA</a:t>
            </a:r>
            <a:r>
              <a:rPr lang="en-US" altLang="en-US" b="1" dirty="0" smtClean="0"/>
              <a:t>/</a:t>
            </a:r>
            <a:r>
              <a:rPr lang="en-US" altLang="en-US" b="1" dirty="0" err="1" smtClean="0"/>
              <a:t>SCA</a:t>
            </a:r>
            <a:r>
              <a:rPr lang="en-US" altLang="en-US" b="1" dirty="0" smtClean="0"/>
              <a:t>”)</a:t>
            </a:r>
          </a:p>
          <a:p>
            <a:pPr eaLnBrk="1" hangingPunct="1"/>
            <a:r>
              <a:rPr lang="en-US" altLang="en-US" dirty="0" smtClean="0"/>
              <a:t>Used in cases in which a foreign person owns or controls a U.S. company. Although companies operating under </a:t>
            </a:r>
            <a:r>
              <a:rPr lang="en-US" altLang="en-US" dirty="0" err="1" smtClean="0"/>
              <a:t>SSAs</a:t>
            </a:r>
            <a:r>
              <a:rPr lang="en-US" altLang="en-US" dirty="0" smtClean="0"/>
              <a:t> may have access to classified information in connection with their performance of classified contracts, they may access “proscribed information” only if they obtain a special DoD authorization following a National Interest Determination (“</a:t>
            </a:r>
            <a:r>
              <a:rPr lang="en-US" altLang="en-US" dirty="0" err="1" smtClean="0"/>
              <a:t>NID</a:t>
            </a:r>
            <a:r>
              <a:rPr lang="en-US" altLang="en-US" dirty="0" smtClean="0"/>
              <a:t>”). In order to obtain a </a:t>
            </a:r>
            <a:r>
              <a:rPr lang="en-US" altLang="en-US" dirty="0" err="1" smtClean="0"/>
              <a:t>NID</a:t>
            </a:r>
            <a:r>
              <a:rPr lang="en-US" altLang="en-US" dirty="0" smtClean="0"/>
              <a:t>, a company must present “compelling evidence” that the release of proscribed information “advances the national security interests of the United States.” An </a:t>
            </a:r>
            <a:r>
              <a:rPr lang="en-US" altLang="en-US" dirty="0" err="1" smtClean="0"/>
              <a:t>SCA</a:t>
            </a:r>
            <a:r>
              <a:rPr lang="en-US" altLang="en-US" dirty="0" smtClean="0"/>
              <a:t> is appropriate where a company is not under foreign control, but has representatives of a foreign investor on its board of directors. They are somewhat less restrictive than </a:t>
            </a:r>
            <a:r>
              <a:rPr lang="en-US" altLang="en-US" dirty="0" err="1" smtClean="0"/>
              <a:t>SSAs</a:t>
            </a:r>
            <a:r>
              <a:rPr lang="en-US" altLang="en-US" dirty="0" smtClean="0"/>
              <a:t>.</a:t>
            </a:r>
          </a:p>
          <a:p>
            <a:pPr eaLnBrk="1" hangingPunct="1"/>
            <a:r>
              <a:rPr lang="en-US" altLang="en-US" b="1" dirty="0" smtClean="0"/>
              <a:t>Committee on Foreign Investment in the United States (</a:t>
            </a:r>
            <a:r>
              <a:rPr lang="en-US" altLang="en-US" b="1" dirty="0" err="1" smtClean="0"/>
              <a:t>CFIUS</a:t>
            </a:r>
            <a:r>
              <a:rPr lang="en-US" altLang="en-US" b="1" dirty="0" smtClean="0"/>
              <a:t>). </a:t>
            </a:r>
          </a:p>
          <a:p>
            <a:pPr eaLnBrk="1" hangingPunct="1"/>
            <a:r>
              <a:rPr lang="en-US" altLang="en-US" dirty="0" smtClean="0"/>
              <a:t>Exon-Florio legislation </a:t>
            </a:r>
            <a:r>
              <a:rPr lang="en-US" altLang="en-US" dirty="0" err="1" smtClean="0"/>
              <a:t>authorises</a:t>
            </a:r>
            <a:r>
              <a:rPr lang="en-US" altLang="en-US" dirty="0" smtClean="0"/>
              <a:t> the President to suspend or prohibit foreign acquisitions, mergers, or takeovers of U.S. companies when there is credible evidence that a foreign controlling interest might threaten national security and other legislation cannot provide adequate protection. The legislative provisions are implemented by the interagency group, the Committee on Foreign Investment in the United States (</a:t>
            </a:r>
            <a:r>
              <a:rPr lang="en-US" altLang="en-US" dirty="0" err="1" smtClean="0"/>
              <a:t>CFIUS</a:t>
            </a:r>
            <a:r>
              <a:rPr lang="en-US" altLang="en-US" dirty="0" smtClean="0"/>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A31EABA-F298-4DE6-B97A-1E69D25991FF}" type="slidenum">
              <a:rPr lang="en-US" altLang="en-US"/>
              <a:pPr eaLnBrk="1" hangingPunct="1"/>
              <a:t>11</a:t>
            </a:fld>
            <a:endParaRPr lang="en-US" altLang="en-US"/>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r>
              <a:rPr lang="en-US" altLang="en-US" smtClean="0"/>
              <a:t>In recent years, through administrative action, legal innovation, and  increased support for research and development, China has been actively developing  a new technology policy based on the promotion of its own technical  standards. These activities impinge upon business decisions and raise questions about China’s commitment to honor its World Trade Organization (WTO) obligations, and are thus attracting increasing attention from foreign business leaders and government officials. The origins and motivations for China’s standards strategy, are to be placed it in the context of China’s accession to the WTO, and the operation of China’s new standards regime, with particular reference to standards for wireless devices and software.</a:t>
            </a:r>
          </a:p>
          <a:p>
            <a:pPr eaLnBrk="1" hangingPunct="1"/>
            <a:r>
              <a:rPr lang="en-US" altLang="en-US" smtClean="0"/>
              <a:t>In anticipation of accession to the WTO, Chinese leaders came to realise that the technological challenges ahead would intensify, while at the same time the more traditional measures of protection for its economy would have to be sacrificed. WTO accession would also require a significant re-organisation and modernization of its national standards system. In 2001 and 2002 China thus began to reform its standards regime with an eye toward building standard setting into its national research and development programs as a priority objective. This has now resulted in a system in which policy purposes for the standards regime — expressed through laws, administrative directives, and policy statements — are increasingly integrated with a research and development (R&amp;D) network characterized by a strong commercial orientation, one involving a proliferation of high-technology start-up companies linked to government research institutes and universities, and a notable expansion of industrial research expenditures. </a:t>
            </a:r>
          </a:p>
          <a:p>
            <a:pPr eaLnBrk="1" hangingPunct="1"/>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charset="0"/>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98AB425-B131-4EB4-8148-207B79280735}" type="slidenum">
              <a:rPr lang="en-GB" altLang="en-US" smtClean="0"/>
              <a:pPr eaLnBrk="1" hangingPunct="1"/>
              <a:t>12</a:t>
            </a:fld>
            <a:endParaRPr lang="en-GB"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body" idx="1"/>
          </p:nvPr>
        </p:nvSpPr>
        <p:spPr>
          <a:noFill/>
          <a:ln/>
        </p:spPr>
        <p:txBody>
          <a:bodyPr/>
          <a:lstStyle/>
          <a:p>
            <a:endParaRPr lang="en-US" altLang="en-US" dirty="0"/>
          </a:p>
        </p:txBody>
      </p:sp>
      <p:sp>
        <p:nvSpPr>
          <p:cNvPr id="17411" name="Rectangle 3"/>
          <p:cNvSpPr>
            <a:spLocks noGrp="1" noRot="1" noChangeAspect="1" noChangeArrowheads="1" noTextEdit="1"/>
          </p:cNvSpPr>
          <p:nvPr>
            <p:ph type="sldImg"/>
          </p:nvPr>
        </p:nvSpPr>
        <p:spPr>
          <a:xfrm>
            <a:off x="1150938" y="692150"/>
            <a:ext cx="4556125" cy="3416300"/>
          </a:xfrm>
          <a:ln cap="flat">
            <a:solidFill>
              <a:schemeClr val="tx1"/>
            </a:solidFill>
          </a:ln>
          <a:extLst>
            <a:ext uri="{909E8E84-426E-40DD-AFC4-6F175D3DCCD1}">
              <a14:hiddenFill xmlns:a14="http://schemas.microsoft.com/office/drawing/2010/main">
                <a:noFill/>
              </a14:hiddenFill>
            </a:ext>
          </a:extLs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5058" name="Rectangle 2"/>
          <p:cNvSpPr>
            <a:spLocks noGrp="1" noChangeArrowheads="1"/>
          </p:cNvSpPr>
          <p:nvPr>
            <p:ph type="ctrTitle" sz="quarter"/>
          </p:nvPr>
        </p:nvSpPr>
        <p:spPr>
          <a:xfrm>
            <a:off x="182563" y="1370013"/>
            <a:ext cx="4343400" cy="3124200"/>
          </a:xfrm>
        </p:spPr>
        <p:txBody>
          <a:bodyPr/>
          <a:lstStyle>
            <a:lvl1pPr>
              <a:defRPr sz="4000" b="1"/>
            </a:lvl1pPr>
          </a:lstStyle>
          <a:p>
            <a:r>
              <a:rPr lang="en-US"/>
              <a:t>CLICK TO EDIT MASTER TITLE STYLE</a:t>
            </a:r>
          </a:p>
        </p:txBody>
      </p:sp>
      <p:sp>
        <p:nvSpPr>
          <p:cNvPr id="45059" name="Rectangle 3"/>
          <p:cNvSpPr>
            <a:spLocks noGrp="1" noChangeArrowheads="1"/>
          </p:cNvSpPr>
          <p:nvPr>
            <p:ph type="subTitle" sz="quarter" idx="1"/>
          </p:nvPr>
        </p:nvSpPr>
        <p:spPr>
          <a:xfrm>
            <a:off x="4570413" y="1905000"/>
            <a:ext cx="4387850" cy="4343400"/>
          </a:xfrm>
          <a:ln>
            <a:noFill/>
          </a:ln>
        </p:spPr>
        <p:txBody>
          <a:bodyPr/>
          <a:lstStyle>
            <a:lvl1pPr marL="0" indent="0">
              <a:spcBef>
                <a:spcPct val="30000"/>
              </a:spcBef>
              <a:buClr>
                <a:schemeClr val="tx2"/>
              </a:buClr>
              <a:buFont typeface="Wingdings" pitchFamily="2" charset="2"/>
              <a:buNone/>
              <a:defRPr sz="2400">
                <a:solidFill>
                  <a:schemeClr val="tx2"/>
                </a:solidFill>
                <a:effectLst>
                  <a:outerShdw blurRad="38100" dist="38100" dir="2700000" algn="tl">
                    <a:srgbClr val="000000"/>
                  </a:outerShdw>
                </a:effectLst>
              </a:defRPr>
            </a:lvl1pPr>
          </a:lstStyle>
          <a:p>
            <a:r>
              <a:rPr lang="en-US"/>
              <a:t>Click to edit Master subtitle style</a:t>
            </a:r>
          </a:p>
        </p:txBody>
      </p:sp>
    </p:spTree>
    <p:extLst>
      <p:ext uri="{BB962C8B-B14F-4D97-AF65-F5344CB8AC3E}">
        <p14:creationId xmlns:p14="http://schemas.microsoft.com/office/powerpoint/2010/main" val="3359080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68381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455613"/>
            <a:ext cx="2055813"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5613" y="455613"/>
            <a:ext cx="6018212"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1D331DA6-724D-4E2F-B89B-20C917BAD6BE}" type="slidenum">
              <a:rPr lang="en-US">
                <a:solidFill>
                  <a:srgbClr val="FFCC00"/>
                </a:solidFill>
              </a:rPr>
              <a:pPr>
                <a:defRPr/>
              </a:pPr>
              <a:t>‹#›</a:t>
            </a:fld>
            <a:endParaRPr lang="en-US">
              <a:solidFill>
                <a:srgbClr val="FFCC00"/>
              </a:solidFill>
            </a:endParaRPr>
          </a:p>
        </p:txBody>
      </p:sp>
    </p:spTree>
    <p:extLst>
      <p:ext uri="{BB962C8B-B14F-4D97-AF65-F5344CB8AC3E}">
        <p14:creationId xmlns:p14="http://schemas.microsoft.com/office/powerpoint/2010/main" val="41657710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4C4B2261-F0B2-45F7-9A3D-1F5FF46EA632}" type="slidenum">
              <a:rPr lang="en-US">
                <a:solidFill>
                  <a:srgbClr val="FFCC00"/>
                </a:solidFill>
              </a:rPr>
              <a:pPr>
                <a:defRPr/>
              </a:pPr>
              <a:t>‹#›</a:t>
            </a:fld>
            <a:endParaRPr lang="en-US">
              <a:solidFill>
                <a:srgbClr val="FFCC00"/>
              </a:solidFill>
            </a:endParaRPr>
          </a:p>
        </p:txBody>
      </p:sp>
    </p:spTree>
    <p:extLst>
      <p:ext uri="{BB962C8B-B14F-4D97-AF65-F5344CB8AC3E}">
        <p14:creationId xmlns:p14="http://schemas.microsoft.com/office/powerpoint/2010/main" val="396556313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583138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5613" y="2284413"/>
            <a:ext cx="40370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5025" y="2284413"/>
            <a:ext cx="4037013"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fld id="{4BB3F72C-F5F8-4935-8861-81659CD19482}" type="slidenum">
              <a:rPr lang="en-US">
                <a:solidFill>
                  <a:srgbClr val="FFCC00"/>
                </a:solidFill>
              </a:rPr>
              <a:pPr>
                <a:defRPr/>
              </a:pPr>
              <a:t>‹#›</a:t>
            </a:fld>
            <a:endParaRPr lang="en-US">
              <a:solidFill>
                <a:srgbClr val="FFCC00"/>
              </a:solidFill>
            </a:endParaRPr>
          </a:p>
        </p:txBody>
      </p:sp>
    </p:spTree>
    <p:extLst>
      <p:ext uri="{BB962C8B-B14F-4D97-AF65-F5344CB8AC3E}">
        <p14:creationId xmlns:p14="http://schemas.microsoft.com/office/powerpoint/2010/main" val="12639243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pPr>
              <a:defRPr/>
            </a:pPr>
            <a:fld id="{9C71E8EE-AA18-486C-9081-16DFA46379F6}" type="slidenum">
              <a:rPr lang="en-US">
                <a:solidFill>
                  <a:srgbClr val="FFCC00"/>
                </a:solidFill>
              </a:rPr>
              <a:pPr>
                <a:defRPr/>
              </a:pPr>
              <a:t>‹#›</a:t>
            </a:fld>
            <a:endParaRPr lang="en-US">
              <a:solidFill>
                <a:srgbClr val="FFCC00"/>
              </a:solidFill>
            </a:endParaRPr>
          </a:p>
        </p:txBody>
      </p:sp>
    </p:spTree>
    <p:extLst>
      <p:ext uri="{BB962C8B-B14F-4D97-AF65-F5344CB8AC3E}">
        <p14:creationId xmlns:p14="http://schemas.microsoft.com/office/powerpoint/2010/main" val="4113210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115418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4491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09168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630971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5613" y="455613"/>
            <a:ext cx="8226425" cy="164465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5613" y="2284413"/>
            <a:ext cx="8226425" cy="4114800"/>
          </a:xfrm>
          <a:prstGeom prst="rect">
            <a:avLst/>
          </a:prstGeom>
          <a:noFill/>
          <a:ln w="952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2075" tIns="46038" rIns="92075" bIns="4603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4036" name="Rectangle 4"/>
          <p:cNvSpPr>
            <a:spLocks noGrp="1" noChangeArrowheads="1"/>
          </p:cNvSpPr>
          <p:nvPr>
            <p:ph type="sldNum" sz="quarter" idx="4"/>
          </p:nvPr>
        </p:nvSpPr>
        <p:spPr bwMode="auto">
          <a:xfrm>
            <a:off x="8686800" y="0"/>
            <a:ext cx="457200" cy="457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defRPr sz="1400">
                <a:solidFill>
                  <a:schemeClr val="accent2"/>
                </a:solidFill>
                <a:latin typeface="Arial" pitchFamily="34" charset="0"/>
              </a:defRPr>
            </a:lvl1pPr>
          </a:lstStyle>
          <a:p>
            <a:pPr fontAlgn="base">
              <a:spcBef>
                <a:spcPct val="0"/>
              </a:spcBef>
              <a:spcAft>
                <a:spcPct val="0"/>
              </a:spcAft>
              <a:defRPr/>
            </a:pPr>
            <a:fld id="{F940FF7F-3D2D-4F0D-B5C8-DA727F22CC9B}" type="slidenum">
              <a:rPr lang="en-US">
                <a:solidFill>
                  <a:srgbClr val="FFCC00"/>
                </a:solidFill>
              </a:rPr>
              <a:pPr fontAlgn="base">
                <a:spcBef>
                  <a:spcPct val="0"/>
                </a:spcBef>
                <a:spcAft>
                  <a:spcPct val="0"/>
                </a:spcAft>
                <a:defRPr/>
              </a:pPr>
              <a:t>‹#›</a:t>
            </a:fld>
            <a:endParaRPr lang="en-US">
              <a:solidFill>
                <a:srgbClr val="FFCC00"/>
              </a:solidFill>
            </a:endParaRPr>
          </a:p>
        </p:txBody>
      </p:sp>
    </p:spTree>
    <p:extLst>
      <p:ext uri="{BB962C8B-B14F-4D97-AF65-F5344CB8AC3E}">
        <p14:creationId xmlns:p14="http://schemas.microsoft.com/office/powerpoint/2010/main" val="21521237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Arial" pitchFamily="34" charset="0"/>
        </a:defRPr>
      </a:lvl2pPr>
      <a:lvl3pPr algn="l" rtl="0" eaLnBrk="0" fontAlgn="base" hangingPunct="0">
        <a:spcBef>
          <a:spcPct val="0"/>
        </a:spcBef>
        <a:spcAft>
          <a:spcPct val="0"/>
        </a:spcAft>
        <a:defRPr kumimoji="1" sz="4400">
          <a:solidFill>
            <a:schemeClr val="tx2"/>
          </a:solidFill>
          <a:latin typeface="Arial" pitchFamily="34" charset="0"/>
        </a:defRPr>
      </a:lvl3pPr>
      <a:lvl4pPr algn="l" rtl="0" eaLnBrk="0" fontAlgn="base" hangingPunct="0">
        <a:spcBef>
          <a:spcPct val="0"/>
        </a:spcBef>
        <a:spcAft>
          <a:spcPct val="0"/>
        </a:spcAft>
        <a:defRPr kumimoji="1" sz="4400">
          <a:solidFill>
            <a:schemeClr val="tx2"/>
          </a:solidFill>
          <a:latin typeface="Arial" pitchFamily="34" charset="0"/>
        </a:defRPr>
      </a:lvl4pPr>
      <a:lvl5pPr algn="l" rtl="0" eaLnBrk="0" fontAlgn="base" hangingPunct="0">
        <a:spcBef>
          <a:spcPct val="0"/>
        </a:spcBef>
        <a:spcAft>
          <a:spcPct val="0"/>
        </a:spcAft>
        <a:defRPr kumimoji="1" sz="4400">
          <a:solidFill>
            <a:schemeClr val="tx2"/>
          </a:solidFill>
          <a:latin typeface="Arial" pitchFamily="34" charset="0"/>
        </a:defRPr>
      </a:lvl5pPr>
      <a:lvl6pPr marL="457200" algn="l" rtl="0" fontAlgn="base">
        <a:spcBef>
          <a:spcPct val="0"/>
        </a:spcBef>
        <a:spcAft>
          <a:spcPct val="0"/>
        </a:spcAft>
        <a:defRPr kumimoji="1" sz="4400">
          <a:solidFill>
            <a:schemeClr val="tx2"/>
          </a:solidFill>
          <a:latin typeface="Arial" pitchFamily="34" charset="0"/>
        </a:defRPr>
      </a:lvl6pPr>
      <a:lvl7pPr marL="914400" algn="l" rtl="0" fontAlgn="base">
        <a:spcBef>
          <a:spcPct val="0"/>
        </a:spcBef>
        <a:spcAft>
          <a:spcPct val="0"/>
        </a:spcAft>
        <a:defRPr kumimoji="1" sz="4400">
          <a:solidFill>
            <a:schemeClr val="tx2"/>
          </a:solidFill>
          <a:latin typeface="Arial" pitchFamily="34" charset="0"/>
        </a:defRPr>
      </a:lvl7pPr>
      <a:lvl8pPr marL="1371600" algn="l" rtl="0" fontAlgn="base">
        <a:spcBef>
          <a:spcPct val="0"/>
        </a:spcBef>
        <a:spcAft>
          <a:spcPct val="0"/>
        </a:spcAft>
        <a:defRPr kumimoji="1" sz="4400">
          <a:solidFill>
            <a:schemeClr val="tx2"/>
          </a:solidFill>
          <a:latin typeface="Arial" pitchFamily="34" charset="0"/>
        </a:defRPr>
      </a:lvl8pPr>
      <a:lvl9pPr marL="1828800" algn="l" rtl="0" fontAlgn="base">
        <a:spcBef>
          <a:spcPct val="0"/>
        </a:spcBef>
        <a:spcAft>
          <a:spcPct val="0"/>
        </a:spcAft>
        <a:defRPr kumimoji="1" sz="4400">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folHlink"/>
        </a:buClr>
        <a:buFont typeface="Wingdings" pitchFamily="2" charset="2"/>
        <a:buChar char="l"/>
        <a:defRPr kumimoji="1" sz="3200">
          <a:solidFill>
            <a:schemeClr val="accent1"/>
          </a:solidFill>
          <a:latin typeface="+mn-lt"/>
          <a:ea typeface="+mn-ea"/>
          <a:cs typeface="+mn-cs"/>
        </a:defRPr>
      </a:lvl1pPr>
      <a:lvl2pPr marL="682625" indent="-338138" algn="l" rtl="0" eaLnBrk="0" fontAlgn="base" hangingPunct="0">
        <a:spcBef>
          <a:spcPct val="20000"/>
        </a:spcBef>
        <a:spcAft>
          <a:spcPct val="0"/>
        </a:spcAft>
        <a:buClr>
          <a:schemeClr val="accent1"/>
        </a:buClr>
        <a:buFont typeface="Wingdings" pitchFamily="2" charset="2"/>
        <a:buChar char="l"/>
        <a:defRPr kumimoji="1" sz="2800">
          <a:solidFill>
            <a:schemeClr val="tx1"/>
          </a:solidFill>
          <a:latin typeface="+mn-lt"/>
        </a:defRPr>
      </a:lvl2pPr>
      <a:lvl3pPr marL="1023938" indent="-339725" algn="l" rtl="0" eaLnBrk="0" fontAlgn="base" hangingPunct="0">
        <a:spcBef>
          <a:spcPct val="20000"/>
        </a:spcBef>
        <a:spcAft>
          <a:spcPct val="0"/>
        </a:spcAft>
        <a:buClr>
          <a:schemeClr val="folHlink"/>
        </a:buClr>
        <a:buFont typeface="Wingdings" pitchFamily="2" charset="2"/>
        <a:buChar char="l"/>
        <a:defRPr kumimoji="1" sz="2400">
          <a:solidFill>
            <a:schemeClr val="tx1"/>
          </a:solidFill>
          <a:latin typeface="+mn-lt"/>
        </a:defRPr>
      </a:lvl3pPr>
      <a:lvl4pPr marL="1384300" indent="-358775" algn="l" rtl="0" eaLnBrk="0" fontAlgn="base" hangingPunct="0">
        <a:spcBef>
          <a:spcPct val="20000"/>
        </a:spcBef>
        <a:spcAft>
          <a:spcPct val="0"/>
        </a:spcAft>
        <a:buClr>
          <a:schemeClr val="accent1"/>
        </a:buClr>
        <a:buFont typeface="Wingdings" pitchFamily="2" charset="2"/>
        <a:buChar char="l"/>
        <a:defRPr kumimoji="1" sz="2000">
          <a:solidFill>
            <a:schemeClr val="tx1"/>
          </a:solidFill>
          <a:latin typeface="+mn-lt"/>
        </a:defRPr>
      </a:lvl4pPr>
      <a:lvl5pPr marL="1725613" indent="-339725" algn="l" rtl="0" eaLnBrk="0" fontAlgn="base" hangingPunct="0">
        <a:spcBef>
          <a:spcPct val="20000"/>
        </a:spcBef>
        <a:spcAft>
          <a:spcPct val="0"/>
        </a:spcAft>
        <a:buClr>
          <a:schemeClr val="folHlink"/>
        </a:buClr>
        <a:buFont typeface="Wingdings" pitchFamily="2" charset="2"/>
        <a:buChar char="l"/>
        <a:defRPr kumimoji="1" sz="2000">
          <a:solidFill>
            <a:schemeClr val="tx1"/>
          </a:solidFill>
          <a:latin typeface="+mn-lt"/>
        </a:defRPr>
      </a:lvl5pPr>
      <a:lvl6pPr marL="2182813" indent="-339725" algn="l" rtl="0" fontAlgn="base">
        <a:spcBef>
          <a:spcPct val="20000"/>
        </a:spcBef>
        <a:spcAft>
          <a:spcPct val="0"/>
        </a:spcAft>
        <a:buClr>
          <a:schemeClr val="folHlink"/>
        </a:buClr>
        <a:buFont typeface="Wingdings" pitchFamily="2" charset="2"/>
        <a:buChar char="l"/>
        <a:defRPr kumimoji="1" sz="2000">
          <a:solidFill>
            <a:schemeClr val="tx1"/>
          </a:solidFill>
          <a:latin typeface="+mn-lt"/>
        </a:defRPr>
      </a:lvl6pPr>
      <a:lvl7pPr marL="2640013" indent="-339725" algn="l" rtl="0" fontAlgn="base">
        <a:spcBef>
          <a:spcPct val="20000"/>
        </a:spcBef>
        <a:spcAft>
          <a:spcPct val="0"/>
        </a:spcAft>
        <a:buClr>
          <a:schemeClr val="folHlink"/>
        </a:buClr>
        <a:buFont typeface="Wingdings" pitchFamily="2" charset="2"/>
        <a:buChar char="l"/>
        <a:defRPr kumimoji="1" sz="2000">
          <a:solidFill>
            <a:schemeClr val="tx1"/>
          </a:solidFill>
          <a:latin typeface="+mn-lt"/>
        </a:defRPr>
      </a:lvl7pPr>
      <a:lvl8pPr marL="3097213" indent="-339725" algn="l" rtl="0" fontAlgn="base">
        <a:spcBef>
          <a:spcPct val="20000"/>
        </a:spcBef>
        <a:spcAft>
          <a:spcPct val="0"/>
        </a:spcAft>
        <a:buClr>
          <a:schemeClr val="folHlink"/>
        </a:buClr>
        <a:buFont typeface="Wingdings" pitchFamily="2" charset="2"/>
        <a:buChar char="l"/>
        <a:defRPr kumimoji="1" sz="2000">
          <a:solidFill>
            <a:schemeClr val="tx1"/>
          </a:solidFill>
          <a:latin typeface="+mn-lt"/>
        </a:defRPr>
      </a:lvl8pPr>
      <a:lvl9pPr marL="3554413" indent="-339725" algn="l" rtl="0" fontAlgn="base">
        <a:spcBef>
          <a:spcPct val="20000"/>
        </a:spcBef>
        <a:spcAft>
          <a:spcPct val="0"/>
        </a:spcAft>
        <a:buClr>
          <a:schemeClr val="folHlink"/>
        </a:buClr>
        <a:buFont typeface="Wingdings" pitchFamily="2" charset="2"/>
        <a:buChar char="l"/>
        <a:defRPr kumimoji="1"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2.jpeg"/><Relationship Id="rId3" Type="http://schemas.openxmlformats.org/officeDocument/2006/relationships/image" Target="../media/image14.png"/><Relationship Id="rId7" Type="http://schemas.openxmlformats.org/officeDocument/2006/relationships/oleObject" Target="../embeddings/oleObject1.bin"/><Relationship Id="rId12" Type="http://schemas.openxmlformats.org/officeDocument/2006/relationships/image" Target="../media/image21.jpeg"/><Relationship Id="rId17" Type="http://schemas.openxmlformats.org/officeDocument/2006/relationships/image" Target="../media/image26.png"/><Relationship Id="rId2" Type="http://schemas.openxmlformats.org/officeDocument/2006/relationships/slideLayout" Target="../slideLayouts/slideLayout2.xml"/><Relationship Id="rId16" Type="http://schemas.openxmlformats.org/officeDocument/2006/relationships/image" Target="../media/image25.jpeg"/><Relationship Id="rId1" Type="http://schemas.openxmlformats.org/officeDocument/2006/relationships/vmlDrawing" Target="../drawings/vmlDrawing1.vml"/><Relationship Id="rId6" Type="http://schemas.openxmlformats.org/officeDocument/2006/relationships/image" Target="../media/image17.jpeg"/><Relationship Id="rId11" Type="http://schemas.openxmlformats.org/officeDocument/2006/relationships/image" Target="../media/image20.jpeg"/><Relationship Id="rId5" Type="http://schemas.openxmlformats.org/officeDocument/2006/relationships/image" Target="../media/image16.jpeg"/><Relationship Id="rId15" Type="http://schemas.openxmlformats.org/officeDocument/2006/relationships/image" Target="../media/image24.png"/><Relationship Id="rId10" Type="http://schemas.openxmlformats.org/officeDocument/2006/relationships/image" Target="../media/image19.jpeg"/><Relationship Id="rId4" Type="http://schemas.openxmlformats.org/officeDocument/2006/relationships/image" Target="../media/image15.png"/><Relationship Id="rId9" Type="http://schemas.openxmlformats.org/officeDocument/2006/relationships/image" Target="../media/image18.png"/><Relationship Id="rId14" Type="http://schemas.openxmlformats.org/officeDocument/2006/relationships/image" Target="../media/image23.jpeg"/></Relationships>
</file>

<file path=ppt/slides/_rels/slide24.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png"/><Relationship Id="rId7" Type="http://schemas.openxmlformats.org/officeDocument/2006/relationships/image" Target="../media/image31.jpeg"/><Relationship Id="rId12"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0.jpe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jpeg"/></Relationships>
</file>

<file path=ppt/slides/_rels/slide25.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www.defenseinnovationmarketplace.mil/coi_cyber.html" TargetMode="External"/><Relationship Id="rId13" Type="http://schemas.openxmlformats.org/officeDocument/2006/relationships/image" Target="../media/image46.jpg"/><Relationship Id="rId18" Type="http://schemas.openxmlformats.org/officeDocument/2006/relationships/image" Target="../media/image51.png"/><Relationship Id="rId3" Type="http://schemas.openxmlformats.org/officeDocument/2006/relationships/image" Target="../media/image39.jpg"/><Relationship Id="rId7" Type="http://schemas.openxmlformats.org/officeDocument/2006/relationships/image" Target="../media/image42.jpeg"/><Relationship Id="rId12" Type="http://schemas.openxmlformats.org/officeDocument/2006/relationships/image" Target="../media/image45.jpg"/><Relationship Id="rId17" Type="http://schemas.openxmlformats.org/officeDocument/2006/relationships/image" Target="../media/image50.png"/><Relationship Id="rId2" Type="http://schemas.openxmlformats.org/officeDocument/2006/relationships/image" Target="../media/image38.jpg"/><Relationship Id="rId16" Type="http://schemas.openxmlformats.org/officeDocument/2006/relationships/image" Target="../media/image49.jpg"/><Relationship Id="rId1" Type="http://schemas.openxmlformats.org/officeDocument/2006/relationships/slideLayout" Target="../slideLayouts/slideLayout6.xml"/><Relationship Id="rId6" Type="http://schemas.openxmlformats.org/officeDocument/2006/relationships/hyperlink" Target="http://www.defenseinnovationmarketplace.mil/coi_cied.html" TargetMode="External"/><Relationship Id="rId11" Type="http://schemas.openxmlformats.org/officeDocument/2006/relationships/image" Target="../media/image44.jpeg"/><Relationship Id="rId5" Type="http://schemas.openxmlformats.org/officeDocument/2006/relationships/image" Target="../media/image41.jpg"/><Relationship Id="rId15" Type="http://schemas.openxmlformats.org/officeDocument/2006/relationships/image" Target="../media/image48.jpg"/><Relationship Id="rId10" Type="http://schemas.openxmlformats.org/officeDocument/2006/relationships/hyperlink" Target="http://www.defenseinnovationmarketplace.mil/coi_energypower.html" TargetMode="External"/><Relationship Id="rId19" Type="http://schemas.openxmlformats.org/officeDocument/2006/relationships/image" Target="../media/image52.jpeg"/><Relationship Id="rId4" Type="http://schemas.openxmlformats.org/officeDocument/2006/relationships/image" Target="../media/image40.jpg"/><Relationship Id="rId9" Type="http://schemas.openxmlformats.org/officeDocument/2006/relationships/image" Target="../media/image43.jpeg"/><Relationship Id="rId14" Type="http://schemas.openxmlformats.org/officeDocument/2006/relationships/image" Target="../media/image47.jpg"/></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1.emf"/><Relationship Id="rId7" Type="http://schemas.openxmlformats.org/officeDocument/2006/relationships/image" Target="../media/image65.emf"/><Relationship Id="rId2" Type="http://schemas.openxmlformats.org/officeDocument/2006/relationships/image" Target="../media/image60.emf"/><Relationship Id="rId1" Type="http://schemas.openxmlformats.org/officeDocument/2006/relationships/slideLayout" Target="../slideLayouts/slideLayout7.xml"/><Relationship Id="rId6" Type="http://schemas.openxmlformats.org/officeDocument/2006/relationships/image" Target="../media/image64.emf"/><Relationship Id="rId5" Type="http://schemas.openxmlformats.org/officeDocument/2006/relationships/image" Target="../media/image63.emf"/><Relationship Id="rId4" Type="http://schemas.openxmlformats.org/officeDocument/2006/relationships/image" Target="../media/image62.emf"/></Relationships>
</file>

<file path=ppt/slides/_rels/slide35.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 Id="rId9" Type="http://schemas.openxmlformats.org/officeDocument/2006/relationships/image" Target="../media/image7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381000" y="685799"/>
            <a:ext cx="8610600" cy="3124201"/>
          </a:xfrm>
        </p:spPr>
        <p:txBody>
          <a:bodyPr/>
          <a:lstStyle/>
          <a:p>
            <a:pPr algn="ctr"/>
            <a:r>
              <a:rPr lang="en-US" dirty="0">
                <a:solidFill>
                  <a:schemeClr val="bg1">
                    <a:lumMod val="75000"/>
                  </a:schemeClr>
                </a:solidFill>
              </a:rPr>
              <a:t>Centre for Aerospace and Defence Laws (</a:t>
            </a:r>
            <a:r>
              <a:rPr lang="en-US" dirty="0" err="1">
                <a:solidFill>
                  <a:schemeClr val="bg1">
                    <a:lumMod val="75000"/>
                  </a:schemeClr>
                </a:solidFill>
              </a:rPr>
              <a:t>CADL</a:t>
            </a:r>
            <a:r>
              <a:rPr lang="en-US" dirty="0">
                <a:solidFill>
                  <a:schemeClr val="bg1">
                    <a:lumMod val="75000"/>
                  </a:schemeClr>
                </a:solidFill>
              </a:rPr>
              <a:t>)</a:t>
            </a:r>
            <a:br>
              <a:rPr lang="en-US" dirty="0">
                <a:solidFill>
                  <a:schemeClr val="bg1">
                    <a:lumMod val="75000"/>
                  </a:schemeClr>
                </a:solidFill>
              </a:rPr>
            </a:br>
            <a:r>
              <a:rPr lang="en-US" dirty="0">
                <a:solidFill>
                  <a:schemeClr val="bg1">
                    <a:lumMod val="75000"/>
                  </a:schemeClr>
                </a:solidFill>
              </a:rPr>
              <a:t>M.A. (Security &amp; Defence Laws</a:t>
            </a:r>
            <a:r>
              <a:rPr lang="en-US" dirty="0" smtClean="0">
                <a:solidFill>
                  <a:schemeClr val="bg1">
                    <a:lumMod val="75000"/>
                  </a:schemeClr>
                </a:solidFill>
              </a:rPr>
              <a:t>)</a:t>
            </a:r>
            <a:br>
              <a:rPr lang="en-US" dirty="0" smtClean="0">
                <a:solidFill>
                  <a:schemeClr val="bg1">
                    <a:lumMod val="75000"/>
                  </a:schemeClr>
                </a:solidFill>
              </a:rPr>
            </a:br>
            <a:r>
              <a:rPr lang="en-US" dirty="0" smtClean="0">
                <a:solidFill>
                  <a:schemeClr val="bg1">
                    <a:lumMod val="75000"/>
                  </a:schemeClr>
                </a:solidFill>
              </a:rPr>
              <a:t>Semester I (Batch 2019-21)</a:t>
            </a:r>
            <a:endParaRPr lang="en-US" dirty="0">
              <a:solidFill>
                <a:schemeClr val="bg1">
                  <a:lumMod val="75000"/>
                </a:schemeClr>
              </a:solidFill>
            </a:endParaRPr>
          </a:p>
        </p:txBody>
      </p:sp>
      <p:sp>
        <p:nvSpPr>
          <p:cNvPr id="3" name="Subtitle 2"/>
          <p:cNvSpPr>
            <a:spLocks noGrp="1"/>
          </p:cNvSpPr>
          <p:nvPr>
            <p:ph type="subTitle" sz="quarter" idx="1"/>
          </p:nvPr>
        </p:nvSpPr>
        <p:spPr>
          <a:xfrm>
            <a:off x="762000" y="4724400"/>
            <a:ext cx="7391400" cy="1828800"/>
          </a:xfrm>
        </p:spPr>
        <p:txBody>
          <a:bodyPr/>
          <a:lstStyle/>
          <a:p>
            <a:pPr algn="ctr"/>
            <a:r>
              <a:rPr lang="en-US" b="1" dirty="0">
                <a:solidFill>
                  <a:srgbClr val="002060"/>
                </a:solidFill>
                <a:effectLst/>
              </a:rPr>
              <a:t>MODULE-I: DEFENCE TECHNOLOGIES AND DEFENCE </a:t>
            </a:r>
            <a:r>
              <a:rPr lang="en-US" b="1" dirty="0" smtClean="0">
                <a:solidFill>
                  <a:srgbClr val="002060"/>
                </a:solidFill>
                <a:effectLst/>
              </a:rPr>
              <a:t>APPLICATIONS</a:t>
            </a:r>
          </a:p>
          <a:p>
            <a:pPr algn="ctr"/>
            <a:r>
              <a:rPr lang="en-US" b="1" dirty="0" smtClean="0">
                <a:solidFill>
                  <a:srgbClr val="002060"/>
                </a:solidFill>
                <a:effectLst/>
              </a:rPr>
              <a:t>Lt Gen AV Subramanian (</a:t>
            </a:r>
            <a:r>
              <a:rPr lang="en-US" b="1" dirty="0" err="1" smtClean="0">
                <a:solidFill>
                  <a:srgbClr val="002060"/>
                </a:solidFill>
                <a:effectLst/>
              </a:rPr>
              <a:t>Retd</a:t>
            </a:r>
            <a:r>
              <a:rPr lang="en-US" b="1" dirty="0" smtClean="0">
                <a:solidFill>
                  <a:srgbClr val="002060"/>
                </a:solidFill>
                <a:effectLst/>
              </a:rPr>
              <a:t>) </a:t>
            </a:r>
            <a:r>
              <a:rPr lang="en-US" b="1" dirty="0" err="1" smtClean="0">
                <a:solidFill>
                  <a:srgbClr val="002060"/>
                </a:solidFill>
                <a:effectLst/>
              </a:rPr>
              <a:t>AVSM</a:t>
            </a:r>
            <a:r>
              <a:rPr lang="en-US" b="1" dirty="0" smtClean="0">
                <a:solidFill>
                  <a:srgbClr val="002060"/>
                </a:solidFill>
                <a:effectLst/>
              </a:rPr>
              <a:t>, </a:t>
            </a:r>
            <a:r>
              <a:rPr lang="en-US" b="1" dirty="0" err="1" smtClean="0">
                <a:solidFill>
                  <a:srgbClr val="002060"/>
                </a:solidFill>
                <a:effectLst/>
              </a:rPr>
              <a:t>VSM</a:t>
            </a:r>
            <a:r>
              <a:rPr lang="en-US" b="1" dirty="0" smtClean="0">
                <a:solidFill>
                  <a:srgbClr val="002060"/>
                </a:solidFill>
                <a:effectLst/>
              </a:rPr>
              <a:t> </a:t>
            </a:r>
          </a:p>
          <a:p>
            <a:pPr algn="ctr"/>
            <a:r>
              <a:rPr lang="en-US" b="1" dirty="0" smtClean="0">
                <a:solidFill>
                  <a:srgbClr val="002060"/>
                </a:solidFill>
                <a:effectLst/>
              </a:rPr>
              <a:t>15 Sep 19</a:t>
            </a:r>
            <a:endParaRPr lang="en-US" b="1" dirty="0">
              <a:solidFill>
                <a:srgbClr val="002060"/>
              </a:solidFill>
              <a:effectLst/>
            </a:endParaRPr>
          </a:p>
        </p:txBody>
      </p:sp>
    </p:spTree>
    <p:extLst>
      <p:ext uri="{BB962C8B-B14F-4D97-AF65-F5344CB8AC3E}">
        <p14:creationId xmlns:p14="http://schemas.microsoft.com/office/powerpoint/2010/main" val="42788431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5613" y="455613"/>
            <a:ext cx="8226425" cy="839787"/>
          </a:xfrm>
        </p:spPr>
        <p:txBody>
          <a:bodyPr/>
          <a:lstStyle/>
          <a:p>
            <a:pPr eaLnBrk="1" hangingPunct="1"/>
            <a:r>
              <a:rPr lang="en-US" altLang="en-US" smtClean="0"/>
              <a:t>USA Model	</a:t>
            </a:r>
          </a:p>
        </p:txBody>
      </p:sp>
      <p:sp>
        <p:nvSpPr>
          <p:cNvPr id="13315" name="Rectangle 3"/>
          <p:cNvSpPr>
            <a:spLocks noGrp="1" noChangeArrowheads="1"/>
          </p:cNvSpPr>
          <p:nvPr>
            <p:ph type="body" idx="1"/>
          </p:nvPr>
        </p:nvSpPr>
        <p:spPr>
          <a:xfrm>
            <a:off x="228600" y="1371600"/>
            <a:ext cx="8686800" cy="5486400"/>
          </a:xfrm>
        </p:spPr>
        <p:txBody>
          <a:bodyPr/>
          <a:lstStyle/>
          <a:p>
            <a:pPr eaLnBrk="1" hangingPunct="1">
              <a:lnSpc>
                <a:spcPct val="80000"/>
              </a:lnSpc>
            </a:pPr>
            <a:r>
              <a:rPr lang="en-US" altLang="en-US" sz="2400" dirty="0" smtClean="0"/>
              <a:t>Domestic Source Restrictions in USA</a:t>
            </a:r>
          </a:p>
          <a:p>
            <a:pPr eaLnBrk="1" hangingPunct="1">
              <a:lnSpc>
                <a:spcPct val="80000"/>
              </a:lnSpc>
            </a:pPr>
            <a:r>
              <a:rPr lang="en-US" altLang="en-US" sz="2400" dirty="0" smtClean="0"/>
              <a:t>Homeland Security</a:t>
            </a:r>
          </a:p>
          <a:p>
            <a:pPr eaLnBrk="1" hangingPunct="1">
              <a:lnSpc>
                <a:spcPct val="80000"/>
              </a:lnSpc>
            </a:pPr>
            <a:r>
              <a:rPr lang="en-US" altLang="en-US" sz="2400" dirty="0" smtClean="0"/>
              <a:t>Defence Trade Offsets</a:t>
            </a:r>
          </a:p>
          <a:p>
            <a:pPr eaLnBrk="1" hangingPunct="1">
              <a:lnSpc>
                <a:spcPct val="80000"/>
              </a:lnSpc>
            </a:pPr>
            <a:r>
              <a:rPr lang="en-US" altLang="en-US" sz="2400" dirty="0" smtClean="0"/>
              <a:t>Defense Industrial Base Studies</a:t>
            </a:r>
          </a:p>
          <a:p>
            <a:pPr eaLnBrk="1" hangingPunct="1">
              <a:lnSpc>
                <a:spcPct val="80000"/>
              </a:lnSpc>
            </a:pPr>
            <a:r>
              <a:rPr lang="en-US" altLang="en-US" sz="2400" dirty="0" smtClean="0"/>
              <a:t>Network Security Issues</a:t>
            </a:r>
          </a:p>
          <a:p>
            <a:pPr marL="742950" lvl="1" indent="-285750" eaLnBrk="1" hangingPunct="1">
              <a:lnSpc>
                <a:spcPct val="80000"/>
              </a:lnSpc>
            </a:pPr>
            <a:r>
              <a:rPr lang="en-US" altLang="en-US" sz="2000" dirty="0" smtClean="0"/>
              <a:t>Network Security Agreements (</a:t>
            </a:r>
            <a:r>
              <a:rPr lang="en-US" altLang="en-US" sz="2000" dirty="0" err="1" smtClean="0"/>
              <a:t>NSAs</a:t>
            </a:r>
            <a:r>
              <a:rPr lang="en-US" altLang="en-US" sz="2000" dirty="0" smtClean="0"/>
              <a:t>) </a:t>
            </a:r>
          </a:p>
          <a:p>
            <a:pPr marL="742950" lvl="1" indent="-285750" eaLnBrk="1" hangingPunct="1">
              <a:lnSpc>
                <a:spcPct val="80000"/>
              </a:lnSpc>
            </a:pPr>
            <a:r>
              <a:rPr lang="en-US" altLang="en-US" sz="2000" dirty="0" smtClean="0"/>
              <a:t>Personnel Screening</a:t>
            </a:r>
          </a:p>
          <a:p>
            <a:pPr marL="742950" lvl="1" indent="-285750" eaLnBrk="1" hangingPunct="1">
              <a:lnSpc>
                <a:spcPct val="80000"/>
              </a:lnSpc>
            </a:pPr>
            <a:r>
              <a:rPr lang="en-US" altLang="en-US" sz="2000" dirty="0" smtClean="0"/>
              <a:t>Outsourcing	</a:t>
            </a:r>
          </a:p>
          <a:p>
            <a:pPr marL="742950" lvl="1" indent="-285750" eaLnBrk="1" hangingPunct="1">
              <a:lnSpc>
                <a:spcPct val="80000"/>
              </a:lnSpc>
            </a:pPr>
            <a:r>
              <a:rPr lang="en-US" altLang="en-US" sz="2000" dirty="0" smtClean="0"/>
              <a:t>Visitation</a:t>
            </a:r>
          </a:p>
          <a:p>
            <a:pPr marL="742950" lvl="1" indent="-285750" eaLnBrk="1" hangingPunct="1">
              <a:lnSpc>
                <a:spcPct val="80000"/>
              </a:lnSpc>
            </a:pPr>
            <a:r>
              <a:rPr lang="en-US" altLang="en-US" sz="2000" dirty="0" smtClean="0"/>
              <a:t>Routing	</a:t>
            </a:r>
          </a:p>
          <a:p>
            <a:pPr marL="742950" lvl="1" indent="-285750" eaLnBrk="1" hangingPunct="1">
              <a:lnSpc>
                <a:spcPct val="80000"/>
              </a:lnSpc>
            </a:pPr>
            <a:r>
              <a:rPr lang="en-US" altLang="en-US" sz="2000" dirty="0" smtClean="0"/>
              <a:t>Security Audits</a:t>
            </a:r>
          </a:p>
          <a:p>
            <a:pPr eaLnBrk="1" hangingPunct="1">
              <a:lnSpc>
                <a:spcPct val="80000"/>
              </a:lnSpc>
            </a:pPr>
            <a:r>
              <a:rPr lang="en-US" altLang="en-US" sz="2400" dirty="0" smtClean="0"/>
              <a:t>Industrial Security Review by </a:t>
            </a:r>
            <a:r>
              <a:rPr lang="en-US" altLang="en-US" sz="2400" dirty="0" err="1" smtClean="0"/>
              <a:t>DSS</a:t>
            </a:r>
            <a:endParaRPr lang="en-US" altLang="en-US" sz="2400" dirty="0" smtClean="0"/>
          </a:p>
          <a:p>
            <a:pPr eaLnBrk="1" hangingPunct="1">
              <a:lnSpc>
                <a:spcPct val="80000"/>
              </a:lnSpc>
            </a:pPr>
            <a:r>
              <a:rPr lang="en-US" altLang="en-US" sz="2400" dirty="0" smtClean="0"/>
              <a:t>Special Security Agreements/Security Control Agreements (“</a:t>
            </a:r>
            <a:r>
              <a:rPr lang="en-US" altLang="en-US" sz="2400" dirty="0" err="1" smtClean="0"/>
              <a:t>SSA</a:t>
            </a:r>
            <a:r>
              <a:rPr lang="en-US" altLang="en-US" sz="2400" dirty="0" smtClean="0"/>
              <a:t>/</a:t>
            </a:r>
            <a:r>
              <a:rPr lang="en-US" altLang="en-US" sz="2400" dirty="0" err="1" smtClean="0"/>
              <a:t>SCA</a:t>
            </a:r>
            <a:r>
              <a:rPr lang="en-US" altLang="en-US" sz="2400" dirty="0" smtClean="0"/>
              <a:t>”) </a:t>
            </a:r>
          </a:p>
          <a:p>
            <a:pPr eaLnBrk="1" hangingPunct="1">
              <a:lnSpc>
                <a:spcPct val="80000"/>
              </a:lnSpc>
            </a:pPr>
            <a:r>
              <a:rPr lang="en-US" altLang="en-US" sz="2400" dirty="0" smtClean="0"/>
              <a:t>Committee on Foreign Investment in the United States (</a:t>
            </a:r>
            <a:r>
              <a:rPr lang="en-US" altLang="en-US" sz="2400" dirty="0" err="1" smtClean="0"/>
              <a:t>CFIUS</a:t>
            </a:r>
            <a:r>
              <a:rPr lang="en-US" altLang="en-US" sz="2400" dirty="0" smtClean="0"/>
              <a:t>)</a:t>
            </a:r>
          </a:p>
        </p:txBody>
      </p:sp>
    </p:spTree>
    <p:extLst>
      <p:ext uri="{BB962C8B-B14F-4D97-AF65-F5344CB8AC3E}">
        <p14:creationId xmlns:p14="http://schemas.microsoft.com/office/powerpoint/2010/main" val="36017273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altLang="en-US" sz="4000" smtClean="0"/>
              <a:t>Technology Security Initiatives of China</a:t>
            </a:r>
          </a:p>
        </p:txBody>
      </p:sp>
      <p:sp>
        <p:nvSpPr>
          <p:cNvPr id="14339" name="Rectangle 3"/>
          <p:cNvSpPr>
            <a:spLocks noGrp="1" noChangeArrowheads="1"/>
          </p:cNvSpPr>
          <p:nvPr>
            <p:ph type="body" idx="1"/>
          </p:nvPr>
        </p:nvSpPr>
        <p:spPr/>
        <p:txBody>
          <a:bodyPr/>
          <a:lstStyle/>
          <a:p>
            <a:pPr eaLnBrk="1" hangingPunct="1"/>
            <a:r>
              <a:rPr lang="en-US" altLang="en-US" smtClean="0"/>
              <a:t>Administrative action</a:t>
            </a:r>
          </a:p>
          <a:p>
            <a:pPr eaLnBrk="1" hangingPunct="1"/>
            <a:r>
              <a:rPr lang="en-US" altLang="en-US" smtClean="0"/>
              <a:t>Legal innovation</a:t>
            </a:r>
          </a:p>
          <a:p>
            <a:pPr eaLnBrk="1" hangingPunct="1"/>
            <a:r>
              <a:rPr lang="en-US" altLang="en-US" smtClean="0"/>
              <a:t>Increased support for research and development.</a:t>
            </a:r>
          </a:p>
          <a:p>
            <a:pPr eaLnBrk="1" hangingPunct="1"/>
            <a:r>
              <a:rPr lang="en-US" altLang="en-US" smtClean="0"/>
              <a:t>Technology policy based on promotion own technical  standards</a:t>
            </a:r>
          </a:p>
        </p:txBody>
      </p:sp>
    </p:spTree>
    <p:extLst>
      <p:ext uri="{BB962C8B-B14F-4D97-AF65-F5344CB8AC3E}">
        <p14:creationId xmlns:p14="http://schemas.microsoft.com/office/powerpoint/2010/main" val="16193476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0"/>
          <p:cNvSpPr>
            <a:spLocks noGrp="1"/>
          </p:cNvSpPr>
          <p:nvPr>
            <p:ph type="title"/>
          </p:nvPr>
        </p:nvSpPr>
        <p:spPr>
          <a:xfrm>
            <a:off x="455613" y="455613"/>
            <a:ext cx="8226425" cy="1068387"/>
          </a:xfrm>
        </p:spPr>
        <p:txBody>
          <a:bodyPr/>
          <a:lstStyle/>
          <a:p>
            <a:pPr algn="ctr" eaLnBrk="1" hangingPunct="1"/>
            <a:r>
              <a:rPr lang="en-US" altLang="en-US" sz="4000" b="1" smtClean="0"/>
              <a:t>Defence Economy Model</a:t>
            </a:r>
            <a:endParaRPr lang="en-GB" altLang="en-US" sz="4000" b="1" smtClean="0"/>
          </a:p>
        </p:txBody>
      </p:sp>
      <p:sp>
        <p:nvSpPr>
          <p:cNvPr id="26627" name="Slide Number Placeholder 3"/>
          <p:cNvSpPr>
            <a:spLocks noGrp="1"/>
          </p:cNvSpPr>
          <p:nvPr>
            <p:ph type="sldNum" sz="quarter" idx="4294967295"/>
          </p:nvPr>
        </p:nvSpPr>
        <p:spPr>
          <a:xfrm>
            <a:off x="7010400" y="6356350"/>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BABBBE0-DD99-4610-9904-AB9C8540D1C0}" type="slidenum">
              <a:rPr lang="en-IN" altLang="en-US" smtClean="0">
                <a:solidFill>
                  <a:schemeClr val="accent2"/>
                </a:solidFill>
              </a:rPr>
              <a:pPr eaLnBrk="1" hangingPunct="1"/>
              <a:t>12</a:t>
            </a:fld>
            <a:endParaRPr lang="en-IN" altLang="en-US" smtClean="0">
              <a:solidFill>
                <a:schemeClr val="accent2"/>
              </a:solidFill>
            </a:endParaRPr>
          </a:p>
        </p:txBody>
      </p:sp>
      <p:sp>
        <p:nvSpPr>
          <p:cNvPr id="26628" name="Content Placeholder 2"/>
          <p:cNvSpPr>
            <a:spLocks noGrp="1"/>
          </p:cNvSpPr>
          <p:nvPr>
            <p:ph idx="4294967295"/>
          </p:nvPr>
        </p:nvSpPr>
        <p:spPr>
          <a:xfrm>
            <a:off x="4953000" y="1752600"/>
            <a:ext cx="4191000" cy="4648200"/>
          </a:xfrm>
        </p:spPr>
        <p:txBody>
          <a:bodyPr/>
          <a:lstStyle/>
          <a:p>
            <a:pPr eaLnBrk="1" hangingPunct="1"/>
            <a:r>
              <a:rPr lang="en-US" altLang="en-US" sz="2400" b="1" smtClean="0">
                <a:solidFill>
                  <a:srgbClr val="C00000"/>
                </a:solidFill>
                <a:ea typeface="Calibri" pitchFamily="34" charset="0"/>
                <a:cs typeface="Calibri" pitchFamily="34" charset="0"/>
              </a:rPr>
              <a:t>Civil military integration </a:t>
            </a:r>
            <a:r>
              <a:rPr lang="en-US" altLang="en-US" sz="2400" smtClean="0">
                <a:ea typeface="Calibri" pitchFamily="34" charset="0"/>
                <a:cs typeface="Calibri" pitchFamily="34" charset="0"/>
              </a:rPr>
              <a:t>- sophisticated defence economy stands on sophisticated economy-wide supply chain.</a:t>
            </a:r>
          </a:p>
          <a:p>
            <a:pPr eaLnBrk="1" hangingPunct="1"/>
            <a:r>
              <a:rPr lang="en-US" altLang="en-US" sz="2800" b="1" smtClean="0">
                <a:solidFill>
                  <a:srgbClr val="C00000"/>
                </a:solidFill>
                <a:ea typeface="Calibri" pitchFamily="34" charset="0"/>
                <a:cs typeface="Calibri" pitchFamily="34" charset="0"/>
              </a:rPr>
              <a:t>There is nothing more costly to the Nation than cheap Armed Forces- </a:t>
            </a:r>
            <a:r>
              <a:rPr lang="en-US" altLang="en-US" sz="2800" b="1" smtClean="0">
                <a:solidFill>
                  <a:srgbClr val="002060"/>
                </a:solidFill>
                <a:ea typeface="Calibri" pitchFamily="34" charset="0"/>
                <a:cs typeface="Calibri" pitchFamily="34" charset="0"/>
              </a:rPr>
              <a:t>Carl Vinson</a:t>
            </a:r>
            <a:endParaRPr lang="en-US" altLang="en-US" sz="2400" smtClean="0">
              <a:solidFill>
                <a:srgbClr val="002060"/>
              </a:solidFill>
              <a:ea typeface="Calibri" pitchFamily="34" charset="0"/>
              <a:cs typeface="Calibri" pitchFamily="34" charset="0"/>
            </a:endParaRPr>
          </a:p>
          <a:p>
            <a:pPr algn="just" eaLnBrk="1" hangingPunct="1">
              <a:buFont typeface="Wingdings" pitchFamily="2" charset="2"/>
              <a:buNone/>
            </a:pPr>
            <a:endParaRPr lang="en-US" altLang="en-US" sz="2400" smtClean="0">
              <a:ea typeface="Calibri" pitchFamily="34" charset="0"/>
              <a:cs typeface="Calibri" pitchFamily="34" charset="0"/>
            </a:endParaRPr>
          </a:p>
          <a:p>
            <a:pPr marL="342900" lvl="2" indent="-342900" algn="r" eaLnBrk="1" hangingPunct="1">
              <a:buFont typeface="Arial" charset="0"/>
              <a:buNone/>
            </a:pPr>
            <a:endParaRPr lang="en-US" altLang="en-US" sz="2000" smtClean="0"/>
          </a:p>
          <a:p>
            <a:pPr algn="r" eaLnBrk="1" hangingPunct="1"/>
            <a:endParaRPr lang="en-US" altLang="en-US" sz="2400" smtClean="0">
              <a:ea typeface="Calibri" pitchFamily="34" charset="0"/>
              <a:cs typeface="Calibri" pitchFamily="34" charset="0"/>
            </a:endParaRPr>
          </a:p>
          <a:p>
            <a:pPr algn="just" eaLnBrk="1" hangingPunct="1"/>
            <a:endParaRPr lang="en-US" altLang="en-US" sz="2400" smtClean="0">
              <a:ea typeface="Calibri" pitchFamily="34" charset="0"/>
              <a:cs typeface="Calibri" pitchFamily="34" charset="0"/>
            </a:endParaRPr>
          </a:p>
        </p:txBody>
      </p:sp>
      <p:graphicFrame>
        <p:nvGraphicFramePr>
          <p:cNvPr id="5" name="Diagram 4"/>
          <p:cNvGraphicFramePr/>
          <p:nvPr/>
        </p:nvGraphicFramePr>
        <p:xfrm>
          <a:off x="381000" y="2286000"/>
          <a:ext cx="48768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67234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2011363" y="604838"/>
            <a:ext cx="4837112" cy="5780087"/>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87" name="Rectangle 3"/>
          <p:cNvSpPr>
            <a:spLocks noChangeArrowheads="1"/>
          </p:cNvSpPr>
          <p:nvPr/>
        </p:nvSpPr>
        <p:spPr bwMode="auto">
          <a:xfrm>
            <a:off x="698500" y="606425"/>
            <a:ext cx="8288338" cy="5781675"/>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88" name="Rectangle 4"/>
          <p:cNvSpPr>
            <a:spLocks noGrp="1" noChangeArrowheads="1"/>
          </p:cNvSpPr>
          <p:nvPr>
            <p:ph type="title"/>
          </p:nvPr>
        </p:nvSpPr>
        <p:spPr>
          <a:xfrm>
            <a:off x="0" y="39688"/>
            <a:ext cx="9144000" cy="600075"/>
          </a:xfrm>
          <a:noFill/>
          <a:ln/>
        </p:spPr>
        <p:txBody>
          <a:bodyPr>
            <a:normAutofit fontScale="90000"/>
          </a:bodyPr>
          <a:lstStyle/>
          <a:p>
            <a:r>
              <a:rPr lang="en-US" altLang="en-US" sz="3600"/>
              <a:t>Continuum of Operations</a:t>
            </a:r>
          </a:p>
        </p:txBody>
      </p:sp>
      <p:sp>
        <p:nvSpPr>
          <p:cNvPr id="16389" name="Rectangle 5"/>
          <p:cNvSpPr>
            <a:spLocks noChangeArrowheads="1"/>
          </p:cNvSpPr>
          <p:nvPr/>
        </p:nvSpPr>
        <p:spPr bwMode="auto">
          <a:xfrm>
            <a:off x="258763" y="2476500"/>
            <a:ext cx="381516" cy="316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2000" b="1" dirty="0">
                <a:solidFill>
                  <a:srgbClr val="002060"/>
                </a:solidFill>
                <a:latin typeface="Arial" pitchFamily="34" charset="0"/>
              </a:rPr>
              <a:t>L</a:t>
            </a:r>
          </a:p>
          <a:p>
            <a:r>
              <a:rPr lang="en-US" altLang="en-US" sz="2000" b="1" dirty="0">
                <a:solidFill>
                  <a:srgbClr val="002060"/>
                </a:solidFill>
                <a:latin typeface="Arial" pitchFamily="34" charset="0"/>
              </a:rPr>
              <a:t>I</a:t>
            </a:r>
          </a:p>
          <a:p>
            <a:r>
              <a:rPr lang="en-US" altLang="en-US" sz="2000" b="1" dirty="0">
                <a:solidFill>
                  <a:srgbClr val="002060"/>
                </a:solidFill>
                <a:latin typeface="Arial" pitchFamily="34" charset="0"/>
              </a:rPr>
              <a:t>K</a:t>
            </a:r>
          </a:p>
          <a:p>
            <a:r>
              <a:rPr lang="en-US" altLang="en-US" sz="2000" b="1" dirty="0">
                <a:solidFill>
                  <a:srgbClr val="002060"/>
                </a:solidFill>
                <a:latin typeface="Arial" pitchFamily="34" charset="0"/>
              </a:rPr>
              <a:t>E</a:t>
            </a:r>
          </a:p>
          <a:p>
            <a:r>
              <a:rPr lang="en-US" altLang="en-US" sz="2000" b="1" dirty="0">
                <a:solidFill>
                  <a:srgbClr val="002060"/>
                </a:solidFill>
                <a:latin typeface="Arial" pitchFamily="34" charset="0"/>
              </a:rPr>
              <a:t>L</a:t>
            </a:r>
          </a:p>
          <a:p>
            <a:r>
              <a:rPr lang="en-US" altLang="en-US" sz="2000" b="1" dirty="0">
                <a:solidFill>
                  <a:srgbClr val="002060"/>
                </a:solidFill>
                <a:latin typeface="Arial" pitchFamily="34" charset="0"/>
              </a:rPr>
              <a:t>I</a:t>
            </a:r>
          </a:p>
          <a:p>
            <a:r>
              <a:rPr lang="en-US" altLang="en-US" sz="2000" b="1" dirty="0">
                <a:solidFill>
                  <a:srgbClr val="002060"/>
                </a:solidFill>
                <a:latin typeface="Arial" pitchFamily="34" charset="0"/>
              </a:rPr>
              <a:t>H</a:t>
            </a:r>
          </a:p>
          <a:p>
            <a:r>
              <a:rPr lang="en-US" altLang="en-US" sz="2000" b="1" dirty="0">
                <a:solidFill>
                  <a:srgbClr val="002060"/>
                </a:solidFill>
                <a:latin typeface="Arial" pitchFamily="34" charset="0"/>
              </a:rPr>
              <a:t>O</a:t>
            </a:r>
          </a:p>
          <a:p>
            <a:r>
              <a:rPr lang="en-US" altLang="en-US" sz="2000" b="1" dirty="0">
                <a:solidFill>
                  <a:srgbClr val="002060"/>
                </a:solidFill>
                <a:latin typeface="Arial" pitchFamily="34" charset="0"/>
              </a:rPr>
              <a:t>O</a:t>
            </a:r>
          </a:p>
          <a:p>
            <a:r>
              <a:rPr lang="en-US" altLang="en-US" sz="2000" b="1" dirty="0">
                <a:solidFill>
                  <a:srgbClr val="002060"/>
                </a:solidFill>
                <a:latin typeface="Arial" pitchFamily="34" charset="0"/>
              </a:rPr>
              <a:t>D</a:t>
            </a:r>
          </a:p>
        </p:txBody>
      </p:sp>
      <p:sp>
        <p:nvSpPr>
          <p:cNvPr id="16390" name="Rectangle 6"/>
          <p:cNvSpPr>
            <a:spLocks noChangeArrowheads="1"/>
          </p:cNvSpPr>
          <p:nvPr/>
        </p:nvSpPr>
        <p:spPr bwMode="auto">
          <a:xfrm>
            <a:off x="2099710" y="6460455"/>
            <a:ext cx="4377290" cy="3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1400" b="1" dirty="0" smtClean="0">
                <a:solidFill>
                  <a:srgbClr val="C00000"/>
                </a:solidFill>
                <a:latin typeface="Arial" pitchFamily="34" charset="0"/>
              </a:rPr>
              <a:t>Small Scale Actions (Operations Other Than War)</a:t>
            </a:r>
            <a:endParaRPr lang="en-US" altLang="en-US" sz="1400" b="1" dirty="0">
              <a:solidFill>
                <a:srgbClr val="C00000"/>
              </a:solidFill>
              <a:latin typeface="Arial" pitchFamily="34" charset="0"/>
            </a:endParaRPr>
          </a:p>
        </p:txBody>
      </p:sp>
      <p:sp>
        <p:nvSpPr>
          <p:cNvPr id="16391" name="Rectangle 7"/>
          <p:cNvSpPr>
            <a:spLocks noChangeArrowheads="1"/>
          </p:cNvSpPr>
          <p:nvPr/>
        </p:nvSpPr>
        <p:spPr bwMode="auto">
          <a:xfrm>
            <a:off x="6553200" y="6403975"/>
            <a:ext cx="1410772"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2000" b="1" dirty="0" smtClean="0">
                <a:solidFill>
                  <a:srgbClr val="C00000"/>
                </a:solidFill>
                <a:effectLst>
                  <a:outerShdw blurRad="38100" dist="38100" dir="2700000" algn="tl">
                    <a:srgbClr val="000000"/>
                  </a:outerShdw>
                </a:effectLst>
                <a:latin typeface="Arial" pitchFamily="34" charset="0"/>
              </a:rPr>
              <a:t>Major War</a:t>
            </a:r>
            <a:endParaRPr lang="en-US" altLang="en-US" sz="2000" b="1" dirty="0">
              <a:solidFill>
                <a:srgbClr val="C00000"/>
              </a:solidFill>
              <a:effectLst>
                <a:outerShdw blurRad="38100" dist="38100" dir="2700000" algn="tl">
                  <a:srgbClr val="000000"/>
                </a:outerShdw>
              </a:effectLst>
              <a:latin typeface="Arial" pitchFamily="34" charset="0"/>
            </a:endParaRPr>
          </a:p>
        </p:txBody>
      </p:sp>
      <p:sp>
        <p:nvSpPr>
          <p:cNvPr id="16392" name="Rectangle 8"/>
          <p:cNvSpPr>
            <a:spLocks noChangeArrowheads="1"/>
          </p:cNvSpPr>
          <p:nvPr/>
        </p:nvSpPr>
        <p:spPr bwMode="auto">
          <a:xfrm>
            <a:off x="636588" y="6348413"/>
            <a:ext cx="1574800" cy="520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a:r>
              <a:rPr lang="en-US" altLang="en-US" sz="1400" b="1" dirty="0">
                <a:solidFill>
                  <a:srgbClr val="C00000"/>
                </a:solidFill>
                <a:latin typeface="Arial" pitchFamily="34" charset="0"/>
              </a:rPr>
              <a:t>Engagement Activities</a:t>
            </a:r>
          </a:p>
        </p:txBody>
      </p:sp>
      <p:grpSp>
        <p:nvGrpSpPr>
          <p:cNvPr id="16395" name="Group 11"/>
          <p:cNvGrpSpPr>
            <a:grpSpLocks/>
          </p:cNvGrpSpPr>
          <p:nvPr/>
        </p:nvGrpSpPr>
        <p:grpSpPr bwMode="auto">
          <a:xfrm>
            <a:off x="800100" y="565150"/>
            <a:ext cx="1036638" cy="271463"/>
            <a:chOff x="504" y="356"/>
            <a:chExt cx="653" cy="171"/>
          </a:xfrm>
        </p:grpSpPr>
        <p:sp>
          <p:nvSpPr>
            <p:cNvPr id="16393" name="Oval 9"/>
            <p:cNvSpPr>
              <a:spLocks noChangeArrowheads="1"/>
            </p:cNvSpPr>
            <p:nvPr/>
          </p:nvSpPr>
          <p:spPr bwMode="auto">
            <a:xfrm>
              <a:off x="504" y="425"/>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4" name="Rectangle 10"/>
            <p:cNvSpPr>
              <a:spLocks noChangeArrowheads="1"/>
            </p:cNvSpPr>
            <p:nvPr/>
          </p:nvSpPr>
          <p:spPr bwMode="auto">
            <a:xfrm>
              <a:off x="597" y="356"/>
              <a:ext cx="560"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ctr"/>
              <a:r>
                <a:rPr lang="en-US" altLang="en-US" sz="1200" b="1">
                  <a:latin typeface="Arial" pitchFamily="34" charset="0"/>
                </a:rPr>
                <a:t>Exercises</a:t>
              </a:r>
            </a:p>
          </p:txBody>
        </p:sp>
      </p:grpSp>
      <p:grpSp>
        <p:nvGrpSpPr>
          <p:cNvPr id="16398" name="Group 14"/>
          <p:cNvGrpSpPr>
            <a:grpSpLocks/>
          </p:cNvGrpSpPr>
          <p:nvPr/>
        </p:nvGrpSpPr>
        <p:grpSpPr bwMode="auto">
          <a:xfrm>
            <a:off x="1108075" y="701675"/>
            <a:ext cx="1095375" cy="271463"/>
            <a:chOff x="698" y="442"/>
            <a:chExt cx="690" cy="171"/>
          </a:xfrm>
        </p:grpSpPr>
        <p:sp>
          <p:nvSpPr>
            <p:cNvPr id="16396" name="Oval 12"/>
            <p:cNvSpPr>
              <a:spLocks noChangeArrowheads="1"/>
            </p:cNvSpPr>
            <p:nvPr/>
          </p:nvSpPr>
          <p:spPr bwMode="auto">
            <a:xfrm>
              <a:off x="698" y="511"/>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7" name="Rectangle 13"/>
            <p:cNvSpPr>
              <a:spLocks noChangeArrowheads="1"/>
            </p:cNvSpPr>
            <p:nvPr/>
          </p:nvSpPr>
          <p:spPr bwMode="auto">
            <a:xfrm>
              <a:off x="759" y="442"/>
              <a:ext cx="629"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r>
                <a:rPr lang="en-US" altLang="en-US" sz="1200" b="1">
                  <a:latin typeface="Arial" pitchFamily="34" charset="0"/>
                </a:rPr>
                <a:t>Port Visits</a:t>
              </a:r>
            </a:p>
          </p:txBody>
        </p:sp>
      </p:grpSp>
      <p:grpSp>
        <p:nvGrpSpPr>
          <p:cNvPr id="16401" name="Group 17"/>
          <p:cNvGrpSpPr>
            <a:grpSpLocks/>
          </p:cNvGrpSpPr>
          <p:nvPr/>
        </p:nvGrpSpPr>
        <p:grpSpPr bwMode="auto">
          <a:xfrm>
            <a:off x="1425575" y="830263"/>
            <a:ext cx="1738313" cy="271462"/>
            <a:chOff x="898" y="523"/>
            <a:chExt cx="1095" cy="171"/>
          </a:xfrm>
        </p:grpSpPr>
        <p:sp>
          <p:nvSpPr>
            <p:cNvPr id="16399" name="Oval 15"/>
            <p:cNvSpPr>
              <a:spLocks noChangeArrowheads="1"/>
            </p:cNvSpPr>
            <p:nvPr/>
          </p:nvSpPr>
          <p:spPr bwMode="auto">
            <a:xfrm>
              <a:off x="898" y="594"/>
              <a:ext cx="80" cy="78"/>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0" name="Rectangle 16"/>
            <p:cNvSpPr>
              <a:spLocks noChangeArrowheads="1"/>
            </p:cNvSpPr>
            <p:nvPr/>
          </p:nvSpPr>
          <p:spPr bwMode="auto">
            <a:xfrm>
              <a:off x="969" y="523"/>
              <a:ext cx="1024"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1200" b="1">
                  <a:latin typeface="Arial" pitchFamily="34" charset="0"/>
                </a:rPr>
                <a:t>Security Assistance</a:t>
              </a:r>
            </a:p>
          </p:txBody>
        </p:sp>
      </p:grpSp>
      <p:grpSp>
        <p:nvGrpSpPr>
          <p:cNvPr id="16404" name="Group 20"/>
          <p:cNvGrpSpPr>
            <a:grpSpLocks/>
          </p:cNvGrpSpPr>
          <p:nvPr/>
        </p:nvGrpSpPr>
        <p:grpSpPr bwMode="auto">
          <a:xfrm>
            <a:off x="1795463" y="985838"/>
            <a:ext cx="1509712" cy="271462"/>
            <a:chOff x="1131" y="621"/>
            <a:chExt cx="951" cy="171"/>
          </a:xfrm>
        </p:grpSpPr>
        <p:sp>
          <p:nvSpPr>
            <p:cNvPr id="16402" name="Oval 18"/>
            <p:cNvSpPr>
              <a:spLocks noChangeArrowheads="1"/>
            </p:cNvSpPr>
            <p:nvPr/>
          </p:nvSpPr>
          <p:spPr bwMode="auto">
            <a:xfrm>
              <a:off x="1131" y="690"/>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3" name="Rectangle 19"/>
            <p:cNvSpPr>
              <a:spLocks noChangeArrowheads="1"/>
            </p:cNvSpPr>
            <p:nvPr/>
          </p:nvSpPr>
          <p:spPr bwMode="auto">
            <a:xfrm>
              <a:off x="1207" y="621"/>
              <a:ext cx="875"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ctr"/>
              <a:r>
                <a:rPr lang="en-US" altLang="en-US" sz="1200" b="1">
                  <a:latin typeface="Arial" pitchFamily="34" charset="0"/>
                </a:rPr>
                <a:t>Civic Assistance</a:t>
              </a:r>
            </a:p>
          </p:txBody>
        </p:sp>
      </p:grpSp>
      <p:grpSp>
        <p:nvGrpSpPr>
          <p:cNvPr id="16407" name="Group 23"/>
          <p:cNvGrpSpPr>
            <a:grpSpLocks/>
          </p:cNvGrpSpPr>
          <p:nvPr/>
        </p:nvGrpSpPr>
        <p:grpSpPr bwMode="auto">
          <a:xfrm>
            <a:off x="2065338" y="1154113"/>
            <a:ext cx="3052762" cy="271462"/>
            <a:chOff x="1301" y="727"/>
            <a:chExt cx="1923" cy="171"/>
          </a:xfrm>
        </p:grpSpPr>
        <p:sp>
          <p:nvSpPr>
            <p:cNvPr id="16405" name="Oval 21"/>
            <p:cNvSpPr>
              <a:spLocks noChangeArrowheads="1"/>
            </p:cNvSpPr>
            <p:nvPr/>
          </p:nvSpPr>
          <p:spPr bwMode="auto">
            <a:xfrm>
              <a:off x="1301" y="796"/>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6" name="Rectangle 22"/>
            <p:cNvSpPr>
              <a:spLocks noChangeArrowheads="1"/>
            </p:cNvSpPr>
            <p:nvPr/>
          </p:nvSpPr>
          <p:spPr bwMode="auto">
            <a:xfrm>
              <a:off x="1316" y="727"/>
              <a:ext cx="1908"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a:r>
                <a:rPr lang="en-US" altLang="en-US" sz="1200" b="1">
                  <a:latin typeface="Arial" pitchFamily="34" charset="0"/>
                </a:rPr>
                <a:t>Freedom of Navigation and Overflight</a:t>
              </a:r>
            </a:p>
          </p:txBody>
        </p:sp>
      </p:grpSp>
      <p:grpSp>
        <p:nvGrpSpPr>
          <p:cNvPr id="16410" name="Group 26"/>
          <p:cNvGrpSpPr>
            <a:grpSpLocks/>
          </p:cNvGrpSpPr>
          <p:nvPr/>
        </p:nvGrpSpPr>
        <p:grpSpPr bwMode="auto">
          <a:xfrm>
            <a:off x="2259013" y="1343025"/>
            <a:ext cx="1260475" cy="271463"/>
            <a:chOff x="1423" y="846"/>
            <a:chExt cx="794" cy="171"/>
          </a:xfrm>
        </p:grpSpPr>
        <p:sp>
          <p:nvSpPr>
            <p:cNvPr id="16408" name="Oval 24"/>
            <p:cNvSpPr>
              <a:spLocks noChangeArrowheads="1"/>
            </p:cNvSpPr>
            <p:nvPr/>
          </p:nvSpPr>
          <p:spPr bwMode="auto">
            <a:xfrm>
              <a:off x="1423" y="915"/>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9" name="Rectangle 25"/>
            <p:cNvSpPr>
              <a:spLocks noChangeArrowheads="1"/>
            </p:cNvSpPr>
            <p:nvPr/>
          </p:nvSpPr>
          <p:spPr bwMode="auto">
            <a:xfrm>
              <a:off x="1490" y="846"/>
              <a:ext cx="727"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1200" b="1">
                  <a:latin typeface="Arial" pitchFamily="34" charset="0"/>
                </a:rPr>
                <a:t>Arms Control</a:t>
              </a:r>
            </a:p>
          </p:txBody>
        </p:sp>
      </p:grpSp>
      <p:grpSp>
        <p:nvGrpSpPr>
          <p:cNvPr id="16413" name="Group 29"/>
          <p:cNvGrpSpPr>
            <a:grpSpLocks/>
          </p:cNvGrpSpPr>
          <p:nvPr/>
        </p:nvGrpSpPr>
        <p:grpSpPr bwMode="auto">
          <a:xfrm>
            <a:off x="2492375" y="1533525"/>
            <a:ext cx="1427163" cy="271463"/>
            <a:chOff x="1570" y="966"/>
            <a:chExt cx="899" cy="171"/>
          </a:xfrm>
        </p:grpSpPr>
        <p:sp>
          <p:nvSpPr>
            <p:cNvPr id="16411" name="Oval 27"/>
            <p:cNvSpPr>
              <a:spLocks noChangeArrowheads="1"/>
            </p:cNvSpPr>
            <p:nvPr/>
          </p:nvSpPr>
          <p:spPr bwMode="auto">
            <a:xfrm>
              <a:off x="1570" y="1035"/>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2" name="Rectangle 28"/>
            <p:cNvSpPr>
              <a:spLocks noChangeArrowheads="1"/>
            </p:cNvSpPr>
            <p:nvPr/>
          </p:nvSpPr>
          <p:spPr bwMode="auto">
            <a:xfrm>
              <a:off x="1653" y="966"/>
              <a:ext cx="816"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r>
                <a:rPr lang="en-US" altLang="en-US" sz="1200" b="1">
                  <a:latin typeface="Arial" pitchFamily="34" charset="0"/>
                </a:rPr>
                <a:t>Anti-terrorism</a:t>
              </a:r>
            </a:p>
          </p:txBody>
        </p:sp>
      </p:grpSp>
      <p:grpSp>
        <p:nvGrpSpPr>
          <p:cNvPr id="16416" name="Group 32"/>
          <p:cNvGrpSpPr>
            <a:grpSpLocks/>
          </p:cNvGrpSpPr>
          <p:nvPr/>
        </p:nvGrpSpPr>
        <p:grpSpPr bwMode="auto">
          <a:xfrm>
            <a:off x="2362200" y="1708150"/>
            <a:ext cx="2832100" cy="274638"/>
            <a:chOff x="1488" y="1076"/>
            <a:chExt cx="1784" cy="173"/>
          </a:xfrm>
        </p:grpSpPr>
        <p:sp>
          <p:nvSpPr>
            <p:cNvPr id="16414" name="Oval 30"/>
            <p:cNvSpPr>
              <a:spLocks noChangeArrowheads="1"/>
            </p:cNvSpPr>
            <p:nvPr/>
          </p:nvSpPr>
          <p:spPr bwMode="auto">
            <a:xfrm>
              <a:off x="1726" y="1145"/>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5" name="Rectangle 31"/>
            <p:cNvSpPr>
              <a:spLocks noChangeArrowheads="1"/>
            </p:cNvSpPr>
            <p:nvPr/>
          </p:nvSpPr>
          <p:spPr bwMode="auto">
            <a:xfrm>
              <a:off x="1488" y="1076"/>
              <a:ext cx="178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a:r>
                <a:rPr lang="en-US" altLang="en-US" sz="1200" b="1" dirty="0" smtClean="0">
                  <a:latin typeface="Arial" pitchFamily="34" charset="0"/>
                </a:rPr>
                <a:t>Aid to </a:t>
              </a:r>
              <a:r>
                <a:rPr lang="en-US" altLang="en-US" sz="1200" b="1" dirty="0">
                  <a:latin typeface="Arial" pitchFamily="34" charset="0"/>
                </a:rPr>
                <a:t>Civil Authorities</a:t>
              </a:r>
            </a:p>
          </p:txBody>
        </p:sp>
      </p:grpSp>
      <p:grpSp>
        <p:nvGrpSpPr>
          <p:cNvPr id="16419" name="Group 35"/>
          <p:cNvGrpSpPr>
            <a:grpSpLocks/>
          </p:cNvGrpSpPr>
          <p:nvPr/>
        </p:nvGrpSpPr>
        <p:grpSpPr bwMode="auto">
          <a:xfrm>
            <a:off x="3213101" y="2127250"/>
            <a:ext cx="1312863" cy="274638"/>
            <a:chOff x="2024" y="1340"/>
            <a:chExt cx="827" cy="173"/>
          </a:xfrm>
        </p:grpSpPr>
        <p:sp>
          <p:nvSpPr>
            <p:cNvPr id="16417" name="Oval 33"/>
            <p:cNvSpPr>
              <a:spLocks noChangeArrowheads="1"/>
            </p:cNvSpPr>
            <p:nvPr/>
          </p:nvSpPr>
          <p:spPr bwMode="auto">
            <a:xfrm>
              <a:off x="2024" y="1409"/>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8" name="Rectangle 34"/>
            <p:cNvSpPr>
              <a:spLocks noChangeArrowheads="1"/>
            </p:cNvSpPr>
            <p:nvPr/>
          </p:nvSpPr>
          <p:spPr bwMode="auto">
            <a:xfrm>
              <a:off x="2064" y="1340"/>
              <a:ext cx="78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ctr"/>
              <a:r>
                <a:rPr lang="en-US" altLang="en-US" sz="1200" b="1" dirty="0" smtClean="0">
                  <a:latin typeface="Arial" pitchFamily="34" charset="0"/>
                </a:rPr>
                <a:t>Disaster </a:t>
              </a:r>
              <a:r>
                <a:rPr lang="en-US" altLang="en-US" sz="1200" b="1" dirty="0">
                  <a:latin typeface="Arial" pitchFamily="34" charset="0"/>
                </a:rPr>
                <a:t>Relief</a:t>
              </a:r>
            </a:p>
          </p:txBody>
        </p:sp>
      </p:grpSp>
      <p:grpSp>
        <p:nvGrpSpPr>
          <p:cNvPr id="16422" name="Group 38"/>
          <p:cNvGrpSpPr>
            <a:grpSpLocks/>
          </p:cNvGrpSpPr>
          <p:nvPr/>
        </p:nvGrpSpPr>
        <p:grpSpPr bwMode="auto">
          <a:xfrm>
            <a:off x="3000375" y="1914525"/>
            <a:ext cx="2138363" cy="271463"/>
            <a:chOff x="1890" y="1206"/>
            <a:chExt cx="1347" cy="171"/>
          </a:xfrm>
        </p:grpSpPr>
        <p:sp>
          <p:nvSpPr>
            <p:cNvPr id="16420" name="Oval 36"/>
            <p:cNvSpPr>
              <a:spLocks noChangeArrowheads="1"/>
            </p:cNvSpPr>
            <p:nvPr/>
          </p:nvSpPr>
          <p:spPr bwMode="auto">
            <a:xfrm>
              <a:off x="1890" y="1275"/>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21" name="Rectangle 37"/>
            <p:cNvSpPr>
              <a:spLocks noChangeArrowheads="1"/>
            </p:cNvSpPr>
            <p:nvPr/>
          </p:nvSpPr>
          <p:spPr bwMode="auto">
            <a:xfrm>
              <a:off x="1936" y="1206"/>
              <a:ext cx="1301"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a:r>
                <a:rPr lang="en-US" altLang="en-US" sz="1200" b="1">
                  <a:latin typeface="Arial" pitchFamily="34" charset="0"/>
                </a:rPr>
                <a:t>Humanitarian Assistance</a:t>
              </a:r>
            </a:p>
          </p:txBody>
        </p:sp>
      </p:grpSp>
      <p:grpSp>
        <p:nvGrpSpPr>
          <p:cNvPr id="16425" name="Group 41"/>
          <p:cNvGrpSpPr>
            <a:grpSpLocks/>
          </p:cNvGrpSpPr>
          <p:nvPr/>
        </p:nvGrpSpPr>
        <p:grpSpPr bwMode="auto">
          <a:xfrm>
            <a:off x="3530601" y="2587625"/>
            <a:ext cx="1301751" cy="274638"/>
            <a:chOff x="2224" y="1630"/>
            <a:chExt cx="820" cy="173"/>
          </a:xfrm>
        </p:grpSpPr>
        <p:sp>
          <p:nvSpPr>
            <p:cNvPr id="16423" name="Oval 39"/>
            <p:cNvSpPr>
              <a:spLocks noChangeArrowheads="1"/>
            </p:cNvSpPr>
            <p:nvPr/>
          </p:nvSpPr>
          <p:spPr bwMode="auto">
            <a:xfrm>
              <a:off x="2224" y="1699"/>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24" name="Rectangle 40"/>
            <p:cNvSpPr>
              <a:spLocks noChangeArrowheads="1"/>
            </p:cNvSpPr>
            <p:nvPr/>
          </p:nvSpPr>
          <p:spPr bwMode="auto">
            <a:xfrm>
              <a:off x="2284" y="1630"/>
              <a:ext cx="76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1200" b="1" dirty="0">
                  <a:solidFill>
                    <a:srgbClr val="FF0000"/>
                  </a:solidFill>
                  <a:latin typeface="Arial" pitchFamily="34" charset="0"/>
                </a:rPr>
                <a:t>Peacekeeping</a:t>
              </a:r>
            </a:p>
          </p:txBody>
        </p:sp>
      </p:grpSp>
      <p:grpSp>
        <p:nvGrpSpPr>
          <p:cNvPr id="16428" name="Group 44"/>
          <p:cNvGrpSpPr>
            <a:grpSpLocks/>
          </p:cNvGrpSpPr>
          <p:nvPr/>
        </p:nvGrpSpPr>
        <p:grpSpPr bwMode="auto">
          <a:xfrm>
            <a:off x="3802063" y="2986088"/>
            <a:ext cx="1531937" cy="271462"/>
            <a:chOff x="2395" y="1881"/>
            <a:chExt cx="965" cy="171"/>
          </a:xfrm>
        </p:grpSpPr>
        <p:sp>
          <p:nvSpPr>
            <p:cNvPr id="16426" name="Oval 42"/>
            <p:cNvSpPr>
              <a:spLocks noChangeArrowheads="1"/>
            </p:cNvSpPr>
            <p:nvPr/>
          </p:nvSpPr>
          <p:spPr bwMode="auto">
            <a:xfrm>
              <a:off x="2395" y="1950"/>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27" name="Rectangle 43"/>
            <p:cNvSpPr>
              <a:spLocks noChangeArrowheads="1"/>
            </p:cNvSpPr>
            <p:nvPr/>
          </p:nvSpPr>
          <p:spPr bwMode="auto">
            <a:xfrm>
              <a:off x="2450" y="1881"/>
              <a:ext cx="910"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1200" b="1">
                  <a:latin typeface="Arial" pitchFamily="34" charset="0"/>
                </a:rPr>
                <a:t>Counterdrug Ops</a:t>
              </a:r>
            </a:p>
          </p:txBody>
        </p:sp>
      </p:grpSp>
      <p:grpSp>
        <p:nvGrpSpPr>
          <p:cNvPr id="16431" name="Group 47"/>
          <p:cNvGrpSpPr>
            <a:grpSpLocks/>
          </p:cNvGrpSpPr>
          <p:nvPr/>
        </p:nvGrpSpPr>
        <p:grpSpPr bwMode="auto">
          <a:xfrm>
            <a:off x="3656013" y="2767013"/>
            <a:ext cx="1884362" cy="271462"/>
            <a:chOff x="2303" y="1743"/>
            <a:chExt cx="1187" cy="171"/>
          </a:xfrm>
        </p:grpSpPr>
        <p:sp>
          <p:nvSpPr>
            <p:cNvPr id="16429" name="Oval 45"/>
            <p:cNvSpPr>
              <a:spLocks noChangeArrowheads="1"/>
            </p:cNvSpPr>
            <p:nvPr/>
          </p:nvSpPr>
          <p:spPr bwMode="auto">
            <a:xfrm>
              <a:off x="2303" y="1812"/>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30" name="Rectangle 46"/>
            <p:cNvSpPr>
              <a:spLocks noChangeArrowheads="1"/>
            </p:cNvSpPr>
            <p:nvPr/>
          </p:nvSpPr>
          <p:spPr bwMode="auto">
            <a:xfrm>
              <a:off x="2348" y="1743"/>
              <a:ext cx="1142"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a:r>
                <a:rPr lang="en-US" altLang="en-US" sz="1200" b="1">
                  <a:latin typeface="Arial" pitchFamily="34" charset="0"/>
                </a:rPr>
                <a:t>Force Demonstration</a:t>
              </a:r>
            </a:p>
          </p:txBody>
        </p:sp>
      </p:grpSp>
      <p:grpSp>
        <p:nvGrpSpPr>
          <p:cNvPr id="16434" name="Group 50"/>
          <p:cNvGrpSpPr>
            <a:grpSpLocks/>
          </p:cNvGrpSpPr>
          <p:nvPr/>
        </p:nvGrpSpPr>
        <p:grpSpPr bwMode="auto">
          <a:xfrm>
            <a:off x="3983038" y="3214688"/>
            <a:ext cx="1295400" cy="271462"/>
            <a:chOff x="2509" y="2025"/>
            <a:chExt cx="816" cy="171"/>
          </a:xfrm>
        </p:grpSpPr>
        <p:sp>
          <p:nvSpPr>
            <p:cNvPr id="16432" name="Oval 48"/>
            <p:cNvSpPr>
              <a:spLocks noChangeArrowheads="1"/>
            </p:cNvSpPr>
            <p:nvPr/>
          </p:nvSpPr>
          <p:spPr bwMode="auto">
            <a:xfrm>
              <a:off x="2509" y="2094"/>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33" name="Rectangle 49"/>
            <p:cNvSpPr>
              <a:spLocks noChangeArrowheads="1"/>
            </p:cNvSpPr>
            <p:nvPr/>
          </p:nvSpPr>
          <p:spPr bwMode="auto">
            <a:xfrm>
              <a:off x="2567" y="2025"/>
              <a:ext cx="758"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1200" b="1">
                  <a:latin typeface="Arial" pitchFamily="34" charset="0"/>
                </a:rPr>
                <a:t>Recovery Ops</a:t>
              </a:r>
            </a:p>
          </p:txBody>
        </p:sp>
      </p:grpSp>
      <p:grpSp>
        <p:nvGrpSpPr>
          <p:cNvPr id="16437" name="Group 53"/>
          <p:cNvGrpSpPr>
            <a:grpSpLocks/>
          </p:cNvGrpSpPr>
          <p:nvPr/>
        </p:nvGrpSpPr>
        <p:grpSpPr bwMode="auto">
          <a:xfrm>
            <a:off x="4108450" y="3425825"/>
            <a:ext cx="4122738" cy="274638"/>
            <a:chOff x="2588" y="2158"/>
            <a:chExt cx="2597" cy="173"/>
          </a:xfrm>
        </p:grpSpPr>
        <p:sp>
          <p:nvSpPr>
            <p:cNvPr id="16435" name="Oval 51"/>
            <p:cNvSpPr>
              <a:spLocks noChangeArrowheads="1"/>
            </p:cNvSpPr>
            <p:nvPr/>
          </p:nvSpPr>
          <p:spPr bwMode="auto">
            <a:xfrm>
              <a:off x="2646" y="2227"/>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36" name="Rectangle 52"/>
            <p:cNvSpPr>
              <a:spLocks noChangeArrowheads="1"/>
            </p:cNvSpPr>
            <p:nvPr/>
          </p:nvSpPr>
          <p:spPr bwMode="auto">
            <a:xfrm>
              <a:off x="2588" y="2158"/>
              <a:ext cx="259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a:r>
                <a:rPr lang="en-US" altLang="en-US" sz="1200" b="1" dirty="0" smtClean="0">
                  <a:latin typeface="Arial" pitchFamily="34" charset="0"/>
                </a:rPr>
                <a:t>Intervention to </a:t>
              </a:r>
              <a:r>
                <a:rPr lang="en-US" altLang="en-US" sz="1200" b="1" dirty="0" err="1" smtClean="0">
                  <a:latin typeface="Arial" pitchFamily="34" charset="0"/>
                </a:rPr>
                <a:t>neutralise</a:t>
              </a:r>
              <a:r>
                <a:rPr lang="en-US" altLang="en-US" sz="1200" b="1" dirty="0" smtClean="0">
                  <a:latin typeface="Arial" pitchFamily="34" charset="0"/>
                </a:rPr>
                <a:t>  support </a:t>
              </a:r>
              <a:r>
                <a:rPr lang="en-US" altLang="en-US" sz="1200" b="1" dirty="0">
                  <a:latin typeface="Arial" pitchFamily="34" charset="0"/>
                </a:rPr>
                <a:t>to Insurgency</a:t>
              </a:r>
            </a:p>
          </p:txBody>
        </p:sp>
      </p:grpSp>
      <p:grpSp>
        <p:nvGrpSpPr>
          <p:cNvPr id="16440" name="Group 56"/>
          <p:cNvGrpSpPr>
            <a:grpSpLocks/>
          </p:cNvGrpSpPr>
          <p:nvPr/>
        </p:nvGrpSpPr>
        <p:grpSpPr bwMode="auto">
          <a:xfrm>
            <a:off x="4422778" y="3649663"/>
            <a:ext cx="2508252" cy="274637"/>
            <a:chOff x="2786" y="2299"/>
            <a:chExt cx="1580" cy="173"/>
          </a:xfrm>
        </p:grpSpPr>
        <p:sp>
          <p:nvSpPr>
            <p:cNvPr id="16438" name="Oval 54"/>
            <p:cNvSpPr>
              <a:spLocks noChangeArrowheads="1"/>
            </p:cNvSpPr>
            <p:nvPr/>
          </p:nvSpPr>
          <p:spPr bwMode="auto">
            <a:xfrm>
              <a:off x="2786" y="2368"/>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39" name="Rectangle 55"/>
            <p:cNvSpPr>
              <a:spLocks noChangeArrowheads="1"/>
            </p:cNvSpPr>
            <p:nvPr/>
          </p:nvSpPr>
          <p:spPr bwMode="auto">
            <a:xfrm>
              <a:off x="2852" y="2299"/>
              <a:ext cx="151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1200" b="1" dirty="0">
                  <a:latin typeface="Arial" pitchFamily="34" charset="0"/>
                </a:rPr>
                <a:t>Protection of </a:t>
              </a:r>
              <a:r>
                <a:rPr lang="en-US" altLang="en-US" sz="1200" b="1" dirty="0" smtClean="0">
                  <a:latin typeface="Arial" pitchFamily="34" charset="0"/>
                </a:rPr>
                <a:t>Shipping Routes</a:t>
              </a:r>
              <a:endParaRPr lang="en-US" altLang="en-US" sz="1200" b="1" dirty="0">
                <a:latin typeface="Arial" pitchFamily="34" charset="0"/>
              </a:endParaRPr>
            </a:p>
          </p:txBody>
        </p:sp>
      </p:grpSp>
      <p:grpSp>
        <p:nvGrpSpPr>
          <p:cNvPr id="16443" name="Group 59"/>
          <p:cNvGrpSpPr>
            <a:grpSpLocks/>
          </p:cNvGrpSpPr>
          <p:nvPr/>
        </p:nvGrpSpPr>
        <p:grpSpPr bwMode="auto">
          <a:xfrm>
            <a:off x="4537081" y="3856038"/>
            <a:ext cx="3003553" cy="274637"/>
            <a:chOff x="2858" y="2429"/>
            <a:chExt cx="1892" cy="173"/>
          </a:xfrm>
        </p:grpSpPr>
        <p:sp>
          <p:nvSpPr>
            <p:cNvPr id="16441" name="Oval 57"/>
            <p:cNvSpPr>
              <a:spLocks noChangeArrowheads="1"/>
            </p:cNvSpPr>
            <p:nvPr/>
          </p:nvSpPr>
          <p:spPr bwMode="auto">
            <a:xfrm>
              <a:off x="2858" y="2498"/>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42" name="Rectangle 58"/>
            <p:cNvSpPr>
              <a:spLocks noChangeArrowheads="1"/>
            </p:cNvSpPr>
            <p:nvPr/>
          </p:nvSpPr>
          <p:spPr bwMode="auto">
            <a:xfrm>
              <a:off x="2904" y="2429"/>
              <a:ext cx="184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1200" b="1" dirty="0">
                  <a:latin typeface="Arial" pitchFamily="34" charset="0"/>
                </a:rPr>
                <a:t>Enforcing </a:t>
              </a:r>
              <a:r>
                <a:rPr lang="en-US" altLang="en-US" sz="1200" b="1" dirty="0" smtClean="0">
                  <a:latin typeface="Arial" pitchFamily="34" charset="0"/>
                </a:rPr>
                <a:t>Exclusive Economic </a:t>
              </a:r>
              <a:r>
                <a:rPr lang="en-US" altLang="en-US" sz="1200" b="1" dirty="0">
                  <a:latin typeface="Arial" pitchFamily="34" charset="0"/>
                </a:rPr>
                <a:t>Zones</a:t>
              </a:r>
            </a:p>
          </p:txBody>
        </p:sp>
      </p:grpSp>
      <p:grpSp>
        <p:nvGrpSpPr>
          <p:cNvPr id="16446" name="Group 62"/>
          <p:cNvGrpSpPr>
            <a:grpSpLocks/>
          </p:cNvGrpSpPr>
          <p:nvPr/>
        </p:nvGrpSpPr>
        <p:grpSpPr bwMode="auto">
          <a:xfrm>
            <a:off x="4789487" y="4064000"/>
            <a:ext cx="1266825" cy="274638"/>
            <a:chOff x="3017" y="2560"/>
            <a:chExt cx="798" cy="173"/>
          </a:xfrm>
        </p:grpSpPr>
        <p:sp>
          <p:nvSpPr>
            <p:cNvPr id="16444" name="Oval 60"/>
            <p:cNvSpPr>
              <a:spLocks noChangeArrowheads="1"/>
            </p:cNvSpPr>
            <p:nvPr/>
          </p:nvSpPr>
          <p:spPr bwMode="auto">
            <a:xfrm>
              <a:off x="3017" y="2629"/>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45" name="Rectangle 61"/>
            <p:cNvSpPr>
              <a:spLocks noChangeArrowheads="1"/>
            </p:cNvSpPr>
            <p:nvPr/>
          </p:nvSpPr>
          <p:spPr bwMode="auto">
            <a:xfrm>
              <a:off x="3075" y="2560"/>
              <a:ext cx="7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1200" b="1" dirty="0" smtClean="0">
                  <a:latin typeface="Arial" pitchFamily="34" charset="0"/>
                </a:rPr>
                <a:t>Intercept </a:t>
              </a:r>
              <a:r>
                <a:rPr lang="en-US" altLang="en-US" sz="1200" b="1" dirty="0">
                  <a:latin typeface="Arial" pitchFamily="34" charset="0"/>
                </a:rPr>
                <a:t>Ops</a:t>
              </a:r>
            </a:p>
          </p:txBody>
        </p:sp>
      </p:grpSp>
      <p:grpSp>
        <p:nvGrpSpPr>
          <p:cNvPr id="16449" name="Group 65"/>
          <p:cNvGrpSpPr>
            <a:grpSpLocks/>
          </p:cNvGrpSpPr>
          <p:nvPr/>
        </p:nvGrpSpPr>
        <p:grpSpPr bwMode="auto">
          <a:xfrm>
            <a:off x="5013325" y="4279900"/>
            <a:ext cx="1676400" cy="271463"/>
            <a:chOff x="3158" y="2696"/>
            <a:chExt cx="1056" cy="171"/>
          </a:xfrm>
        </p:grpSpPr>
        <p:sp>
          <p:nvSpPr>
            <p:cNvPr id="16447" name="Oval 63"/>
            <p:cNvSpPr>
              <a:spLocks noChangeArrowheads="1"/>
            </p:cNvSpPr>
            <p:nvPr/>
          </p:nvSpPr>
          <p:spPr bwMode="auto">
            <a:xfrm>
              <a:off x="3158" y="2765"/>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48" name="Rectangle 64"/>
            <p:cNvSpPr>
              <a:spLocks noChangeArrowheads="1"/>
            </p:cNvSpPr>
            <p:nvPr/>
          </p:nvSpPr>
          <p:spPr bwMode="auto">
            <a:xfrm>
              <a:off x="3211" y="2696"/>
              <a:ext cx="1003"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1200" b="1">
                  <a:latin typeface="Arial" pitchFamily="34" charset="0"/>
                </a:rPr>
                <a:t>Peace Enforcement</a:t>
              </a:r>
            </a:p>
          </p:txBody>
        </p:sp>
      </p:grpSp>
      <p:grpSp>
        <p:nvGrpSpPr>
          <p:cNvPr id="16452" name="Group 68"/>
          <p:cNvGrpSpPr>
            <a:grpSpLocks/>
          </p:cNvGrpSpPr>
          <p:nvPr/>
        </p:nvGrpSpPr>
        <p:grpSpPr bwMode="auto">
          <a:xfrm>
            <a:off x="5221288" y="4510088"/>
            <a:ext cx="1549400" cy="271462"/>
            <a:chOff x="3289" y="2841"/>
            <a:chExt cx="976" cy="171"/>
          </a:xfrm>
        </p:grpSpPr>
        <p:sp>
          <p:nvSpPr>
            <p:cNvPr id="16450" name="Oval 66"/>
            <p:cNvSpPr>
              <a:spLocks noChangeArrowheads="1"/>
            </p:cNvSpPr>
            <p:nvPr/>
          </p:nvSpPr>
          <p:spPr bwMode="auto">
            <a:xfrm>
              <a:off x="3289" y="2910"/>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51" name="Rectangle 67"/>
            <p:cNvSpPr>
              <a:spLocks noChangeArrowheads="1"/>
            </p:cNvSpPr>
            <p:nvPr/>
          </p:nvSpPr>
          <p:spPr bwMode="auto">
            <a:xfrm>
              <a:off x="3331" y="2841"/>
              <a:ext cx="934"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1200" b="1">
                  <a:latin typeface="Arial" pitchFamily="34" charset="0"/>
                </a:rPr>
                <a:t>Counter-terrorism</a:t>
              </a:r>
            </a:p>
          </p:txBody>
        </p:sp>
      </p:grpSp>
      <p:grpSp>
        <p:nvGrpSpPr>
          <p:cNvPr id="16455" name="Group 71"/>
          <p:cNvGrpSpPr>
            <a:grpSpLocks/>
          </p:cNvGrpSpPr>
          <p:nvPr/>
        </p:nvGrpSpPr>
        <p:grpSpPr bwMode="auto">
          <a:xfrm>
            <a:off x="5513388" y="4711700"/>
            <a:ext cx="2951162" cy="271463"/>
            <a:chOff x="3473" y="2968"/>
            <a:chExt cx="1859" cy="171"/>
          </a:xfrm>
        </p:grpSpPr>
        <p:sp>
          <p:nvSpPr>
            <p:cNvPr id="16453" name="Oval 69"/>
            <p:cNvSpPr>
              <a:spLocks noChangeArrowheads="1"/>
            </p:cNvSpPr>
            <p:nvPr/>
          </p:nvSpPr>
          <p:spPr bwMode="auto">
            <a:xfrm>
              <a:off x="3473" y="3037"/>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54" name="Rectangle 70"/>
            <p:cNvSpPr>
              <a:spLocks noChangeArrowheads="1"/>
            </p:cNvSpPr>
            <p:nvPr/>
          </p:nvSpPr>
          <p:spPr bwMode="auto">
            <a:xfrm>
              <a:off x="3513" y="2968"/>
              <a:ext cx="1819"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a:r>
                <a:rPr lang="en-US" altLang="en-US" sz="1200" b="1">
                  <a:latin typeface="Arial" pitchFamily="34" charset="0"/>
                </a:rPr>
                <a:t>Noncombatant Evacuation (Hostile)</a:t>
              </a:r>
            </a:p>
          </p:txBody>
        </p:sp>
      </p:grpSp>
      <p:grpSp>
        <p:nvGrpSpPr>
          <p:cNvPr id="16458" name="Group 74"/>
          <p:cNvGrpSpPr>
            <a:grpSpLocks/>
          </p:cNvGrpSpPr>
          <p:nvPr/>
        </p:nvGrpSpPr>
        <p:grpSpPr bwMode="auto">
          <a:xfrm>
            <a:off x="5811855" y="4926013"/>
            <a:ext cx="1879606" cy="274637"/>
            <a:chOff x="3661" y="3103"/>
            <a:chExt cx="1184" cy="173"/>
          </a:xfrm>
        </p:grpSpPr>
        <p:sp>
          <p:nvSpPr>
            <p:cNvPr id="16456" name="Oval 72"/>
            <p:cNvSpPr>
              <a:spLocks noChangeArrowheads="1"/>
            </p:cNvSpPr>
            <p:nvPr/>
          </p:nvSpPr>
          <p:spPr bwMode="auto">
            <a:xfrm>
              <a:off x="3661" y="3172"/>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57" name="Rectangle 73"/>
            <p:cNvSpPr>
              <a:spLocks noChangeArrowheads="1"/>
            </p:cNvSpPr>
            <p:nvPr/>
          </p:nvSpPr>
          <p:spPr bwMode="auto">
            <a:xfrm>
              <a:off x="3720" y="3103"/>
              <a:ext cx="112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1200" b="1" dirty="0" smtClean="0">
                  <a:solidFill>
                    <a:srgbClr val="FF0000"/>
                  </a:solidFill>
                  <a:latin typeface="Arial" pitchFamily="34" charset="0"/>
                </a:rPr>
                <a:t>Low Intensity Conflict</a:t>
              </a:r>
              <a:endParaRPr lang="en-US" altLang="en-US" sz="1200" b="1" dirty="0">
                <a:solidFill>
                  <a:srgbClr val="FF0000"/>
                </a:solidFill>
                <a:latin typeface="Arial" pitchFamily="34" charset="0"/>
              </a:endParaRPr>
            </a:p>
          </p:txBody>
        </p:sp>
      </p:grpSp>
      <p:grpSp>
        <p:nvGrpSpPr>
          <p:cNvPr id="16461" name="Group 77"/>
          <p:cNvGrpSpPr>
            <a:grpSpLocks/>
          </p:cNvGrpSpPr>
          <p:nvPr/>
        </p:nvGrpSpPr>
        <p:grpSpPr bwMode="auto">
          <a:xfrm>
            <a:off x="6145213" y="5145088"/>
            <a:ext cx="941387" cy="271462"/>
            <a:chOff x="3871" y="3241"/>
            <a:chExt cx="593" cy="171"/>
          </a:xfrm>
        </p:grpSpPr>
        <p:sp>
          <p:nvSpPr>
            <p:cNvPr id="16459" name="Oval 75"/>
            <p:cNvSpPr>
              <a:spLocks noChangeArrowheads="1"/>
            </p:cNvSpPr>
            <p:nvPr/>
          </p:nvSpPr>
          <p:spPr bwMode="auto">
            <a:xfrm>
              <a:off x="3871" y="3310"/>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60" name="Rectangle 76"/>
            <p:cNvSpPr>
              <a:spLocks noChangeArrowheads="1"/>
            </p:cNvSpPr>
            <p:nvPr/>
          </p:nvSpPr>
          <p:spPr bwMode="auto">
            <a:xfrm>
              <a:off x="3924" y="3241"/>
              <a:ext cx="540"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1200" b="1">
                  <a:latin typeface="Arial" pitchFamily="34" charset="0"/>
                </a:rPr>
                <a:t>Blockade</a:t>
              </a:r>
            </a:p>
          </p:txBody>
        </p:sp>
      </p:grpSp>
      <p:grpSp>
        <p:nvGrpSpPr>
          <p:cNvPr id="16464" name="Group 80"/>
          <p:cNvGrpSpPr>
            <a:grpSpLocks/>
          </p:cNvGrpSpPr>
          <p:nvPr/>
        </p:nvGrpSpPr>
        <p:grpSpPr bwMode="auto">
          <a:xfrm>
            <a:off x="6505575" y="5392738"/>
            <a:ext cx="1662113" cy="271462"/>
            <a:chOff x="4098" y="3397"/>
            <a:chExt cx="1047" cy="171"/>
          </a:xfrm>
        </p:grpSpPr>
        <p:sp>
          <p:nvSpPr>
            <p:cNvPr id="16462" name="Oval 78"/>
            <p:cNvSpPr>
              <a:spLocks noChangeArrowheads="1"/>
            </p:cNvSpPr>
            <p:nvPr/>
          </p:nvSpPr>
          <p:spPr bwMode="auto">
            <a:xfrm>
              <a:off x="4098" y="3466"/>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63" name="Rectangle 79"/>
            <p:cNvSpPr>
              <a:spLocks noChangeArrowheads="1"/>
            </p:cNvSpPr>
            <p:nvPr/>
          </p:nvSpPr>
          <p:spPr bwMode="auto">
            <a:xfrm>
              <a:off x="4152" y="3397"/>
              <a:ext cx="993"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r>
                <a:rPr lang="en-US" altLang="en-US" sz="1200" b="1">
                  <a:latin typeface="Arial" pitchFamily="34" charset="0"/>
                </a:rPr>
                <a:t>Strikes and Raids</a:t>
              </a:r>
            </a:p>
          </p:txBody>
        </p:sp>
      </p:grpSp>
      <p:grpSp>
        <p:nvGrpSpPr>
          <p:cNvPr id="16469" name="Group 85"/>
          <p:cNvGrpSpPr>
            <a:grpSpLocks/>
          </p:cNvGrpSpPr>
          <p:nvPr/>
        </p:nvGrpSpPr>
        <p:grpSpPr bwMode="auto">
          <a:xfrm>
            <a:off x="3357563" y="2359025"/>
            <a:ext cx="3263900" cy="271463"/>
            <a:chOff x="2115" y="1486"/>
            <a:chExt cx="2056" cy="171"/>
          </a:xfrm>
        </p:grpSpPr>
        <p:grpSp>
          <p:nvGrpSpPr>
            <p:cNvPr id="16467" name="Group 83"/>
            <p:cNvGrpSpPr>
              <a:grpSpLocks/>
            </p:cNvGrpSpPr>
            <p:nvPr/>
          </p:nvGrpSpPr>
          <p:grpSpPr bwMode="auto">
            <a:xfrm>
              <a:off x="2152" y="1486"/>
              <a:ext cx="2019" cy="171"/>
              <a:chOff x="2152" y="1486"/>
              <a:chExt cx="2019" cy="171"/>
            </a:xfrm>
          </p:grpSpPr>
          <p:sp>
            <p:nvSpPr>
              <p:cNvPr id="16465" name="Oval 81"/>
              <p:cNvSpPr>
                <a:spLocks noChangeArrowheads="1"/>
              </p:cNvSpPr>
              <p:nvPr/>
            </p:nvSpPr>
            <p:spPr bwMode="auto">
              <a:xfrm>
                <a:off x="2152" y="1555"/>
                <a:ext cx="80" cy="72"/>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66" name="Rectangle 82"/>
              <p:cNvSpPr>
                <a:spLocks noChangeArrowheads="1"/>
              </p:cNvSpPr>
              <p:nvPr/>
            </p:nvSpPr>
            <p:spPr bwMode="auto">
              <a:xfrm>
                <a:off x="2165" y="1486"/>
                <a:ext cx="2006"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a:r>
                  <a:rPr lang="en-US" altLang="en-US" sz="1200" b="1">
                    <a:latin typeface="Arial" pitchFamily="34" charset="0"/>
                  </a:rPr>
                  <a:t>Noncombatant Evacuation (Permissive)</a:t>
                </a:r>
              </a:p>
            </p:txBody>
          </p:sp>
        </p:grpSp>
        <p:sp>
          <p:nvSpPr>
            <p:cNvPr id="16468" name="Oval 84"/>
            <p:cNvSpPr>
              <a:spLocks noChangeArrowheads="1"/>
            </p:cNvSpPr>
            <p:nvPr/>
          </p:nvSpPr>
          <p:spPr bwMode="auto">
            <a:xfrm>
              <a:off x="2115" y="1555"/>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472" name="Group 88"/>
          <p:cNvGrpSpPr>
            <a:grpSpLocks/>
          </p:cNvGrpSpPr>
          <p:nvPr/>
        </p:nvGrpSpPr>
        <p:grpSpPr bwMode="auto">
          <a:xfrm>
            <a:off x="6476994" y="6097588"/>
            <a:ext cx="2482856" cy="307975"/>
            <a:chOff x="4173" y="3841"/>
            <a:chExt cx="1564" cy="194"/>
          </a:xfrm>
        </p:grpSpPr>
        <p:sp>
          <p:nvSpPr>
            <p:cNvPr id="16470" name="Rectangle 86"/>
            <p:cNvSpPr>
              <a:spLocks noChangeArrowheads="1"/>
            </p:cNvSpPr>
            <p:nvPr/>
          </p:nvSpPr>
          <p:spPr bwMode="auto">
            <a:xfrm>
              <a:off x="4173" y="3862"/>
              <a:ext cx="156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1200" b="1" dirty="0" smtClean="0">
                  <a:latin typeface="Arial" pitchFamily="34" charset="0"/>
                </a:rPr>
                <a:t>Strategic Integrated Operations</a:t>
              </a:r>
              <a:endParaRPr lang="en-US" altLang="en-US" sz="1200" b="1" dirty="0">
                <a:latin typeface="Arial" pitchFamily="34" charset="0"/>
              </a:endParaRPr>
            </a:p>
          </p:txBody>
        </p:sp>
        <p:sp>
          <p:nvSpPr>
            <p:cNvPr id="16471" name="Oval 87"/>
            <p:cNvSpPr>
              <a:spLocks noChangeArrowheads="1"/>
            </p:cNvSpPr>
            <p:nvPr/>
          </p:nvSpPr>
          <p:spPr bwMode="auto">
            <a:xfrm>
              <a:off x="5475" y="3841"/>
              <a:ext cx="78"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475" name="Group 91"/>
          <p:cNvGrpSpPr>
            <a:grpSpLocks/>
          </p:cNvGrpSpPr>
          <p:nvPr/>
        </p:nvGrpSpPr>
        <p:grpSpPr bwMode="auto">
          <a:xfrm>
            <a:off x="4713288" y="5637213"/>
            <a:ext cx="2428875" cy="271462"/>
            <a:chOff x="2969" y="3551"/>
            <a:chExt cx="1530" cy="171"/>
          </a:xfrm>
        </p:grpSpPr>
        <p:sp>
          <p:nvSpPr>
            <p:cNvPr id="16473" name="Oval 89"/>
            <p:cNvSpPr>
              <a:spLocks noChangeArrowheads="1"/>
            </p:cNvSpPr>
            <p:nvPr/>
          </p:nvSpPr>
          <p:spPr bwMode="auto">
            <a:xfrm>
              <a:off x="4419" y="3620"/>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74" name="Rectangle 90"/>
            <p:cNvSpPr>
              <a:spLocks noChangeArrowheads="1"/>
            </p:cNvSpPr>
            <p:nvPr/>
          </p:nvSpPr>
          <p:spPr bwMode="auto">
            <a:xfrm>
              <a:off x="2969" y="3551"/>
              <a:ext cx="1500"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a:r>
                <a:rPr lang="en-US" altLang="en-US" sz="1200" b="1" dirty="0">
                  <a:latin typeface="Arial" pitchFamily="34" charset="0"/>
                </a:rPr>
                <a:t>Regional Conventional  War</a:t>
              </a:r>
            </a:p>
          </p:txBody>
        </p:sp>
      </p:grpSp>
      <p:grpSp>
        <p:nvGrpSpPr>
          <p:cNvPr id="16478" name="Group 94"/>
          <p:cNvGrpSpPr>
            <a:grpSpLocks/>
          </p:cNvGrpSpPr>
          <p:nvPr/>
        </p:nvGrpSpPr>
        <p:grpSpPr bwMode="auto">
          <a:xfrm>
            <a:off x="6381750" y="5976940"/>
            <a:ext cx="1919288" cy="271463"/>
            <a:chOff x="4020" y="3765"/>
            <a:chExt cx="1209" cy="171"/>
          </a:xfrm>
        </p:grpSpPr>
        <p:sp>
          <p:nvSpPr>
            <p:cNvPr id="16476" name="Rectangle 92"/>
            <p:cNvSpPr>
              <a:spLocks noChangeArrowheads="1"/>
            </p:cNvSpPr>
            <p:nvPr/>
          </p:nvSpPr>
          <p:spPr bwMode="auto">
            <a:xfrm>
              <a:off x="4020" y="3765"/>
              <a:ext cx="1184"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1200" b="1" dirty="0">
                  <a:latin typeface="Arial" pitchFamily="34" charset="0"/>
                </a:rPr>
                <a:t>Theater Nuclear Strikes</a:t>
              </a:r>
            </a:p>
          </p:txBody>
        </p:sp>
        <p:sp>
          <p:nvSpPr>
            <p:cNvPr id="16477" name="Oval 93"/>
            <p:cNvSpPr>
              <a:spLocks noChangeArrowheads="1"/>
            </p:cNvSpPr>
            <p:nvPr/>
          </p:nvSpPr>
          <p:spPr bwMode="auto">
            <a:xfrm>
              <a:off x="5149" y="3788"/>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481" name="Group 97"/>
          <p:cNvGrpSpPr>
            <a:grpSpLocks/>
          </p:cNvGrpSpPr>
          <p:nvPr/>
        </p:nvGrpSpPr>
        <p:grpSpPr bwMode="auto">
          <a:xfrm>
            <a:off x="5151438" y="5853113"/>
            <a:ext cx="2657475" cy="271462"/>
            <a:chOff x="3245" y="3687"/>
            <a:chExt cx="1674" cy="171"/>
          </a:xfrm>
        </p:grpSpPr>
        <p:sp>
          <p:nvSpPr>
            <p:cNvPr id="16479" name="Oval 95"/>
            <p:cNvSpPr>
              <a:spLocks noChangeArrowheads="1"/>
            </p:cNvSpPr>
            <p:nvPr/>
          </p:nvSpPr>
          <p:spPr bwMode="auto">
            <a:xfrm>
              <a:off x="4839" y="3736"/>
              <a:ext cx="80" cy="72"/>
            </a:xfrm>
            <a:prstGeom prst="ellipse">
              <a:avLst/>
            </a:prstGeom>
            <a:solidFill>
              <a:schemeClr val="tx1"/>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80" name="Rectangle 96"/>
            <p:cNvSpPr>
              <a:spLocks noChangeArrowheads="1"/>
            </p:cNvSpPr>
            <p:nvPr/>
          </p:nvSpPr>
          <p:spPr bwMode="auto">
            <a:xfrm>
              <a:off x="3245" y="3687"/>
              <a:ext cx="1583"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1200" b="1">
                  <a:latin typeface="Arial" pitchFamily="34" charset="0"/>
                </a:rPr>
                <a:t>Regional Non-Conventional War</a:t>
              </a:r>
            </a:p>
          </p:txBody>
        </p:sp>
      </p:grpSp>
    </p:spTree>
    <p:extLst>
      <p:ext uri="{BB962C8B-B14F-4D97-AF65-F5344CB8AC3E}">
        <p14:creationId xmlns:p14="http://schemas.microsoft.com/office/powerpoint/2010/main" val="2189777494"/>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D6CC15-DC28-4C5F-939F-C78D1B45A5BF}"/>
              </a:ext>
            </a:extLst>
          </p:cNvPr>
          <p:cNvSpPr>
            <a:spLocks noGrp="1"/>
          </p:cNvSpPr>
          <p:nvPr>
            <p:ph type="title"/>
          </p:nvPr>
        </p:nvSpPr>
        <p:spPr/>
        <p:txBody>
          <a:bodyPr/>
          <a:lstStyle/>
          <a:p>
            <a:r>
              <a:rPr lang="en-IN" b="1" dirty="0"/>
              <a:t>Military Systems </a:t>
            </a:r>
            <a:r>
              <a:rPr lang="en-IN" b="1" dirty="0" smtClean="0"/>
              <a:t/>
            </a:r>
            <a:br>
              <a:rPr lang="en-IN" b="1" dirty="0" smtClean="0"/>
            </a:br>
            <a:r>
              <a:rPr lang="en-IN" b="1" dirty="0" smtClean="0"/>
              <a:t>(</a:t>
            </a:r>
            <a:r>
              <a:rPr lang="en-IN" b="1" dirty="0"/>
              <a:t>System of Systems)</a:t>
            </a:r>
          </a:p>
        </p:txBody>
      </p:sp>
      <p:sp>
        <p:nvSpPr>
          <p:cNvPr id="3" name="Content Placeholder 2">
            <a:extLst>
              <a:ext uri="{FF2B5EF4-FFF2-40B4-BE49-F238E27FC236}">
                <a16:creationId xmlns:a16="http://schemas.microsoft.com/office/drawing/2014/main" xmlns="" id="{987FC3F6-3918-4A46-9AB6-19256AB93DC6}"/>
              </a:ext>
            </a:extLst>
          </p:cNvPr>
          <p:cNvSpPr>
            <a:spLocks noGrp="1"/>
          </p:cNvSpPr>
          <p:nvPr>
            <p:ph idx="1"/>
          </p:nvPr>
        </p:nvSpPr>
        <p:spPr>
          <a:xfrm>
            <a:off x="415496" y="2201861"/>
            <a:ext cx="3745642" cy="4122739"/>
          </a:xfrm>
          <a:ln>
            <a:solidFill>
              <a:srgbClr val="C00000"/>
            </a:solidFill>
          </a:ln>
        </p:spPr>
        <p:txBody>
          <a:bodyPr>
            <a:noAutofit/>
          </a:bodyPr>
          <a:lstStyle/>
          <a:p>
            <a:pPr>
              <a:spcBef>
                <a:spcPts val="0"/>
              </a:spcBef>
            </a:pPr>
            <a:r>
              <a:rPr lang="en-IN" sz="2000" dirty="0"/>
              <a:t>Aircraft</a:t>
            </a:r>
          </a:p>
          <a:p>
            <a:pPr lvl="1">
              <a:spcBef>
                <a:spcPts val="0"/>
              </a:spcBef>
            </a:pPr>
            <a:r>
              <a:rPr lang="en-IN" sz="1800" dirty="0"/>
              <a:t>Fixed Wing</a:t>
            </a:r>
          </a:p>
          <a:p>
            <a:pPr lvl="2">
              <a:spcBef>
                <a:spcPts val="0"/>
              </a:spcBef>
            </a:pPr>
            <a:r>
              <a:rPr lang="en-IN" sz="1600" dirty="0"/>
              <a:t>Fighter</a:t>
            </a:r>
          </a:p>
          <a:p>
            <a:pPr lvl="2">
              <a:spcBef>
                <a:spcPts val="0"/>
              </a:spcBef>
            </a:pPr>
            <a:r>
              <a:rPr lang="en-IN" sz="1600" dirty="0"/>
              <a:t>Transporter</a:t>
            </a:r>
          </a:p>
          <a:p>
            <a:pPr lvl="1">
              <a:spcBef>
                <a:spcPts val="0"/>
              </a:spcBef>
            </a:pPr>
            <a:r>
              <a:rPr lang="en-IN" sz="1800" dirty="0"/>
              <a:t>Rotary Wing</a:t>
            </a:r>
          </a:p>
          <a:p>
            <a:pPr lvl="2">
              <a:spcBef>
                <a:spcPts val="0"/>
              </a:spcBef>
            </a:pPr>
            <a:r>
              <a:rPr lang="en-IN" sz="1600" dirty="0"/>
              <a:t>Combat</a:t>
            </a:r>
          </a:p>
          <a:p>
            <a:pPr lvl="2">
              <a:spcBef>
                <a:spcPts val="0"/>
              </a:spcBef>
            </a:pPr>
            <a:r>
              <a:rPr lang="en-IN" sz="1600" dirty="0" smtClean="0"/>
              <a:t>Transport</a:t>
            </a:r>
          </a:p>
          <a:p>
            <a:pPr lvl="1">
              <a:spcBef>
                <a:spcPts val="0"/>
              </a:spcBef>
            </a:pPr>
            <a:r>
              <a:rPr lang="en-IN" sz="1800" dirty="0" smtClean="0"/>
              <a:t>Unmanned Aircraft</a:t>
            </a:r>
            <a:endParaRPr lang="en-IN" sz="1800" dirty="0"/>
          </a:p>
          <a:p>
            <a:pPr>
              <a:spcBef>
                <a:spcPts val="0"/>
              </a:spcBef>
            </a:pPr>
            <a:r>
              <a:rPr lang="en-IN" sz="2000" dirty="0"/>
              <a:t>Ships </a:t>
            </a:r>
            <a:endParaRPr lang="en-IN" sz="2000" dirty="0" smtClean="0"/>
          </a:p>
          <a:p>
            <a:pPr lvl="1">
              <a:spcBef>
                <a:spcPts val="0"/>
              </a:spcBef>
            </a:pPr>
            <a:r>
              <a:rPr lang="en-IN" sz="1800" dirty="0" smtClean="0"/>
              <a:t>Surface</a:t>
            </a:r>
          </a:p>
          <a:p>
            <a:pPr lvl="1">
              <a:spcBef>
                <a:spcPts val="0"/>
              </a:spcBef>
            </a:pPr>
            <a:r>
              <a:rPr lang="en-IN" sz="1800" dirty="0" smtClean="0"/>
              <a:t>Sub-surface</a:t>
            </a:r>
          </a:p>
          <a:p>
            <a:pPr lvl="1">
              <a:spcBef>
                <a:spcPts val="0"/>
              </a:spcBef>
            </a:pPr>
            <a:r>
              <a:rPr lang="en-IN" sz="1800" dirty="0" smtClean="0"/>
              <a:t>Unmanned under water systems</a:t>
            </a:r>
          </a:p>
          <a:p>
            <a:pPr>
              <a:spcBef>
                <a:spcPts val="0"/>
              </a:spcBef>
            </a:pPr>
            <a:r>
              <a:rPr lang="en-IN" sz="2000" dirty="0" smtClean="0"/>
              <a:t>Battle </a:t>
            </a:r>
            <a:r>
              <a:rPr lang="en-IN" sz="2000" dirty="0"/>
              <a:t>Tanks, </a:t>
            </a:r>
            <a:r>
              <a:rPr lang="en-IN" sz="2000" dirty="0" smtClean="0"/>
              <a:t>Guns </a:t>
            </a:r>
            <a:endParaRPr lang="en-IN" sz="2000" dirty="0"/>
          </a:p>
        </p:txBody>
      </p:sp>
      <p:sp>
        <p:nvSpPr>
          <p:cNvPr id="4" name="Content Placeholder 2">
            <a:extLst>
              <a:ext uri="{FF2B5EF4-FFF2-40B4-BE49-F238E27FC236}">
                <a16:creationId xmlns:a16="http://schemas.microsoft.com/office/drawing/2014/main" xmlns="" id="{987FC3F6-3918-4A46-9AB6-19256AB93DC6}"/>
              </a:ext>
            </a:extLst>
          </p:cNvPr>
          <p:cNvSpPr txBox="1">
            <a:spLocks/>
          </p:cNvSpPr>
          <p:nvPr/>
        </p:nvSpPr>
        <p:spPr>
          <a:xfrm>
            <a:off x="4275438" y="2168910"/>
            <a:ext cx="3745642" cy="4155689"/>
          </a:xfrm>
          <a:prstGeom prst="rect">
            <a:avLst/>
          </a:prstGeom>
          <a:ln>
            <a:solidFill>
              <a:srgbClr val="C00000"/>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smtClean="0"/>
              <a:t>Rotary </a:t>
            </a:r>
            <a:r>
              <a:rPr lang="en-US" sz="2400" dirty="0"/>
              <a:t>Wing </a:t>
            </a:r>
            <a:endParaRPr lang="en-US" sz="2400" dirty="0" smtClean="0"/>
          </a:p>
          <a:p>
            <a:pPr lvl="1"/>
            <a:r>
              <a:rPr lang="en-US" sz="2000" dirty="0" smtClean="0"/>
              <a:t>combat</a:t>
            </a:r>
            <a:r>
              <a:rPr lang="en-US" sz="2000" dirty="0"/>
              <a:t>, </a:t>
            </a:r>
            <a:r>
              <a:rPr lang="en-US" sz="2000" dirty="0" smtClean="0"/>
              <a:t>combat </a:t>
            </a:r>
            <a:r>
              <a:rPr lang="en-US" sz="2000" dirty="0"/>
              <a:t>support, and </a:t>
            </a:r>
            <a:r>
              <a:rPr lang="en-US" sz="2000" dirty="0" smtClean="0"/>
              <a:t> services</a:t>
            </a:r>
            <a:r>
              <a:rPr lang="en-US" sz="2000" dirty="0"/>
              <a:t>. </a:t>
            </a:r>
            <a:endParaRPr lang="en-US" sz="2000" dirty="0" smtClean="0"/>
          </a:p>
          <a:p>
            <a:pPr lvl="2"/>
            <a:r>
              <a:rPr lang="en-US" sz="1800" dirty="0" smtClean="0"/>
              <a:t>fire </a:t>
            </a:r>
            <a:r>
              <a:rPr lang="en-US" sz="1800" dirty="0"/>
              <a:t>control, </a:t>
            </a:r>
            <a:endParaRPr lang="en-US" sz="1800" dirty="0" smtClean="0"/>
          </a:p>
          <a:p>
            <a:pPr lvl="2"/>
            <a:r>
              <a:rPr lang="en-US" sz="1800" dirty="0" smtClean="0"/>
              <a:t>armor</a:t>
            </a:r>
            <a:r>
              <a:rPr lang="en-US" sz="1800" dirty="0"/>
              <a:t>, </a:t>
            </a:r>
            <a:endParaRPr lang="en-US" sz="1800" dirty="0" smtClean="0"/>
          </a:p>
          <a:p>
            <a:pPr lvl="2"/>
            <a:r>
              <a:rPr lang="en-US" sz="1800" dirty="0" smtClean="0"/>
              <a:t>weaponry</a:t>
            </a:r>
            <a:r>
              <a:rPr lang="en-US" sz="1800" dirty="0"/>
              <a:t>, </a:t>
            </a:r>
            <a:endParaRPr lang="en-US" sz="1800" dirty="0" smtClean="0"/>
          </a:p>
          <a:p>
            <a:pPr lvl="2"/>
            <a:r>
              <a:rPr lang="en-US" sz="1800" dirty="0" smtClean="0"/>
              <a:t>night </a:t>
            </a:r>
            <a:r>
              <a:rPr lang="en-US" sz="1800" dirty="0"/>
              <a:t>vision, </a:t>
            </a:r>
            <a:endParaRPr lang="en-US" sz="1800" dirty="0" smtClean="0"/>
          </a:p>
          <a:p>
            <a:pPr lvl="2"/>
            <a:r>
              <a:rPr lang="en-US" sz="1800" dirty="0" smtClean="0"/>
              <a:t>advanced </a:t>
            </a:r>
            <a:r>
              <a:rPr lang="en-US" sz="1800" dirty="0"/>
              <a:t>avionics, </a:t>
            </a:r>
            <a:endParaRPr lang="en-US" sz="1800" dirty="0" smtClean="0"/>
          </a:p>
          <a:p>
            <a:pPr lvl="2"/>
            <a:r>
              <a:rPr lang="en-US" sz="1800" dirty="0" smtClean="0"/>
              <a:t>stealth</a:t>
            </a:r>
            <a:r>
              <a:rPr lang="en-US" sz="1800" dirty="0"/>
              <a:t>, </a:t>
            </a:r>
            <a:endParaRPr lang="en-US" sz="1800" dirty="0" smtClean="0"/>
          </a:p>
          <a:p>
            <a:pPr lvl="2"/>
            <a:r>
              <a:rPr lang="en-US" sz="1800" dirty="0" smtClean="0"/>
              <a:t>speed </a:t>
            </a:r>
          </a:p>
          <a:p>
            <a:r>
              <a:rPr lang="en-US" sz="2400" dirty="0" smtClean="0"/>
              <a:t>Realised through the Industrial Base</a:t>
            </a:r>
          </a:p>
        </p:txBody>
      </p:sp>
    </p:spTree>
    <p:extLst>
      <p:ext uri="{BB962C8B-B14F-4D97-AF65-F5344CB8AC3E}">
        <p14:creationId xmlns:p14="http://schemas.microsoft.com/office/powerpoint/2010/main" val="24101441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t>Key Army Technology Capabilities</a:t>
            </a:r>
            <a:endParaRPr lang="en-US" sz="4000" b="1" dirty="0"/>
          </a:p>
        </p:txBody>
      </p:sp>
      <p:sp>
        <p:nvSpPr>
          <p:cNvPr id="3" name="Content Placeholder 2"/>
          <p:cNvSpPr>
            <a:spLocks noGrp="1"/>
          </p:cNvSpPr>
          <p:nvPr>
            <p:ph sz="half" idx="1"/>
          </p:nvPr>
        </p:nvSpPr>
        <p:spPr>
          <a:ln>
            <a:solidFill>
              <a:srgbClr val="FF0000"/>
            </a:solidFill>
          </a:ln>
        </p:spPr>
        <p:txBody>
          <a:bodyPr>
            <a:noAutofit/>
          </a:bodyPr>
          <a:lstStyle/>
          <a:p>
            <a:pPr>
              <a:spcBef>
                <a:spcPts val="0"/>
              </a:spcBef>
            </a:pPr>
            <a:r>
              <a:rPr lang="en-US" sz="2400" b="1" dirty="0" smtClean="0"/>
              <a:t>Small Arms</a:t>
            </a:r>
          </a:p>
          <a:p>
            <a:pPr>
              <a:spcBef>
                <a:spcPts val="0"/>
              </a:spcBef>
            </a:pPr>
            <a:r>
              <a:rPr lang="en-US" sz="2400" b="1" dirty="0" smtClean="0">
                <a:solidFill>
                  <a:srgbClr val="C00000"/>
                </a:solidFill>
              </a:rPr>
              <a:t>Off road vehicles</a:t>
            </a:r>
          </a:p>
          <a:p>
            <a:pPr>
              <a:spcBef>
                <a:spcPts val="0"/>
              </a:spcBef>
            </a:pPr>
            <a:r>
              <a:rPr lang="en-US" sz="2400" b="1" dirty="0" smtClean="0"/>
              <a:t>Combat bridging (Gap crossing)</a:t>
            </a:r>
          </a:p>
          <a:p>
            <a:pPr>
              <a:spcBef>
                <a:spcPts val="0"/>
              </a:spcBef>
            </a:pPr>
            <a:r>
              <a:rPr lang="en-US" sz="2400" b="1" dirty="0" smtClean="0">
                <a:solidFill>
                  <a:srgbClr val="C00000"/>
                </a:solidFill>
              </a:rPr>
              <a:t>Medium Artillery</a:t>
            </a:r>
          </a:p>
          <a:p>
            <a:pPr>
              <a:spcBef>
                <a:spcPts val="0"/>
              </a:spcBef>
            </a:pPr>
            <a:r>
              <a:rPr lang="en-US" sz="2400" b="1" dirty="0" smtClean="0"/>
              <a:t>Intelligent  Air Defence Systems</a:t>
            </a:r>
          </a:p>
          <a:p>
            <a:pPr>
              <a:spcBef>
                <a:spcPts val="0"/>
              </a:spcBef>
            </a:pPr>
            <a:r>
              <a:rPr lang="en-US" sz="2400" b="1" dirty="0">
                <a:solidFill>
                  <a:srgbClr val="C00000"/>
                </a:solidFill>
              </a:rPr>
              <a:t>Product upgrade for </a:t>
            </a:r>
            <a:r>
              <a:rPr lang="en-US" sz="2400" b="1" dirty="0" err="1">
                <a:solidFill>
                  <a:srgbClr val="C00000"/>
                </a:solidFill>
              </a:rPr>
              <a:t>Armoured</a:t>
            </a:r>
            <a:r>
              <a:rPr lang="en-US" sz="2400" b="1" dirty="0">
                <a:solidFill>
                  <a:srgbClr val="C00000"/>
                </a:solidFill>
              </a:rPr>
              <a:t> platforms</a:t>
            </a:r>
          </a:p>
          <a:p>
            <a:pPr>
              <a:spcBef>
                <a:spcPts val="0"/>
              </a:spcBef>
            </a:pPr>
            <a:r>
              <a:rPr lang="en-US" sz="2400" b="1" dirty="0" smtClean="0"/>
              <a:t>Night  enablement (soldier, Crew, system)</a:t>
            </a:r>
          </a:p>
          <a:p>
            <a:endParaRPr lang="en-US" sz="2000" b="1" dirty="0" smtClean="0"/>
          </a:p>
          <a:p>
            <a:endParaRPr lang="en-US" sz="2000" b="1" dirty="0" smtClean="0"/>
          </a:p>
          <a:p>
            <a:endParaRPr lang="en-US" sz="2000" b="1" dirty="0" smtClean="0"/>
          </a:p>
          <a:p>
            <a:endParaRPr lang="en-US" sz="2000" b="1" dirty="0"/>
          </a:p>
        </p:txBody>
      </p:sp>
      <p:sp>
        <p:nvSpPr>
          <p:cNvPr id="7" name="Content Placeholder 6"/>
          <p:cNvSpPr>
            <a:spLocks noGrp="1"/>
          </p:cNvSpPr>
          <p:nvPr>
            <p:ph sz="half" idx="2"/>
          </p:nvPr>
        </p:nvSpPr>
        <p:spPr>
          <a:ln>
            <a:solidFill>
              <a:srgbClr val="FF0000"/>
            </a:solidFill>
          </a:ln>
        </p:spPr>
        <p:txBody>
          <a:bodyPr>
            <a:normAutofit fontScale="85000" lnSpcReduction="20000"/>
          </a:bodyPr>
          <a:lstStyle/>
          <a:p>
            <a:pPr>
              <a:lnSpc>
                <a:spcPct val="110000"/>
              </a:lnSpc>
              <a:spcBef>
                <a:spcPts val="0"/>
              </a:spcBef>
            </a:pPr>
            <a:r>
              <a:rPr lang="en-US" b="1" dirty="0">
                <a:solidFill>
                  <a:srgbClr val="C00000"/>
                </a:solidFill>
              </a:rPr>
              <a:t>Rotary wing aviation</a:t>
            </a:r>
          </a:p>
          <a:p>
            <a:pPr>
              <a:lnSpc>
                <a:spcPct val="110000"/>
              </a:lnSpc>
              <a:spcBef>
                <a:spcPts val="0"/>
              </a:spcBef>
            </a:pPr>
            <a:r>
              <a:rPr lang="en-US" b="1" dirty="0" smtClean="0"/>
              <a:t>Unmanned Aerial Vehicles </a:t>
            </a:r>
            <a:endParaRPr lang="en-US" b="1" dirty="0"/>
          </a:p>
          <a:p>
            <a:pPr>
              <a:lnSpc>
                <a:spcPct val="110000"/>
              </a:lnSpc>
              <a:spcBef>
                <a:spcPts val="0"/>
              </a:spcBef>
            </a:pPr>
            <a:r>
              <a:rPr lang="en-US" b="1" dirty="0">
                <a:solidFill>
                  <a:srgbClr val="C00000"/>
                </a:solidFill>
              </a:rPr>
              <a:t>Integrated Data and Voice Network Centric systems</a:t>
            </a:r>
          </a:p>
          <a:p>
            <a:pPr>
              <a:lnSpc>
                <a:spcPct val="110000"/>
              </a:lnSpc>
              <a:spcBef>
                <a:spcPts val="0"/>
              </a:spcBef>
            </a:pPr>
            <a:r>
              <a:rPr lang="en-US" b="1" dirty="0"/>
              <a:t>Surveillance systems</a:t>
            </a:r>
          </a:p>
          <a:p>
            <a:pPr>
              <a:lnSpc>
                <a:spcPct val="110000"/>
              </a:lnSpc>
              <a:spcBef>
                <a:spcPts val="0"/>
              </a:spcBef>
            </a:pPr>
            <a:r>
              <a:rPr lang="en-US" b="1" dirty="0" smtClean="0">
                <a:solidFill>
                  <a:srgbClr val="C00000"/>
                </a:solidFill>
              </a:rPr>
              <a:t>Reliable Ammunition</a:t>
            </a:r>
          </a:p>
          <a:p>
            <a:pPr>
              <a:lnSpc>
                <a:spcPct val="110000"/>
              </a:lnSpc>
              <a:spcBef>
                <a:spcPts val="0"/>
              </a:spcBef>
            </a:pPr>
            <a:r>
              <a:rPr lang="en-US" b="1" dirty="0" smtClean="0"/>
              <a:t>Combat </a:t>
            </a:r>
            <a:r>
              <a:rPr lang="en-US" b="1" dirty="0"/>
              <a:t>Medical care</a:t>
            </a:r>
          </a:p>
          <a:p>
            <a:pPr>
              <a:lnSpc>
                <a:spcPct val="110000"/>
              </a:lnSpc>
              <a:spcBef>
                <a:spcPts val="0"/>
              </a:spcBef>
            </a:pPr>
            <a:r>
              <a:rPr lang="en-US" b="1" dirty="0">
                <a:solidFill>
                  <a:srgbClr val="C00000"/>
                </a:solidFill>
              </a:rPr>
              <a:t>Combat </a:t>
            </a:r>
            <a:r>
              <a:rPr lang="en-US" b="1" dirty="0" smtClean="0">
                <a:solidFill>
                  <a:srgbClr val="C00000"/>
                </a:solidFill>
              </a:rPr>
              <a:t>Logistics</a:t>
            </a:r>
          </a:p>
          <a:p>
            <a:pPr>
              <a:lnSpc>
                <a:spcPct val="110000"/>
              </a:lnSpc>
              <a:spcBef>
                <a:spcPts val="0"/>
              </a:spcBef>
            </a:pPr>
            <a:r>
              <a:rPr lang="en-US" b="1" dirty="0" smtClean="0">
                <a:solidFill>
                  <a:srgbClr val="002060"/>
                </a:solidFill>
              </a:rPr>
              <a:t>Engineering for Extreme Cold Climate </a:t>
            </a:r>
            <a:endParaRPr lang="en-US" b="1" dirty="0">
              <a:solidFill>
                <a:srgbClr val="002060"/>
              </a:solidFill>
            </a:endParaRPr>
          </a:p>
          <a:p>
            <a:endParaRPr lang="en-US" dirty="0"/>
          </a:p>
        </p:txBody>
      </p:sp>
    </p:spTree>
    <p:extLst>
      <p:ext uri="{BB962C8B-B14F-4D97-AF65-F5344CB8AC3E}">
        <p14:creationId xmlns:p14="http://schemas.microsoft.com/office/powerpoint/2010/main" val="34178363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6A14FB-7AE0-4A8B-BB8B-3F84A11795CB}"/>
              </a:ext>
            </a:extLst>
          </p:cNvPr>
          <p:cNvSpPr>
            <a:spLocks noGrp="1"/>
          </p:cNvSpPr>
          <p:nvPr>
            <p:ph type="title"/>
          </p:nvPr>
        </p:nvSpPr>
        <p:spPr>
          <a:xfrm>
            <a:off x="455613" y="455613"/>
            <a:ext cx="8226425" cy="915987"/>
          </a:xfrm>
        </p:spPr>
        <p:txBody>
          <a:bodyPr>
            <a:noAutofit/>
          </a:bodyPr>
          <a:lstStyle/>
          <a:p>
            <a:r>
              <a:rPr lang="en-IN" sz="2800" dirty="0"/>
              <a:t>Defence Research and Development Organization – DRDO: Net work of Laboratories</a:t>
            </a:r>
          </a:p>
        </p:txBody>
      </p:sp>
      <p:sp>
        <p:nvSpPr>
          <p:cNvPr id="3" name="Content Placeholder 2">
            <a:extLst>
              <a:ext uri="{FF2B5EF4-FFF2-40B4-BE49-F238E27FC236}">
                <a16:creationId xmlns:a16="http://schemas.microsoft.com/office/drawing/2014/main" xmlns="" id="{EE0C5726-6353-4349-B272-127A85CC246E}"/>
              </a:ext>
            </a:extLst>
          </p:cNvPr>
          <p:cNvSpPr>
            <a:spLocks noGrp="1"/>
          </p:cNvSpPr>
          <p:nvPr>
            <p:ph idx="1"/>
          </p:nvPr>
        </p:nvSpPr>
        <p:spPr>
          <a:xfrm>
            <a:off x="76200" y="1600200"/>
            <a:ext cx="2528207" cy="4351338"/>
          </a:xfrm>
        </p:spPr>
        <p:txBody>
          <a:bodyPr>
            <a:normAutofit fontScale="92500" lnSpcReduction="10000"/>
          </a:bodyPr>
          <a:lstStyle/>
          <a:p>
            <a:r>
              <a:rPr lang="en-IN" sz="2000" dirty="0"/>
              <a:t>Aeronautics</a:t>
            </a:r>
          </a:p>
          <a:p>
            <a:pPr lvl="1"/>
            <a:r>
              <a:rPr lang="en-IN" sz="1600" dirty="0"/>
              <a:t>ADE</a:t>
            </a:r>
          </a:p>
          <a:p>
            <a:pPr lvl="1"/>
            <a:r>
              <a:rPr lang="en-IN" sz="1600" dirty="0"/>
              <a:t>ADRDE</a:t>
            </a:r>
          </a:p>
          <a:p>
            <a:pPr lvl="1"/>
            <a:r>
              <a:rPr lang="en-IN" sz="1600" dirty="0"/>
              <a:t>CABS</a:t>
            </a:r>
          </a:p>
          <a:p>
            <a:pPr lvl="1"/>
            <a:r>
              <a:rPr lang="en-IN" sz="1600" dirty="0"/>
              <a:t>CEMILAC</a:t>
            </a:r>
          </a:p>
          <a:p>
            <a:pPr lvl="1"/>
            <a:r>
              <a:rPr lang="en-IN" sz="1600" dirty="0"/>
              <a:t>DARE</a:t>
            </a:r>
          </a:p>
          <a:p>
            <a:pPr lvl="1"/>
            <a:r>
              <a:rPr lang="en-IN" sz="1600" dirty="0"/>
              <a:t>GTRE</a:t>
            </a:r>
          </a:p>
          <a:p>
            <a:r>
              <a:rPr lang="en-IN" sz="2000" dirty="0"/>
              <a:t>Armaments</a:t>
            </a:r>
          </a:p>
          <a:p>
            <a:pPr lvl="1"/>
            <a:r>
              <a:rPr lang="en-IN" sz="1600" dirty="0"/>
              <a:t>ARDE</a:t>
            </a:r>
          </a:p>
          <a:p>
            <a:pPr lvl="1"/>
            <a:r>
              <a:rPr lang="en-IN" sz="1600" dirty="0"/>
              <a:t>CFEES</a:t>
            </a:r>
          </a:p>
          <a:p>
            <a:pPr lvl="1"/>
            <a:r>
              <a:rPr lang="en-IN" sz="1600" dirty="0"/>
              <a:t>HEMRL</a:t>
            </a:r>
          </a:p>
          <a:p>
            <a:pPr lvl="1"/>
            <a:r>
              <a:rPr lang="en-IN" sz="1600" dirty="0"/>
              <a:t>TBRL</a:t>
            </a:r>
          </a:p>
          <a:p>
            <a:r>
              <a:rPr lang="en-IN" sz="2000" dirty="0"/>
              <a:t>Naval Systems</a:t>
            </a:r>
          </a:p>
          <a:p>
            <a:pPr lvl="1"/>
            <a:r>
              <a:rPr lang="en-IN" sz="1600" dirty="0"/>
              <a:t>NMRL</a:t>
            </a:r>
          </a:p>
          <a:p>
            <a:pPr lvl="1"/>
            <a:r>
              <a:rPr lang="en-IN" sz="1600" dirty="0"/>
              <a:t>NPOL</a:t>
            </a:r>
          </a:p>
          <a:p>
            <a:pPr lvl="1"/>
            <a:r>
              <a:rPr lang="en-IN" sz="1600" dirty="0"/>
              <a:t>NSTL</a:t>
            </a:r>
          </a:p>
        </p:txBody>
      </p:sp>
      <p:sp>
        <p:nvSpPr>
          <p:cNvPr id="4" name="Content Placeholder 2">
            <a:extLst>
              <a:ext uri="{FF2B5EF4-FFF2-40B4-BE49-F238E27FC236}">
                <a16:creationId xmlns:a16="http://schemas.microsoft.com/office/drawing/2014/main" xmlns="" id="{E6CC8A12-0D67-4D4C-90CC-459530ACBA49}"/>
              </a:ext>
            </a:extLst>
          </p:cNvPr>
          <p:cNvSpPr txBox="1">
            <a:spLocks/>
          </p:cNvSpPr>
          <p:nvPr/>
        </p:nvSpPr>
        <p:spPr>
          <a:xfrm>
            <a:off x="3335291" y="1600200"/>
            <a:ext cx="2528207" cy="5105400"/>
          </a:xfrm>
          <a:prstGeom prst="rect">
            <a:avLst/>
          </a:prstGeom>
          <a:ln>
            <a:solidFill>
              <a:srgbClr val="FF000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N" sz="1600" dirty="0"/>
              <a:t>Combat Engineering</a:t>
            </a:r>
          </a:p>
          <a:p>
            <a:pPr lvl="1"/>
            <a:r>
              <a:rPr lang="en-IN" sz="1400" dirty="0"/>
              <a:t>CVRDE</a:t>
            </a:r>
          </a:p>
          <a:p>
            <a:pPr lvl="1"/>
            <a:r>
              <a:rPr lang="en-IN" sz="1400" dirty="0"/>
              <a:t>VRDE</a:t>
            </a:r>
          </a:p>
          <a:p>
            <a:pPr lvl="1"/>
            <a:r>
              <a:rPr lang="en-IN" sz="1400" dirty="0"/>
              <a:t>R&amp;DE (E)</a:t>
            </a:r>
          </a:p>
          <a:p>
            <a:pPr lvl="1"/>
            <a:r>
              <a:rPr lang="en-IN" sz="1400" dirty="0"/>
              <a:t>SASE</a:t>
            </a:r>
          </a:p>
          <a:p>
            <a:r>
              <a:rPr lang="en-IN" sz="1600" dirty="0"/>
              <a:t>Electronics</a:t>
            </a:r>
          </a:p>
          <a:p>
            <a:pPr lvl="1"/>
            <a:r>
              <a:rPr lang="en-IN" sz="1400" dirty="0"/>
              <a:t>LRDE</a:t>
            </a:r>
          </a:p>
          <a:p>
            <a:pPr lvl="1"/>
            <a:r>
              <a:rPr lang="en-IN" sz="1400" dirty="0"/>
              <a:t>DRDL</a:t>
            </a:r>
          </a:p>
          <a:p>
            <a:pPr lvl="1"/>
            <a:r>
              <a:rPr lang="en-IN" sz="1400" dirty="0"/>
              <a:t>RCI</a:t>
            </a:r>
          </a:p>
          <a:p>
            <a:pPr lvl="1"/>
            <a:r>
              <a:rPr lang="en-IN" sz="1400" dirty="0"/>
              <a:t>ARL</a:t>
            </a:r>
          </a:p>
          <a:p>
            <a:pPr lvl="1"/>
            <a:r>
              <a:rPr lang="en-IN" sz="1400" dirty="0"/>
              <a:t>ANURAG</a:t>
            </a:r>
          </a:p>
          <a:p>
            <a:pPr lvl="1"/>
            <a:r>
              <a:rPr lang="en-IN" sz="1400" dirty="0"/>
              <a:t>ASEMIT</a:t>
            </a:r>
          </a:p>
          <a:p>
            <a:pPr lvl="1"/>
            <a:r>
              <a:rPr lang="en-IN" sz="1400" dirty="0"/>
              <a:t>CAIR</a:t>
            </a:r>
          </a:p>
          <a:p>
            <a:pPr lvl="1"/>
            <a:r>
              <a:rPr lang="en-IN" sz="1400" dirty="0"/>
              <a:t>DEAL</a:t>
            </a:r>
          </a:p>
          <a:p>
            <a:pPr lvl="1"/>
            <a:r>
              <a:rPr lang="en-IN" sz="1400" dirty="0"/>
              <a:t>MTRDC</a:t>
            </a:r>
          </a:p>
          <a:p>
            <a:r>
              <a:rPr lang="en-IN" sz="1600" dirty="0"/>
              <a:t>Documents &amp; Others</a:t>
            </a:r>
          </a:p>
          <a:p>
            <a:pPr lvl="1"/>
            <a:r>
              <a:rPr lang="en-IN" sz="1400" dirty="0"/>
              <a:t>DESIDOC</a:t>
            </a:r>
          </a:p>
          <a:p>
            <a:pPr lvl="1"/>
            <a:r>
              <a:rPr lang="en-IN" sz="1400" dirty="0"/>
              <a:t>SAG</a:t>
            </a:r>
          </a:p>
          <a:p>
            <a:pPr lvl="1"/>
            <a:r>
              <a:rPr lang="en-IN" sz="1400" dirty="0"/>
              <a:t>LASTEC</a:t>
            </a:r>
          </a:p>
          <a:p>
            <a:pPr lvl="1"/>
            <a:endParaRPr lang="en-IN" sz="1400" dirty="0"/>
          </a:p>
          <a:p>
            <a:pPr lvl="1"/>
            <a:endParaRPr lang="en-IN" sz="1400" dirty="0"/>
          </a:p>
        </p:txBody>
      </p:sp>
      <p:pic>
        <p:nvPicPr>
          <p:cNvPr id="2050" name="Picture 2" descr="Image result for drd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74380" y="6077574"/>
            <a:ext cx="1069620" cy="773169"/>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xmlns="" id="{01411FDA-0FB4-40E1-A152-0C699B1FF4B8}"/>
              </a:ext>
            </a:extLst>
          </p:cNvPr>
          <p:cNvSpPr txBox="1">
            <a:spLocks/>
          </p:cNvSpPr>
          <p:nvPr/>
        </p:nvSpPr>
        <p:spPr>
          <a:xfrm>
            <a:off x="6594381" y="1617345"/>
            <a:ext cx="2051237" cy="4351338"/>
          </a:xfrm>
          <a:prstGeom prst="rect">
            <a:avLst/>
          </a:prstGeom>
          <a:ln>
            <a:solidFill>
              <a:srgbClr val="C00000"/>
            </a:solidFill>
          </a:ln>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N" sz="1600" dirty="0"/>
              <a:t>Material</a:t>
            </a:r>
          </a:p>
          <a:p>
            <a:pPr lvl="1"/>
            <a:r>
              <a:rPr lang="en-IN" sz="1400" dirty="0"/>
              <a:t>DMRL</a:t>
            </a:r>
          </a:p>
          <a:p>
            <a:pPr lvl="1"/>
            <a:r>
              <a:rPr lang="en-IN" sz="1400" dirty="0"/>
              <a:t>DMSRDE</a:t>
            </a:r>
          </a:p>
          <a:p>
            <a:pPr lvl="1"/>
            <a:r>
              <a:rPr lang="en-IN" sz="1400" dirty="0"/>
              <a:t>DLJ</a:t>
            </a:r>
          </a:p>
          <a:p>
            <a:pPr lvl="1"/>
            <a:r>
              <a:rPr lang="en-IN" sz="1400" dirty="0"/>
              <a:t>ACEM</a:t>
            </a:r>
          </a:p>
          <a:p>
            <a:pPr lvl="1"/>
            <a:r>
              <a:rPr lang="en-IN" sz="1400" dirty="0"/>
              <a:t>SSPL</a:t>
            </a:r>
          </a:p>
          <a:p>
            <a:r>
              <a:rPr lang="en-IN" sz="1600" dirty="0"/>
              <a:t>Terrain</a:t>
            </a:r>
          </a:p>
          <a:p>
            <a:pPr lvl="1"/>
            <a:r>
              <a:rPr lang="en-IN" sz="1400" dirty="0"/>
              <a:t>SASE</a:t>
            </a:r>
          </a:p>
          <a:p>
            <a:pPr lvl="1"/>
            <a:r>
              <a:rPr lang="en-IN" sz="1400" dirty="0"/>
              <a:t>DTRL</a:t>
            </a:r>
          </a:p>
          <a:p>
            <a:r>
              <a:rPr lang="en-IN" sz="1600" dirty="0"/>
              <a:t>Life Sciences</a:t>
            </a:r>
          </a:p>
          <a:p>
            <a:pPr lvl="1"/>
            <a:r>
              <a:rPr lang="en-IN" sz="1400" dirty="0"/>
              <a:t>DIBER</a:t>
            </a:r>
          </a:p>
          <a:p>
            <a:pPr lvl="1"/>
            <a:r>
              <a:rPr lang="en-IN" sz="1400" dirty="0"/>
              <a:t>DEBEL</a:t>
            </a:r>
          </a:p>
          <a:p>
            <a:pPr lvl="1"/>
            <a:r>
              <a:rPr lang="en-IN" sz="1400" dirty="0"/>
              <a:t>DFRL</a:t>
            </a:r>
          </a:p>
          <a:p>
            <a:pPr lvl="1"/>
            <a:r>
              <a:rPr lang="en-IN" sz="1400" dirty="0"/>
              <a:t>DIPAS</a:t>
            </a:r>
          </a:p>
          <a:p>
            <a:pPr lvl="1"/>
            <a:r>
              <a:rPr lang="en-IN" sz="1400" dirty="0"/>
              <a:t>DIPR</a:t>
            </a:r>
          </a:p>
          <a:p>
            <a:pPr lvl="1"/>
            <a:r>
              <a:rPr lang="en-IN" sz="1400" dirty="0"/>
              <a:t>DRDE</a:t>
            </a:r>
          </a:p>
          <a:p>
            <a:pPr lvl="1"/>
            <a:r>
              <a:rPr lang="en-IN" sz="1400" dirty="0"/>
              <a:t>DRL</a:t>
            </a:r>
          </a:p>
          <a:p>
            <a:pPr lvl="1"/>
            <a:r>
              <a:rPr lang="en-IN" sz="1400" dirty="0"/>
              <a:t>DIHAR</a:t>
            </a:r>
          </a:p>
          <a:p>
            <a:pPr lvl="1"/>
            <a:r>
              <a:rPr lang="en-IN" sz="1400" dirty="0"/>
              <a:t>INMAS</a:t>
            </a:r>
          </a:p>
          <a:p>
            <a:pPr lvl="1"/>
            <a:endParaRPr lang="en-IN" sz="1400" dirty="0"/>
          </a:p>
        </p:txBody>
      </p:sp>
    </p:spTree>
    <p:extLst>
      <p:ext uri="{BB962C8B-B14F-4D97-AF65-F5344CB8AC3E}">
        <p14:creationId xmlns:p14="http://schemas.microsoft.com/office/powerpoint/2010/main" val="20740965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6F999F-C830-47E2-BE25-ECBAAB4F159B}"/>
              </a:ext>
            </a:extLst>
          </p:cNvPr>
          <p:cNvSpPr>
            <a:spLocks noGrp="1"/>
          </p:cNvSpPr>
          <p:nvPr>
            <p:ph type="title"/>
          </p:nvPr>
        </p:nvSpPr>
        <p:spPr/>
        <p:txBody>
          <a:bodyPr/>
          <a:lstStyle/>
          <a:p>
            <a:r>
              <a:rPr lang="en-IN" b="1" dirty="0"/>
              <a:t>Defence Public Sector Undertakings</a:t>
            </a:r>
            <a:endParaRPr lang="en-IN" dirty="0"/>
          </a:p>
        </p:txBody>
      </p:sp>
      <p:sp>
        <p:nvSpPr>
          <p:cNvPr id="3" name="Content Placeholder 2">
            <a:extLst>
              <a:ext uri="{FF2B5EF4-FFF2-40B4-BE49-F238E27FC236}">
                <a16:creationId xmlns:a16="http://schemas.microsoft.com/office/drawing/2014/main" xmlns="" id="{D21047D9-D2D6-462A-9D6F-0F8F9AE3E9C7}"/>
              </a:ext>
            </a:extLst>
          </p:cNvPr>
          <p:cNvSpPr>
            <a:spLocks noGrp="1"/>
          </p:cNvSpPr>
          <p:nvPr>
            <p:ph idx="1"/>
          </p:nvPr>
        </p:nvSpPr>
        <p:spPr/>
        <p:txBody>
          <a:bodyPr>
            <a:noAutofit/>
          </a:bodyPr>
          <a:lstStyle/>
          <a:p>
            <a:pPr marL="514350" indent="-514350">
              <a:buFont typeface="+mj-lt"/>
              <a:buAutoNum type="arabicPeriod"/>
            </a:pPr>
            <a:r>
              <a:rPr lang="en-IN" sz="1600" b="1" dirty="0"/>
              <a:t>HINDUSTAN AERONAUTICS LIMITED (HAL): </a:t>
            </a:r>
          </a:p>
          <a:p>
            <a:pPr lvl="1">
              <a:buFontTx/>
              <a:buChar char="-"/>
            </a:pPr>
            <a:r>
              <a:rPr lang="en-IN" sz="1400" b="1" dirty="0"/>
              <a:t>20 Production Divisions, 11 R&amp;D Centres and one Facility Management Division spread across the Country. </a:t>
            </a:r>
          </a:p>
          <a:p>
            <a:pPr marL="514350" indent="-514350">
              <a:buFont typeface="+mj-lt"/>
              <a:buAutoNum type="arabicPeriod"/>
            </a:pPr>
            <a:r>
              <a:rPr lang="en-IN" sz="1600" b="1" dirty="0"/>
              <a:t>BHARAT ELECTRONICS LIMITED (BEL): </a:t>
            </a:r>
          </a:p>
          <a:p>
            <a:pPr lvl="1">
              <a:buFontTx/>
              <a:buChar char="-"/>
            </a:pPr>
            <a:r>
              <a:rPr lang="en-IN" sz="1400" b="1" dirty="0"/>
              <a:t>has 9 Units across India.</a:t>
            </a:r>
          </a:p>
          <a:p>
            <a:pPr marL="514350" indent="-514350">
              <a:buFont typeface="+mj-lt"/>
              <a:buAutoNum type="arabicPeriod"/>
            </a:pPr>
            <a:r>
              <a:rPr lang="en-IN" sz="1600" b="1" dirty="0"/>
              <a:t>BHARAT DYNAMICS LIMITED.(BDL)</a:t>
            </a:r>
          </a:p>
          <a:p>
            <a:pPr marL="457200" lvl="1" indent="0">
              <a:buNone/>
            </a:pPr>
            <a:r>
              <a:rPr lang="en-IN" sz="1400" b="1" dirty="0"/>
              <a:t>- 3 Units</a:t>
            </a:r>
          </a:p>
          <a:p>
            <a:pPr marL="514350" indent="-514350">
              <a:buFont typeface="+mj-lt"/>
              <a:buAutoNum type="arabicPeriod"/>
            </a:pPr>
            <a:r>
              <a:rPr lang="en-IN" sz="1600" b="1" dirty="0"/>
              <a:t>BEML LIMITED (BEML)</a:t>
            </a:r>
          </a:p>
          <a:p>
            <a:pPr lvl="1">
              <a:buFontTx/>
              <a:buChar char="-"/>
            </a:pPr>
            <a:r>
              <a:rPr lang="en-IN" sz="1400" b="1" dirty="0"/>
              <a:t>9 Units</a:t>
            </a:r>
          </a:p>
          <a:p>
            <a:pPr marL="514350" indent="-514350">
              <a:buFont typeface="+mj-lt"/>
              <a:buAutoNum type="arabicPeriod"/>
            </a:pPr>
            <a:r>
              <a:rPr lang="en-IN" sz="1600" b="1" dirty="0"/>
              <a:t>MISHRA DHATU NIGAM LIMITED (MIDHANI)</a:t>
            </a:r>
          </a:p>
          <a:p>
            <a:pPr marL="514350" indent="-514350">
              <a:buFont typeface="+mj-lt"/>
              <a:buAutoNum type="arabicPeriod"/>
            </a:pPr>
            <a:r>
              <a:rPr lang="en-IN" sz="1600" b="1" dirty="0"/>
              <a:t>MAZAGON DOCK SHIPBUILDERS LIMITED (MDL)</a:t>
            </a:r>
          </a:p>
          <a:p>
            <a:pPr marL="514350" indent="-514350">
              <a:buFont typeface="+mj-lt"/>
              <a:buAutoNum type="arabicPeriod"/>
            </a:pPr>
            <a:r>
              <a:rPr lang="en-IN" sz="1600" b="1" dirty="0"/>
              <a:t>GARDEN REACH SHIPBULDERS AND ENGINEERS LIMITED (GRSE)</a:t>
            </a:r>
          </a:p>
          <a:p>
            <a:pPr marL="514350" indent="-514350">
              <a:buFont typeface="+mj-lt"/>
              <a:buAutoNum type="arabicPeriod"/>
            </a:pPr>
            <a:r>
              <a:rPr lang="en-IN" sz="1600" b="1" dirty="0"/>
              <a:t>GOA SHIPYARD LIMITED (GSL)</a:t>
            </a:r>
          </a:p>
          <a:p>
            <a:pPr marL="514350" indent="-514350">
              <a:buFont typeface="+mj-lt"/>
              <a:buAutoNum type="arabicPeriod"/>
            </a:pPr>
            <a:r>
              <a:rPr lang="en-IN" sz="1600" b="1" dirty="0"/>
              <a:t>HINDUSTAN SHIPYARD LIMITED (HSL)</a:t>
            </a:r>
          </a:p>
          <a:p>
            <a:pPr marL="0" indent="0">
              <a:buNone/>
            </a:pPr>
            <a:endParaRPr lang="en-IN" sz="1600" dirty="0"/>
          </a:p>
        </p:txBody>
      </p:sp>
    </p:spTree>
    <p:extLst>
      <p:ext uri="{BB962C8B-B14F-4D97-AF65-F5344CB8AC3E}">
        <p14:creationId xmlns:p14="http://schemas.microsoft.com/office/powerpoint/2010/main" val="19651314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1"/>
          <p:cNvSpPr>
            <a:spLocks noGrp="1"/>
          </p:cNvSpPr>
          <p:nvPr>
            <p:ph type="sldNum" sz="quarter" idx="4294967295"/>
          </p:nvPr>
        </p:nvSpPr>
        <p:spPr>
          <a:xfrm>
            <a:off x="6822831" y="6400800"/>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eaLnBrk="1" hangingPunct="1"/>
            <a:fld id="{9A5C61B4-90F5-4D90-80C6-4AD1F95F70F5}" type="slidenum">
              <a:rPr lang="en-US" altLang="en-US" sz="1400" b="0" smtClean="0"/>
              <a:pPr eaLnBrk="1" hangingPunct="1"/>
              <a:t>18</a:t>
            </a:fld>
            <a:endParaRPr lang="en-US" altLang="en-US" sz="1400" b="0" smtClean="0"/>
          </a:p>
        </p:txBody>
      </p:sp>
      <p:pic>
        <p:nvPicPr>
          <p:cNvPr id="20483" name="Picture 52"/>
          <p:cNvPicPr>
            <a:picLocks noChangeAspect="1" noChangeArrowheads="1"/>
          </p:cNvPicPr>
          <p:nvPr/>
        </p:nvPicPr>
        <p:blipFill>
          <a:blip r:embed="rId3">
            <a:extLst>
              <a:ext uri="{28A0092B-C50C-407E-A947-70E740481C1C}">
                <a14:useLocalDpi xmlns:a14="http://schemas.microsoft.com/office/drawing/2010/main" val="0"/>
              </a:ext>
            </a:extLst>
          </a:blip>
          <a:srcRect t="3615" b="4819"/>
          <a:stretch>
            <a:fillRect/>
          </a:stretch>
        </p:blipFill>
        <p:spPr bwMode="auto">
          <a:xfrm>
            <a:off x="2674327" y="685800"/>
            <a:ext cx="4851888"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 Box 2"/>
          <p:cNvSpPr txBox="1">
            <a:spLocks noChangeArrowheads="1"/>
          </p:cNvSpPr>
          <p:nvPr/>
        </p:nvSpPr>
        <p:spPr bwMode="auto">
          <a:xfrm>
            <a:off x="3383573" y="239991"/>
            <a:ext cx="2507418" cy="369332"/>
          </a:xfrm>
          <a:prstGeom prst="rect">
            <a:avLst/>
          </a:prstGeom>
          <a:solidFill>
            <a:srgbClr val="FFD79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marL="342900" indent="-342900"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nSpc>
                <a:spcPct val="90000"/>
              </a:lnSpc>
            </a:pPr>
            <a:r>
              <a:rPr lang="en-US" altLang="en-US" sz="2000" dirty="0">
                <a:solidFill>
                  <a:srgbClr val="FF0000"/>
                </a:solidFill>
              </a:rPr>
              <a:t>DIVISIONS OF HAL</a:t>
            </a:r>
          </a:p>
        </p:txBody>
      </p:sp>
      <p:sp>
        <p:nvSpPr>
          <p:cNvPr id="20485" name="Rectangle 3"/>
          <p:cNvSpPr>
            <a:spLocks noChangeArrowheads="1"/>
          </p:cNvSpPr>
          <p:nvPr/>
        </p:nvSpPr>
        <p:spPr bwMode="auto">
          <a:xfrm>
            <a:off x="351693" y="457761"/>
            <a:ext cx="3101812" cy="335989"/>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spcBef>
                <a:spcPct val="30000"/>
              </a:spcBef>
              <a:buFont typeface="Wingdings" pitchFamily="2" charset="2"/>
              <a:buChar char="v"/>
            </a:pPr>
            <a:r>
              <a:rPr lang="en-GB" altLang="en-US">
                <a:solidFill>
                  <a:schemeClr val="bg1"/>
                </a:solidFill>
              </a:rPr>
              <a:t>   BANGALORE COMPLEX   </a:t>
            </a:r>
          </a:p>
        </p:txBody>
      </p:sp>
      <p:sp>
        <p:nvSpPr>
          <p:cNvPr id="20486" name="Rectangle 4"/>
          <p:cNvSpPr>
            <a:spLocks noChangeArrowheads="1"/>
          </p:cNvSpPr>
          <p:nvPr/>
        </p:nvSpPr>
        <p:spPr bwMode="auto">
          <a:xfrm>
            <a:off x="348762" y="762001"/>
            <a:ext cx="3871546" cy="232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nSpc>
                <a:spcPct val="105000"/>
              </a:lnSpc>
              <a:spcBef>
                <a:spcPct val="30000"/>
              </a:spcBef>
              <a:buFont typeface="Wingdings" pitchFamily="2" charset="2"/>
              <a:buChar char="v"/>
            </a:pPr>
            <a:r>
              <a:rPr lang="en-GB" altLang="en-US" sz="1500">
                <a:solidFill>
                  <a:srgbClr val="0000FF"/>
                </a:solidFill>
              </a:rPr>
              <a:t> </a:t>
            </a:r>
            <a:r>
              <a:rPr lang="en-GB" altLang="en-US" sz="1200">
                <a:solidFill>
                  <a:srgbClr val="0000FF"/>
                </a:solidFill>
              </a:rPr>
              <a:t>Aircraft Division</a:t>
            </a:r>
          </a:p>
          <a:p>
            <a:pPr>
              <a:lnSpc>
                <a:spcPct val="105000"/>
              </a:lnSpc>
              <a:spcBef>
                <a:spcPct val="30000"/>
              </a:spcBef>
              <a:buFont typeface="Wingdings" pitchFamily="2" charset="2"/>
              <a:buChar char="v"/>
            </a:pPr>
            <a:r>
              <a:rPr lang="en-GB" altLang="en-US" sz="1200">
                <a:solidFill>
                  <a:srgbClr val="0000FF"/>
                </a:solidFill>
              </a:rPr>
              <a:t>  Engine Division</a:t>
            </a:r>
          </a:p>
          <a:p>
            <a:pPr>
              <a:lnSpc>
                <a:spcPct val="105000"/>
              </a:lnSpc>
              <a:spcBef>
                <a:spcPct val="30000"/>
              </a:spcBef>
              <a:buFont typeface="Wingdings" pitchFamily="2" charset="2"/>
              <a:buChar char="v"/>
            </a:pPr>
            <a:r>
              <a:rPr lang="en-GB" altLang="en-US" sz="1200">
                <a:solidFill>
                  <a:srgbClr val="0000FF"/>
                </a:solidFill>
              </a:rPr>
              <a:t>  Indl. &amp; Marine Gas Turbine Division</a:t>
            </a:r>
          </a:p>
          <a:p>
            <a:pPr>
              <a:lnSpc>
                <a:spcPct val="105000"/>
              </a:lnSpc>
              <a:spcBef>
                <a:spcPct val="30000"/>
              </a:spcBef>
              <a:buFont typeface="Wingdings" pitchFamily="2" charset="2"/>
              <a:buChar char="v"/>
            </a:pPr>
            <a:r>
              <a:rPr lang="en-GB" altLang="en-US" sz="1200">
                <a:solidFill>
                  <a:srgbClr val="0000FF"/>
                </a:solidFill>
              </a:rPr>
              <a:t>  Overhaul Division </a:t>
            </a:r>
          </a:p>
          <a:p>
            <a:pPr>
              <a:lnSpc>
                <a:spcPct val="105000"/>
              </a:lnSpc>
              <a:spcBef>
                <a:spcPct val="30000"/>
              </a:spcBef>
              <a:buFont typeface="Wingdings" pitchFamily="2" charset="2"/>
              <a:buChar char="v"/>
            </a:pPr>
            <a:r>
              <a:rPr lang="en-GB" altLang="en-US" sz="1200">
                <a:solidFill>
                  <a:srgbClr val="0000FF"/>
                </a:solidFill>
              </a:rPr>
              <a:t>  Aerospace Division</a:t>
            </a:r>
          </a:p>
          <a:p>
            <a:pPr>
              <a:lnSpc>
                <a:spcPct val="105000"/>
              </a:lnSpc>
              <a:spcBef>
                <a:spcPct val="30000"/>
              </a:spcBef>
              <a:buFont typeface="Wingdings" pitchFamily="2" charset="2"/>
              <a:buChar char="v"/>
            </a:pPr>
            <a:r>
              <a:rPr lang="en-GB" altLang="en-US" sz="1200">
                <a:solidFill>
                  <a:srgbClr val="0000FF"/>
                </a:solidFill>
              </a:rPr>
              <a:t>  Foundry &amp; Forge Division   </a:t>
            </a:r>
          </a:p>
          <a:p>
            <a:pPr>
              <a:lnSpc>
                <a:spcPct val="105000"/>
              </a:lnSpc>
              <a:spcBef>
                <a:spcPct val="30000"/>
              </a:spcBef>
              <a:buFont typeface="Wingdings" pitchFamily="2" charset="2"/>
              <a:buChar char="v"/>
            </a:pPr>
            <a:r>
              <a:rPr lang="en-GB" altLang="en-US" sz="1200">
                <a:solidFill>
                  <a:srgbClr val="0000FF"/>
                </a:solidFill>
              </a:rPr>
              <a:t>  Airport Services Centre  </a:t>
            </a:r>
          </a:p>
          <a:p>
            <a:pPr>
              <a:lnSpc>
                <a:spcPct val="105000"/>
              </a:lnSpc>
              <a:spcBef>
                <a:spcPct val="30000"/>
              </a:spcBef>
              <a:buClr>
                <a:srgbClr val="FF0000"/>
              </a:buClr>
              <a:buFont typeface="Wingdings" pitchFamily="2" charset="2"/>
              <a:buChar char="v"/>
            </a:pPr>
            <a:r>
              <a:rPr lang="en-GB" altLang="en-US" sz="1200">
                <a:solidFill>
                  <a:srgbClr val="0000FF"/>
                </a:solidFill>
              </a:rPr>
              <a:t> </a:t>
            </a:r>
            <a:r>
              <a:rPr lang="en-GB" altLang="en-US" sz="1200">
                <a:solidFill>
                  <a:srgbClr val="FF0000"/>
                </a:solidFill>
              </a:rPr>
              <a:t>Central Materials and </a:t>
            </a:r>
          </a:p>
          <a:p>
            <a:pPr>
              <a:lnSpc>
                <a:spcPct val="105000"/>
              </a:lnSpc>
              <a:spcBef>
                <a:spcPct val="30000"/>
              </a:spcBef>
              <a:buClr>
                <a:srgbClr val="FF0000"/>
              </a:buClr>
              <a:buFont typeface="Wingdings" pitchFamily="2" charset="2"/>
              <a:buNone/>
            </a:pPr>
            <a:r>
              <a:rPr lang="en-GB" altLang="en-US" sz="1200">
                <a:solidFill>
                  <a:srgbClr val="FF0000"/>
                </a:solidFill>
              </a:rPr>
              <a:t>    Processes Laboratory</a:t>
            </a:r>
          </a:p>
        </p:txBody>
      </p:sp>
      <p:sp>
        <p:nvSpPr>
          <p:cNvPr id="20487" name="Rectangle 5"/>
          <p:cNvSpPr>
            <a:spLocks noChangeArrowheads="1"/>
          </p:cNvSpPr>
          <p:nvPr/>
        </p:nvSpPr>
        <p:spPr bwMode="auto">
          <a:xfrm>
            <a:off x="353159" y="3353361"/>
            <a:ext cx="2287487" cy="335989"/>
          </a:xfrm>
          <a:prstGeom prst="rect">
            <a:avLst/>
          </a:prstGeom>
          <a:solidFill>
            <a:srgbClr val="008000"/>
          </a:solidFill>
          <a:ln w="9525">
            <a:solidFill>
              <a:srgbClr val="008000"/>
            </a:solidFill>
            <a:miter lim="800000"/>
            <a:headEnd/>
            <a:tailEnd/>
          </a:ln>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spcBef>
                <a:spcPct val="30000"/>
              </a:spcBef>
              <a:buFont typeface="Wingdings" pitchFamily="2" charset="2"/>
              <a:buChar char="v"/>
            </a:pPr>
            <a:r>
              <a:rPr lang="en-GB" altLang="en-US">
                <a:solidFill>
                  <a:schemeClr val="bg1"/>
                </a:solidFill>
              </a:rPr>
              <a:t>   MiG COMPLEX     </a:t>
            </a:r>
          </a:p>
        </p:txBody>
      </p:sp>
      <p:sp>
        <p:nvSpPr>
          <p:cNvPr id="20488" name="Rectangle 6"/>
          <p:cNvSpPr>
            <a:spLocks noChangeArrowheads="1"/>
          </p:cNvSpPr>
          <p:nvPr/>
        </p:nvSpPr>
        <p:spPr bwMode="auto">
          <a:xfrm>
            <a:off x="228600" y="3810000"/>
            <a:ext cx="2935100" cy="13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nSpc>
                <a:spcPct val="95000"/>
              </a:lnSpc>
              <a:spcBef>
                <a:spcPct val="30000"/>
              </a:spcBef>
              <a:buFont typeface="Wingdings" pitchFamily="2" charset="2"/>
              <a:buChar char="v"/>
            </a:pPr>
            <a:r>
              <a:rPr lang="en-GB" altLang="en-US" sz="1100" dirty="0">
                <a:solidFill>
                  <a:srgbClr val="993300"/>
                </a:solidFill>
              </a:rPr>
              <a:t>  </a:t>
            </a:r>
            <a:r>
              <a:rPr lang="en-GB" altLang="en-US" sz="1100" dirty="0">
                <a:solidFill>
                  <a:srgbClr val="FF0000"/>
                </a:solidFill>
              </a:rPr>
              <a:t>Aircraft Manufacturing Division, Nasik</a:t>
            </a:r>
          </a:p>
          <a:p>
            <a:pPr>
              <a:lnSpc>
                <a:spcPct val="95000"/>
              </a:lnSpc>
              <a:spcBef>
                <a:spcPct val="30000"/>
              </a:spcBef>
              <a:buFont typeface="Wingdings" pitchFamily="2" charset="2"/>
              <a:buChar char="v"/>
            </a:pPr>
            <a:r>
              <a:rPr lang="en-GB" altLang="en-US" sz="1100" dirty="0">
                <a:solidFill>
                  <a:srgbClr val="FF0000"/>
                </a:solidFill>
              </a:rPr>
              <a:t>  Aircraft Overhaul Division, Nasik   </a:t>
            </a:r>
          </a:p>
          <a:p>
            <a:pPr>
              <a:lnSpc>
                <a:spcPct val="95000"/>
              </a:lnSpc>
              <a:spcBef>
                <a:spcPct val="30000"/>
              </a:spcBef>
              <a:buFont typeface="Wingdings" pitchFamily="2" charset="2"/>
              <a:buChar char="v"/>
            </a:pPr>
            <a:r>
              <a:rPr lang="en-GB" altLang="en-US" sz="1100" dirty="0">
                <a:solidFill>
                  <a:srgbClr val="FF0000"/>
                </a:solidFill>
              </a:rPr>
              <a:t>  Engine Division, </a:t>
            </a:r>
            <a:r>
              <a:rPr lang="en-GB" altLang="en-US" sz="1100" dirty="0" err="1">
                <a:solidFill>
                  <a:srgbClr val="FF0000"/>
                </a:solidFill>
              </a:rPr>
              <a:t>Koraput</a:t>
            </a:r>
            <a:endParaRPr lang="en-GB" altLang="en-US" sz="1100" dirty="0">
              <a:solidFill>
                <a:srgbClr val="FF0000"/>
              </a:solidFill>
            </a:endParaRPr>
          </a:p>
          <a:p>
            <a:pPr>
              <a:lnSpc>
                <a:spcPct val="95000"/>
              </a:lnSpc>
              <a:spcBef>
                <a:spcPct val="30000"/>
              </a:spcBef>
              <a:buFont typeface="Wingdings" pitchFamily="2" charset="2"/>
              <a:buChar char="v"/>
            </a:pPr>
            <a:r>
              <a:rPr lang="en-GB" altLang="en-US" sz="1100" dirty="0">
                <a:solidFill>
                  <a:srgbClr val="FF0000"/>
                </a:solidFill>
              </a:rPr>
              <a:t>  </a:t>
            </a:r>
            <a:r>
              <a:rPr lang="en-GB" altLang="en-US" sz="1100" dirty="0" err="1">
                <a:solidFill>
                  <a:srgbClr val="FF0000"/>
                </a:solidFill>
              </a:rPr>
              <a:t>Sukhoi</a:t>
            </a:r>
            <a:r>
              <a:rPr lang="en-GB" altLang="en-US" sz="1100" dirty="0">
                <a:solidFill>
                  <a:srgbClr val="FF0000"/>
                </a:solidFill>
              </a:rPr>
              <a:t> Engine Division, </a:t>
            </a:r>
            <a:r>
              <a:rPr lang="en-GB" altLang="en-US" sz="1100" dirty="0" err="1">
                <a:solidFill>
                  <a:srgbClr val="FF0000"/>
                </a:solidFill>
              </a:rPr>
              <a:t>Koraput</a:t>
            </a:r>
            <a:endParaRPr lang="en-GB" altLang="en-US" sz="1100" dirty="0">
              <a:solidFill>
                <a:srgbClr val="FF0000"/>
              </a:solidFill>
            </a:endParaRPr>
          </a:p>
          <a:p>
            <a:pPr>
              <a:lnSpc>
                <a:spcPct val="95000"/>
              </a:lnSpc>
              <a:spcBef>
                <a:spcPct val="30000"/>
              </a:spcBef>
              <a:buFont typeface="Wingdings" pitchFamily="2" charset="2"/>
              <a:buChar char="v"/>
            </a:pPr>
            <a:r>
              <a:rPr lang="en-GB" altLang="en-US" sz="1100" dirty="0">
                <a:solidFill>
                  <a:srgbClr val="FF0000"/>
                </a:solidFill>
              </a:rPr>
              <a:t>  Aircraft Upgrade R&amp;D Centre, Nasik</a:t>
            </a:r>
          </a:p>
          <a:p>
            <a:pPr>
              <a:lnSpc>
                <a:spcPct val="95000"/>
              </a:lnSpc>
              <a:spcBef>
                <a:spcPct val="30000"/>
              </a:spcBef>
              <a:buFont typeface="Wingdings" pitchFamily="2" charset="2"/>
              <a:buChar char="v"/>
            </a:pPr>
            <a:r>
              <a:rPr lang="en-GB" altLang="en-US" sz="1100" dirty="0">
                <a:solidFill>
                  <a:srgbClr val="FF0000"/>
                </a:solidFill>
              </a:rPr>
              <a:t>  Gas Turbine R&amp;D Centre, </a:t>
            </a:r>
            <a:r>
              <a:rPr lang="en-GB" altLang="en-US" sz="1100" dirty="0" err="1" smtClean="0">
                <a:solidFill>
                  <a:srgbClr val="FF0000"/>
                </a:solidFill>
              </a:rPr>
              <a:t>Koraput</a:t>
            </a:r>
            <a:endParaRPr lang="en-GB" altLang="en-US" sz="1100" dirty="0">
              <a:solidFill>
                <a:srgbClr val="FF0000"/>
              </a:solidFill>
            </a:endParaRPr>
          </a:p>
        </p:txBody>
      </p:sp>
      <p:sp>
        <p:nvSpPr>
          <p:cNvPr id="20489" name="Rectangle 7"/>
          <p:cNvSpPr>
            <a:spLocks noChangeArrowheads="1"/>
          </p:cNvSpPr>
          <p:nvPr/>
        </p:nvSpPr>
        <p:spPr bwMode="auto">
          <a:xfrm>
            <a:off x="5794131" y="3959786"/>
            <a:ext cx="3206392" cy="335989"/>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spcBef>
                <a:spcPct val="30000"/>
              </a:spcBef>
              <a:buFont typeface="Wingdings" pitchFamily="2" charset="2"/>
              <a:buChar char="v"/>
            </a:pPr>
            <a:r>
              <a:rPr lang="en-GB" altLang="en-US" dirty="0">
                <a:solidFill>
                  <a:schemeClr val="bg1"/>
                </a:solidFill>
              </a:rPr>
              <a:t>   ACCESSORIES COMPLEX  </a:t>
            </a:r>
          </a:p>
        </p:txBody>
      </p:sp>
      <p:sp>
        <p:nvSpPr>
          <p:cNvPr id="20490" name="Rectangle 8"/>
          <p:cNvSpPr>
            <a:spLocks noChangeArrowheads="1"/>
          </p:cNvSpPr>
          <p:nvPr/>
        </p:nvSpPr>
        <p:spPr bwMode="auto">
          <a:xfrm>
            <a:off x="5542085" y="4455522"/>
            <a:ext cx="3601915" cy="2083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nSpc>
                <a:spcPct val="105000"/>
              </a:lnSpc>
              <a:spcBef>
                <a:spcPct val="30000"/>
              </a:spcBef>
              <a:buClr>
                <a:srgbClr val="FF0000"/>
              </a:buClr>
              <a:buFont typeface="Wingdings" pitchFamily="2" charset="2"/>
              <a:buChar char="v"/>
            </a:pPr>
            <a:r>
              <a:rPr lang="en-GB" altLang="en-US" sz="1100" dirty="0">
                <a:solidFill>
                  <a:srgbClr val="FF0000"/>
                </a:solidFill>
              </a:rPr>
              <a:t>  Transport Aircraft Division, Kanpur    </a:t>
            </a:r>
          </a:p>
          <a:p>
            <a:pPr>
              <a:lnSpc>
                <a:spcPct val="105000"/>
              </a:lnSpc>
              <a:spcBef>
                <a:spcPct val="30000"/>
              </a:spcBef>
              <a:buClr>
                <a:srgbClr val="FF0000"/>
              </a:buClr>
              <a:buFont typeface="Wingdings" pitchFamily="2" charset="2"/>
              <a:buChar char="v"/>
            </a:pPr>
            <a:r>
              <a:rPr lang="en-GB" altLang="en-US" sz="1100" dirty="0">
                <a:solidFill>
                  <a:srgbClr val="FF0000"/>
                </a:solidFill>
              </a:rPr>
              <a:t>  Accessories Division, Lucknow   </a:t>
            </a:r>
          </a:p>
          <a:p>
            <a:pPr>
              <a:lnSpc>
                <a:spcPct val="105000"/>
              </a:lnSpc>
              <a:spcBef>
                <a:spcPct val="30000"/>
              </a:spcBef>
              <a:buClr>
                <a:srgbClr val="FF0000"/>
              </a:buClr>
              <a:buFont typeface="Wingdings" pitchFamily="2" charset="2"/>
              <a:buChar char="v"/>
            </a:pPr>
            <a:r>
              <a:rPr lang="en-GB" altLang="en-US" sz="1100" dirty="0">
                <a:solidFill>
                  <a:srgbClr val="FF0000"/>
                </a:solidFill>
              </a:rPr>
              <a:t>  Avionics Division, Hyderabad</a:t>
            </a:r>
          </a:p>
          <a:p>
            <a:pPr>
              <a:lnSpc>
                <a:spcPct val="105000"/>
              </a:lnSpc>
              <a:spcBef>
                <a:spcPct val="30000"/>
              </a:spcBef>
              <a:buClr>
                <a:srgbClr val="FF0000"/>
              </a:buClr>
            </a:pPr>
            <a:r>
              <a:rPr lang="en-GB" altLang="en-US" sz="1100" dirty="0">
                <a:solidFill>
                  <a:srgbClr val="FF0000"/>
                </a:solidFill>
              </a:rPr>
              <a:t>     Strategic Electronic Factory, </a:t>
            </a:r>
            <a:r>
              <a:rPr lang="en-GB" altLang="en-US" sz="1100" dirty="0" err="1">
                <a:solidFill>
                  <a:srgbClr val="FF0000"/>
                </a:solidFill>
              </a:rPr>
              <a:t>Kasargod</a:t>
            </a:r>
            <a:r>
              <a:rPr lang="en-GB" altLang="en-US" sz="1100" dirty="0">
                <a:solidFill>
                  <a:srgbClr val="FF0000"/>
                </a:solidFill>
              </a:rPr>
              <a:t> </a:t>
            </a:r>
          </a:p>
          <a:p>
            <a:pPr>
              <a:lnSpc>
                <a:spcPct val="105000"/>
              </a:lnSpc>
              <a:spcBef>
                <a:spcPct val="30000"/>
              </a:spcBef>
              <a:buClr>
                <a:srgbClr val="FF0000"/>
              </a:buClr>
              <a:buFont typeface="Wingdings" pitchFamily="2" charset="2"/>
              <a:buChar char="v"/>
            </a:pPr>
            <a:r>
              <a:rPr lang="en-GB" altLang="en-US" sz="1100" dirty="0">
                <a:solidFill>
                  <a:srgbClr val="FF0000"/>
                </a:solidFill>
              </a:rPr>
              <a:t>  Avionics Division, </a:t>
            </a:r>
            <a:r>
              <a:rPr lang="en-GB" altLang="en-US" sz="1100" dirty="0" err="1">
                <a:solidFill>
                  <a:srgbClr val="FF0000"/>
                </a:solidFill>
              </a:rPr>
              <a:t>Korwa</a:t>
            </a:r>
            <a:r>
              <a:rPr lang="en-GB" altLang="en-US" sz="1100" dirty="0">
                <a:solidFill>
                  <a:srgbClr val="FF0000"/>
                </a:solidFill>
              </a:rPr>
              <a:t>  </a:t>
            </a:r>
          </a:p>
          <a:p>
            <a:pPr>
              <a:lnSpc>
                <a:spcPct val="105000"/>
              </a:lnSpc>
              <a:spcBef>
                <a:spcPct val="30000"/>
              </a:spcBef>
              <a:buClr>
                <a:srgbClr val="FF0000"/>
              </a:buClr>
              <a:buFont typeface="Wingdings" pitchFamily="2" charset="2"/>
              <a:buChar char="v"/>
            </a:pPr>
            <a:r>
              <a:rPr lang="en-GB" altLang="en-US" sz="1100" dirty="0">
                <a:solidFill>
                  <a:srgbClr val="CC0099"/>
                </a:solidFill>
              </a:rPr>
              <a:t>  </a:t>
            </a:r>
            <a:r>
              <a:rPr lang="en-GB" altLang="en-US" sz="1100" dirty="0">
                <a:solidFill>
                  <a:srgbClr val="FF0000"/>
                </a:solidFill>
              </a:rPr>
              <a:t>Aircraft Systems and Equipment R&amp;D Centre,  </a:t>
            </a:r>
          </a:p>
          <a:p>
            <a:pPr>
              <a:lnSpc>
                <a:spcPct val="105000"/>
              </a:lnSpc>
              <a:spcBef>
                <a:spcPct val="30000"/>
              </a:spcBef>
              <a:buClr>
                <a:srgbClr val="FF0000"/>
              </a:buClr>
              <a:buFont typeface="Wingdings" pitchFamily="2" charset="2"/>
              <a:buNone/>
            </a:pPr>
            <a:r>
              <a:rPr lang="en-GB" altLang="en-US" sz="1100" dirty="0">
                <a:solidFill>
                  <a:srgbClr val="FF0000"/>
                </a:solidFill>
              </a:rPr>
              <a:t>     Lucknow &amp; </a:t>
            </a:r>
            <a:r>
              <a:rPr lang="en-GB" altLang="en-US" sz="1100" dirty="0" err="1">
                <a:solidFill>
                  <a:srgbClr val="FF0000"/>
                </a:solidFill>
              </a:rPr>
              <a:t>Korwa</a:t>
            </a:r>
            <a:endParaRPr lang="en-GB" altLang="en-US" sz="1100" dirty="0">
              <a:solidFill>
                <a:srgbClr val="FF0000"/>
              </a:solidFill>
            </a:endParaRPr>
          </a:p>
          <a:p>
            <a:pPr>
              <a:lnSpc>
                <a:spcPct val="105000"/>
              </a:lnSpc>
              <a:spcBef>
                <a:spcPct val="30000"/>
              </a:spcBef>
              <a:buClr>
                <a:srgbClr val="FF0000"/>
              </a:buClr>
              <a:buFont typeface="Wingdings" pitchFamily="2" charset="2"/>
              <a:buChar char="v"/>
            </a:pPr>
            <a:r>
              <a:rPr lang="en-GB" altLang="en-US" sz="1100" dirty="0">
                <a:solidFill>
                  <a:srgbClr val="FF0000"/>
                </a:solidFill>
              </a:rPr>
              <a:t> Strategic Electronics R&amp;D Centre, Hyderabad</a:t>
            </a:r>
          </a:p>
          <a:p>
            <a:pPr>
              <a:lnSpc>
                <a:spcPct val="105000"/>
              </a:lnSpc>
              <a:spcBef>
                <a:spcPct val="30000"/>
              </a:spcBef>
              <a:buClr>
                <a:srgbClr val="FF0000"/>
              </a:buClr>
              <a:buFont typeface="Wingdings" pitchFamily="2" charset="2"/>
              <a:buChar char="v"/>
            </a:pPr>
            <a:r>
              <a:rPr lang="en-GB" altLang="en-US" sz="1100" dirty="0">
                <a:solidFill>
                  <a:srgbClr val="FF0000"/>
                </a:solidFill>
              </a:rPr>
              <a:t> Transport Aircraft R&amp;D Centre, Kanpur</a:t>
            </a:r>
          </a:p>
        </p:txBody>
      </p:sp>
      <p:sp>
        <p:nvSpPr>
          <p:cNvPr id="20491" name="Rectangle 50"/>
          <p:cNvSpPr>
            <a:spLocks noChangeArrowheads="1"/>
          </p:cNvSpPr>
          <p:nvPr/>
        </p:nvSpPr>
        <p:spPr bwMode="auto">
          <a:xfrm>
            <a:off x="5556739" y="930275"/>
            <a:ext cx="2954215" cy="342900"/>
          </a:xfrm>
          <a:prstGeom prst="rect">
            <a:avLst/>
          </a:prstGeom>
          <a:solidFill>
            <a:srgbClr val="008000"/>
          </a:solidFill>
          <a:ln w="9525">
            <a:solidFill>
              <a:srgbClr val="008000"/>
            </a:solidFill>
            <a:miter lim="800000"/>
            <a:headEnd/>
            <a:tailEnd/>
          </a:ln>
        </p:spPr>
        <p:txBody>
          <a:bodyPr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spcBef>
                <a:spcPct val="30000"/>
              </a:spcBef>
              <a:buFont typeface="Wingdings" pitchFamily="2" charset="2"/>
              <a:buChar char="v"/>
            </a:pPr>
            <a:r>
              <a:rPr lang="en-GB" altLang="en-US">
                <a:solidFill>
                  <a:schemeClr val="bg1"/>
                </a:solidFill>
              </a:rPr>
              <a:t>   HELICOPTER COMPLEX</a:t>
            </a:r>
          </a:p>
        </p:txBody>
      </p:sp>
      <p:sp>
        <p:nvSpPr>
          <p:cNvPr id="20492" name="Rectangle 51"/>
          <p:cNvSpPr>
            <a:spLocks noChangeArrowheads="1"/>
          </p:cNvSpPr>
          <p:nvPr/>
        </p:nvSpPr>
        <p:spPr bwMode="auto">
          <a:xfrm>
            <a:off x="5978769" y="1384292"/>
            <a:ext cx="3061993" cy="1373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marL="228600" indent="-228600"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nSpc>
                <a:spcPct val="115000"/>
              </a:lnSpc>
              <a:spcBef>
                <a:spcPct val="30000"/>
              </a:spcBef>
              <a:buFont typeface="Wingdings" pitchFamily="2" charset="2"/>
              <a:buChar char="v"/>
            </a:pPr>
            <a:r>
              <a:rPr lang="en-GB" altLang="en-US" sz="1200" dirty="0">
                <a:solidFill>
                  <a:srgbClr val="FF0000"/>
                </a:solidFill>
              </a:rPr>
              <a:t>Helicopter  Division, Bangalore</a:t>
            </a:r>
          </a:p>
          <a:p>
            <a:pPr>
              <a:lnSpc>
                <a:spcPct val="115000"/>
              </a:lnSpc>
              <a:spcBef>
                <a:spcPct val="30000"/>
              </a:spcBef>
              <a:buFont typeface="Wingdings" pitchFamily="2" charset="2"/>
              <a:buChar char="v"/>
            </a:pPr>
            <a:r>
              <a:rPr lang="en-GB" altLang="en-US" sz="1200" dirty="0">
                <a:solidFill>
                  <a:srgbClr val="FF0000"/>
                </a:solidFill>
              </a:rPr>
              <a:t>Helicopter MRO Division, Bangalore</a:t>
            </a:r>
          </a:p>
          <a:p>
            <a:pPr>
              <a:lnSpc>
                <a:spcPct val="115000"/>
              </a:lnSpc>
              <a:spcBef>
                <a:spcPct val="30000"/>
              </a:spcBef>
              <a:buFont typeface="Wingdings" pitchFamily="2" charset="2"/>
              <a:buChar char="v"/>
            </a:pPr>
            <a:r>
              <a:rPr lang="en-GB" altLang="en-US" sz="1200" dirty="0" err="1">
                <a:solidFill>
                  <a:srgbClr val="FF0000"/>
                </a:solidFill>
              </a:rPr>
              <a:t>Barrackpore</a:t>
            </a:r>
            <a:r>
              <a:rPr lang="en-GB" altLang="en-US" sz="1200" dirty="0">
                <a:solidFill>
                  <a:srgbClr val="FF0000"/>
                </a:solidFill>
              </a:rPr>
              <a:t> Division, </a:t>
            </a:r>
            <a:r>
              <a:rPr lang="en-GB" altLang="en-US" sz="1200" dirty="0" err="1">
                <a:solidFill>
                  <a:srgbClr val="FF0000"/>
                </a:solidFill>
              </a:rPr>
              <a:t>Barrackpore</a:t>
            </a:r>
            <a:endParaRPr lang="en-GB" altLang="en-US" sz="1200" dirty="0">
              <a:solidFill>
                <a:srgbClr val="FF0000"/>
              </a:solidFill>
            </a:endParaRPr>
          </a:p>
          <a:p>
            <a:pPr>
              <a:lnSpc>
                <a:spcPct val="115000"/>
              </a:lnSpc>
              <a:spcBef>
                <a:spcPct val="30000"/>
              </a:spcBef>
              <a:buFont typeface="Wingdings" pitchFamily="2" charset="2"/>
              <a:buChar char="v"/>
            </a:pPr>
            <a:r>
              <a:rPr lang="en-GB" altLang="en-US" sz="1200" dirty="0">
                <a:solidFill>
                  <a:srgbClr val="FF0000"/>
                </a:solidFill>
              </a:rPr>
              <a:t>Composite </a:t>
            </a:r>
            <a:r>
              <a:rPr lang="en-GB" altLang="en-US" sz="1200" dirty="0" err="1">
                <a:solidFill>
                  <a:srgbClr val="FF0000"/>
                </a:solidFill>
              </a:rPr>
              <a:t>Mfg</a:t>
            </a:r>
            <a:r>
              <a:rPr lang="en-GB" altLang="en-US" sz="1200" dirty="0">
                <a:solidFill>
                  <a:srgbClr val="FF0000"/>
                </a:solidFill>
              </a:rPr>
              <a:t> Division, Bangalore</a:t>
            </a:r>
          </a:p>
          <a:p>
            <a:pPr>
              <a:lnSpc>
                <a:spcPct val="115000"/>
              </a:lnSpc>
              <a:spcBef>
                <a:spcPct val="30000"/>
              </a:spcBef>
              <a:buFont typeface="Wingdings" pitchFamily="2" charset="2"/>
              <a:buChar char="v"/>
            </a:pPr>
            <a:r>
              <a:rPr lang="en-GB" altLang="en-US" sz="1200" dirty="0">
                <a:solidFill>
                  <a:srgbClr val="FF0000"/>
                </a:solidFill>
              </a:rPr>
              <a:t>Rotary Wing R&amp;D Centre, Bangalore</a:t>
            </a:r>
          </a:p>
        </p:txBody>
      </p:sp>
      <p:sp>
        <p:nvSpPr>
          <p:cNvPr id="20493" name="Rectangle 53"/>
          <p:cNvSpPr>
            <a:spLocks noChangeArrowheads="1"/>
          </p:cNvSpPr>
          <p:nvPr/>
        </p:nvSpPr>
        <p:spPr bwMode="auto">
          <a:xfrm>
            <a:off x="4495075" y="2517363"/>
            <a:ext cx="819136"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gn="just">
              <a:spcBef>
                <a:spcPct val="30000"/>
              </a:spcBef>
            </a:pPr>
            <a:r>
              <a:rPr lang="en-GB" altLang="en-US" sz="1400">
                <a:solidFill>
                  <a:srgbClr val="FF00FF"/>
                </a:solidFill>
                <a:latin typeface="Arial Narrow" pitchFamily="34" charset="0"/>
              </a:rPr>
              <a:t>Lucknow</a:t>
            </a:r>
          </a:p>
        </p:txBody>
      </p:sp>
      <p:sp>
        <p:nvSpPr>
          <p:cNvPr id="20494" name="Rectangle 54"/>
          <p:cNvSpPr>
            <a:spLocks noChangeArrowheads="1"/>
          </p:cNvSpPr>
          <p:nvPr/>
        </p:nvSpPr>
        <p:spPr bwMode="auto">
          <a:xfrm>
            <a:off x="4884859" y="2745963"/>
            <a:ext cx="631584"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gn="just">
              <a:spcBef>
                <a:spcPct val="30000"/>
              </a:spcBef>
            </a:pPr>
            <a:r>
              <a:rPr lang="en-GB" altLang="en-US" sz="1400">
                <a:solidFill>
                  <a:srgbClr val="FF00FF"/>
                </a:solidFill>
                <a:latin typeface="Arial Narrow" pitchFamily="34" charset="0"/>
              </a:rPr>
              <a:t>Korwa</a:t>
            </a:r>
            <a:endParaRPr lang="en-GB" altLang="en-US" sz="1400" b="0">
              <a:solidFill>
                <a:srgbClr val="FF00FF"/>
              </a:solidFill>
              <a:latin typeface="Arial Narrow" pitchFamily="34" charset="0"/>
            </a:endParaRPr>
          </a:p>
        </p:txBody>
      </p:sp>
      <p:sp>
        <p:nvSpPr>
          <p:cNvPr id="20495" name="Rectangle 55"/>
          <p:cNvSpPr>
            <a:spLocks noChangeArrowheads="1"/>
          </p:cNvSpPr>
          <p:nvPr/>
        </p:nvSpPr>
        <p:spPr bwMode="auto">
          <a:xfrm>
            <a:off x="4052629" y="2742788"/>
            <a:ext cx="697308"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gn="just">
              <a:spcBef>
                <a:spcPct val="30000"/>
              </a:spcBef>
            </a:pPr>
            <a:r>
              <a:rPr lang="en-GB" altLang="en-US" sz="1400">
                <a:solidFill>
                  <a:srgbClr val="FF00FF"/>
                </a:solidFill>
                <a:latin typeface="Arial Narrow" pitchFamily="34" charset="0"/>
              </a:rPr>
              <a:t>Kanpur</a:t>
            </a:r>
          </a:p>
        </p:txBody>
      </p:sp>
      <p:sp>
        <p:nvSpPr>
          <p:cNvPr id="20496" name="Rectangle 56"/>
          <p:cNvSpPr>
            <a:spLocks noChangeArrowheads="1"/>
          </p:cNvSpPr>
          <p:nvPr/>
        </p:nvSpPr>
        <p:spPr bwMode="auto">
          <a:xfrm>
            <a:off x="3816433" y="4130263"/>
            <a:ext cx="942567"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gn="just">
              <a:spcBef>
                <a:spcPct val="30000"/>
              </a:spcBef>
            </a:pPr>
            <a:r>
              <a:rPr lang="en-GB" altLang="en-US" sz="1400">
                <a:solidFill>
                  <a:srgbClr val="FF00FF"/>
                </a:solidFill>
                <a:latin typeface="Arial Narrow" pitchFamily="34" charset="0"/>
              </a:rPr>
              <a:t>Hyderabad</a:t>
            </a:r>
          </a:p>
        </p:txBody>
      </p:sp>
      <p:sp>
        <p:nvSpPr>
          <p:cNvPr id="20497" name="Rectangle 57"/>
          <p:cNvSpPr>
            <a:spLocks noChangeArrowheads="1"/>
          </p:cNvSpPr>
          <p:nvPr/>
        </p:nvSpPr>
        <p:spPr bwMode="auto">
          <a:xfrm>
            <a:off x="3788112" y="4708113"/>
            <a:ext cx="902492"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gn="just">
              <a:spcBef>
                <a:spcPct val="30000"/>
              </a:spcBef>
            </a:pPr>
            <a:r>
              <a:rPr lang="en-GB" altLang="en-US" sz="1400">
                <a:solidFill>
                  <a:srgbClr val="0000FF"/>
                </a:solidFill>
                <a:latin typeface="Arial Narrow" pitchFamily="34" charset="0"/>
              </a:rPr>
              <a:t>Bangalore</a:t>
            </a:r>
          </a:p>
        </p:txBody>
      </p:sp>
      <p:sp>
        <p:nvSpPr>
          <p:cNvPr id="20498" name="Rectangle 58"/>
          <p:cNvSpPr>
            <a:spLocks noChangeArrowheads="1"/>
          </p:cNvSpPr>
          <p:nvPr/>
        </p:nvSpPr>
        <p:spPr bwMode="auto">
          <a:xfrm>
            <a:off x="5355982" y="3203163"/>
            <a:ext cx="1049968"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spcBef>
                <a:spcPct val="30000"/>
              </a:spcBef>
            </a:pPr>
            <a:r>
              <a:rPr lang="en-GB" altLang="en-US" sz="1400">
                <a:solidFill>
                  <a:srgbClr val="0000FF"/>
                </a:solidFill>
                <a:latin typeface="Arial Narrow" pitchFamily="34" charset="0"/>
              </a:rPr>
              <a:t>Barrackpore</a:t>
            </a:r>
          </a:p>
        </p:txBody>
      </p:sp>
      <p:sp>
        <p:nvSpPr>
          <p:cNvPr id="20499" name="Rectangle 59"/>
          <p:cNvSpPr>
            <a:spLocks noChangeArrowheads="1"/>
          </p:cNvSpPr>
          <p:nvPr/>
        </p:nvSpPr>
        <p:spPr bwMode="auto">
          <a:xfrm>
            <a:off x="3565490" y="3580988"/>
            <a:ext cx="575480"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gn="just">
              <a:spcBef>
                <a:spcPct val="30000"/>
              </a:spcBef>
            </a:pPr>
            <a:r>
              <a:rPr lang="en-GB" altLang="en-US" sz="1400">
                <a:latin typeface="Arial Narrow" pitchFamily="34" charset="0"/>
              </a:rPr>
              <a:t>Nasik</a:t>
            </a:r>
          </a:p>
        </p:txBody>
      </p:sp>
      <p:sp>
        <p:nvSpPr>
          <p:cNvPr id="20500" name="Rectangle 60"/>
          <p:cNvSpPr>
            <a:spLocks noChangeArrowheads="1"/>
          </p:cNvSpPr>
          <p:nvPr/>
        </p:nvSpPr>
        <p:spPr bwMode="auto">
          <a:xfrm>
            <a:off x="4845468" y="3809588"/>
            <a:ext cx="747000"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gn="just">
              <a:spcBef>
                <a:spcPct val="30000"/>
              </a:spcBef>
            </a:pPr>
            <a:r>
              <a:rPr lang="en-GB" altLang="en-US" sz="1400">
                <a:latin typeface="Arial Narrow" pitchFamily="34" charset="0"/>
              </a:rPr>
              <a:t>Koraput</a:t>
            </a:r>
          </a:p>
        </p:txBody>
      </p:sp>
      <p:sp>
        <p:nvSpPr>
          <p:cNvPr id="20501" name="Rectangle 61"/>
          <p:cNvSpPr>
            <a:spLocks noChangeArrowheads="1"/>
          </p:cNvSpPr>
          <p:nvPr/>
        </p:nvSpPr>
        <p:spPr bwMode="auto">
          <a:xfrm>
            <a:off x="4079631" y="4953000"/>
            <a:ext cx="751743" cy="115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gn="just">
              <a:spcBef>
                <a:spcPct val="30000"/>
              </a:spcBef>
            </a:pPr>
            <a:r>
              <a:rPr lang="en-GB" altLang="en-US" sz="3000">
                <a:solidFill>
                  <a:srgbClr val="339933"/>
                </a:solidFill>
                <a:latin typeface="Arial Black" pitchFamily="34" charset="0"/>
              </a:rPr>
              <a:t>*</a:t>
            </a:r>
          </a:p>
          <a:p>
            <a:pPr algn="just">
              <a:spcBef>
                <a:spcPct val="30000"/>
              </a:spcBef>
            </a:pPr>
            <a:endParaRPr lang="en-GB" altLang="en-US" sz="3000">
              <a:solidFill>
                <a:srgbClr val="CC3300"/>
              </a:solidFill>
              <a:latin typeface="Arial Black" pitchFamily="34" charset="0"/>
            </a:endParaRPr>
          </a:p>
        </p:txBody>
      </p:sp>
      <p:sp>
        <p:nvSpPr>
          <p:cNvPr id="20502" name="Rectangle 62"/>
          <p:cNvSpPr>
            <a:spLocks noChangeArrowheads="1"/>
          </p:cNvSpPr>
          <p:nvPr/>
        </p:nvSpPr>
        <p:spPr bwMode="auto">
          <a:xfrm>
            <a:off x="4239215" y="4266631"/>
            <a:ext cx="395943" cy="55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gn="just">
              <a:spcBef>
                <a:spcPct val="30000"/>
              </a:spcBef>
            </a:pPr>
            <a:r>
              <a:rPr lang="en-GB" altLang="en-US" sz="3000">
                <a:solidFill>
                  <a:srgbClr val="339933"/>
                </a:solidFill>
                <a:latin typeface="Arial Black" pitchFamily="34" charset="0"/>
              </a:rPr>
              <a:t>*</a:t>
            </a:r>
          </a:p>
        </p:txBody>
      </p:sp>
      <p:sp>
        <p:nvSpPr>
          <p:cNvPr id="20503" name="Rectangle 63"/>
          <p:cNvSpPr>
            <a:spLocks noChangeArrowheads="1"/>
          </p:cNvSpPr>
          <p:nvPr/>
        </p:nvSpPr>
        <p:spPr bwMode="auto">
          <a:xfrm>
            <a:off x="4897172" y="3961831"/>
            <a:ext cx="395943" cy="55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gn="just">
              <a:spcBef>
                <a:spcPct val="30000"/>
              </a:spcBef>
            </a:pPr>
            <a:r>
              <a:rPr lang="en-GB" altLang="en-US" sz="3000">
                <a:solidFill>
                  <a:srgbClr val="339933"/>
                </a:solidFill>
                <a:latin typeface="Arial Black" pitchFamily="34" charset="0"/>
              </a:rPr>
              <a:t>*</a:t>
            </a:r>
          </a:p>
        </p:txBody>
      </p:sp>
      <p:sp>
        <p:nvSpPr>
          <p:cNvPr id="20504" name="Rectangle 64"/>
          <p:cNvSpPr>
            <a:spLocks noChangeArrowheads="1"/>
          </p:cNvSpPr>
          <p:nvPr/>
        </p:nvSpPr>
        <p:spPr bwMode="auto">
          <a:xfrm>
            <a:off x="3657600" y="3797300"/>
            <a:ext cx="570035"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gn="just">
              <a:spcBef>
                <a:spcPct val="30000"/>
              </a:spcBef>
            </a:pPr>
            <a:r>
              <a:rPr lang="en-GB" altLang="en-US" sz="3000">
                <a:solidFill>
                  <a:srgbClr val="339933"/>
                </a:solidFill>
                <a:latin typeface="Arial Black" pitchFamily="34" charset="0"/>
              </a:rPr>
              <a:t>*</a:t>
            </a:r>
          </a:p>
        </p:txBody>
      </p:sp>
      <p:sp>
        <p:nvSpPr>
          <p:cNvPr id="20505" name="Rectangle 65"/>
          <p:cNvSpPr>
            <a:spLocks noChangeArrowheads="1"/>
          </p:cNvSpPr>
          <p:nvPr/>
        </p:nvSpPr>
        <p:spPr bwMode="auto">
          <a:xfrm>
            <a:off x="4883984" y="2901381"/>
            <a:ext cx="395943" cy="55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gn="just">
              <a:spcBef>
                <a:spcPct val="30000"/>
              </a:spcBef>
            </a:pPr>
            <a:r>
              <a:rPr lang="en-GB" altLang="en-US" sz="3000">
                <a:solidFill>
                  <a:srgbClr val="339933"/>
                </a:solidFill>
                <a:latin typeface="Arial Black" pitchFamily="34" charset="0"/>
              </a:rPr>
              <a:t>*</a:t>
            </a:r>
          </a:p>
        </p:txBody>
      </p:sp>
      <p:sp>
        <p:nvSpPr>
          <p:cNvPr id="20506" name="Rectangle 66"/>
          <p:cNvSpPr>
            <a:spLocks noChangeArrowheads="1"/>
          </p:cNvSpPr>
          <p:nvPr/>
        </p:nvSpPr>
        <p:spPr bwMode="auto">
          <a:xfrm>
            <a:off x="4615818" y="2653731"/>
            <a:ext cx="395943" cy="55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gn="just">
              <a:spcBef>
                <a:spcPct val="30000"/>
              </a:spcBef>
            </a:pPr>
            <a:r>
              <a:rPr lang="en-GB" altLang="en-US" sz="3000">
                <a:solidFill>
                  <a:srgbClr val="339933"/>
                </a:solidFill>
                <a:latin typeface="Arial Black" pitchFamily="34" charset="0"/>
              </a:rPr>
              <a:t>*</a:t>
            </a:r>
          </a:p>
        </p:txBody>
      </p:sp>
      <p:sp>
        <p:nvSpPr>
          <p:cNvPr id="20507" name="Rectangle 68"/>
          <p:cNvSpPr>
            <a:spLocks noChangeArrowheads="1"/>
          </p:cNvSpPr>
          <p:nvPr/>
        </p:nvSpPr>
        <p:spPr bwMode="auto">
          <a:xfrm>
            <a:off x="4193787" y="2514031"/>
            <a:ext cx="395943" cy="55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gn="just">
              <a:spcBef>
                <a:spcPct val="30000"/>
              </a:spcBef>
            </a:pPr>
            <a:r>
              <a:rPr lang="en-GB" altLang="en-US" sz="3000">
                <a:solidFill>
                  <a:srgbClr val="339933"/>
                </a:solidFill>
                <a:latin typeface="Arial Black" pitchFamily="34" charset="0"/>
              </a:rPr>
              <a:t>*</a:t>
            </a:r>
          </a:p>
        </p:txBody>
      </p:sp>
      <p:sp>
        <p:nvSpPr>
          <p:cNvPr id="20508" name="Rectangle 69"/>
          <p:cNvSpPr>
            <a:spLocks noChangeArrowheads="1"/>
          </p:cNvSpPr>
          <p:nvPr/>
        </p:nvSpPr>
        <p:spPr bwMode="auto">
          <a:xfrm>
            <a:off x="5612279" y="2971231"/>
            <a:ext cx="395943" cy="55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gn="just">
              <a:spcBef>
                <a:spcPct val="30000"/>
              </a:spcBef>
            </a:pPr>
            <a:r>
              <a:rPr lang="en-GB" altLang="en-US" sz="3000">
                <a:solidFill>
                  <a:srgbClr val="339933"/>
                </a:solidFill>
                <a:latin typeface="Arial Black" pitchFamily="34" charset="0"/>
              </a:rPr>
              <a:t>*</a:t>
            </a:r>
          </a:p>
        </p:txBody>
      </p:sp>
      <p:sp>
        <p:nvSpPr>
          <p:cNvPr id="20509" name="Rectangle 70"/>
          <p:cNvSpPr>
            <a:spLocks noChangeArrowheads="1"/>
          </p:cNvSpPr>
          <p:nvPr/>
        </p:nvSpPr>
        <p:spPr bwMode="auto">
          <a:xfrm>
            <a:off x="492369" y="5180414"/>
            <a:ext cx="2321169" cy="582211"/>
          </a:xfrm>
          <a:prstGeom prst="rect">
            <a:avLst/>
          </a:prstGeom>
          <a:solidFill>
            <a:srgbClr val="008000"/>
          </a:solidFill>
          <a:ln w="9525">
            <a:solidFill>
              <a:srgbClr val="008000"/>
            </a:solidFill>
            <a:miter lim="800000"/>
            <a:headEnd/>
            <a:tailEnd/>
          </a:ln>
        </p:spPr>
        <p:txBody>
          <a:bodyPr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spcBef>
                <a:spcPct val="30000"/>
              </a:spcBef>
              <a:buFont typeface="Wingdings" pitchFamily="2" charset="2"/>
              <a:buChar char="v"/>
            </a:pPr>
            <a:r>
              <a:rPr lang="en-GB" altLang="en-US">
                <a:solidFill>
                  <a:schemeClr val="bg1"/>
                </a:solidFill>
              </a:rPr>
              <a:t>   DESIGN COMPLEX</a:t>
            </a:r>
          </a:p>
        </p:txBody>
      </p:sp>
      <p:sp>
        <p:nvSpPr>
          <p:cNvPr id="20510" name="Rectangle 71"/>
          <p:cNvSpPr>
            <a:spLocks noChangeArrowheads="1"/>
          </p:cNvSpPr>
          <p:nvPr/>
        </p:nvSpPr>
        <p:spPr bwMode="auto">
          <a:xfrm>
            <a:off x="353158" y="5867935"/>
            <a:ext cx="4174221" cy="837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marL="228600" indent="-228600"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nSpc>
                <a:spcPct val="115000"/>
              </a:lnSpc>
              <a:spcBef>
                <a:spcPct val="30000"/>
              </a:spcBef>
              <a:buClr>
                <a:srgbClr val="FF0000"/>
              </a:buClr>
              <a:buFont typeface="Wingdings" pitchFamily="2" charset="2"/>
              <a:buChar char="v"/>
            </a:pPr>
            <a:r>
              <a:rPr lang="en-GB" altLang="en-US" sz="1200" dirty="0">
                <a:solidFill>
                  <a:srgbClr val="FF0000"/>
                </a:solidFill>
              </a:rPr>
              <a:t>Aircraft R&amp;D Centre , Bangalore</a:t>
            </a:r>
          </a:p>
          <a:p>
            <a:pPr>
              <a:lnSpc>
                <a:spcPct val="115000"/>
              </a:lnSpc>
              <a:spcBef>
                <a:spcPct val="30000"/>
              </a:spcBef>
              <a:buFont typeface="Wingdings" pitchFamily="2" charset="2"/>
              <a:buChar char="v"/>
            </a:pPr>
            <a:r>
              <a:rPr lang="en-GB" altLang="en-US" sz="1200" dirty="0">
                <a:solidFill>
                  <a:srgbClr val="FF0000"/>
                </a:solidFill>
              </a:rPr>
              <a:t>Mission &amp; Combat System R&amp;D Centre , Bangalore </a:t>
            </a:r>
          </a:p>
          <a:p>
            <a:pPr>
              <a:lnSpc>
                <a:spcPct val="115000"/>
              </a:lnSpc>
              <a:spcBef>
                <a:spcPct val="30000"/>
              </a:spcBef>
              <a:buFont typeface="Wingdings" pitchFamily="2" charset="2"/>
              <a:buChar char="v"/>
            </a:pPr>
            <a:r>
              <a:rPr lang="en-GB" altLang="en-US" sz="1200" dirty="0">
                <a:solidFill>
                  <a:srgbClr val="FF0000"/>
                </a:solidFill>
              </a:rPr>
              <a:t>Aero Engine R&amp;D Centre, Bangalore</a:t>
            </a:r>
          </a:p>
        </p:txBody>
      </p:sp>
      <p:sp>
        <p:nvSpPr>
          <p:cNvPr id="20511" name="Rectangle 64"/>
          <p:cNvSpPr>
            <a:spLocks noChangeArrowheads="1"/>
          </p:cNvSpPr>
          <p:nvPr/>
        </p:nvSpPr>
        <p:spPr bwMode="auto">
          <a:xfrm>
            <a:off x="3727939" y="5473700"/>
            <a:ext cx="570035"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gn="just">
              <a:spcBef>
                <a:spcPct val="30000"/>
              </a:spcBef>
            </a:pPr>
            <a:r>
              <a:rPr lang="en-GB" altLang="en-US" sz="3000">
                <a:solidFill>
                  <a:srgbClr val="339933"/>
                </a:solidFill>
                <a:latin typeface="Arial Black" pitchFamily="34" charset="0"/>
              </a:rPr>
              <a:t>*</a:t>
            </a:r>
          </a:p>
        </p:txBody>
      </p:sp>
      <p:sp>
        <p:nvSpPr>
          <p:cNvPr id="20512" name="Rectangle 56"/>
          <p:cNvSpPr>
            <a:spLocks noChangeArrowheads="1"/>
          </p:cNvSpPr>
          <p:nvPr/>
        </p:nvSpPr>
        <p:spPr bwMode="auto">
          <a:xfrm>
            <a:off x="3479972" y="5330414"/>
            <a:ext cx="860814"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b">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algn="ctr" eaLnBrk="0" fontAlgn="base" hangingPunct="0">
              <a:spcBef>
                <a:spcPct val="50000"/>
              </a:spcBef>
              <a:spcAft>
                <a:spcPct val="0"/>
              </a:spcAft>
              <a:defRPr sz="1600" b="1">
                <a:solidFill>
                  <a:schemeClr val="tx1"/>
                </a:solidFill>
                <a:latin typeface="Arial" charset="0"/>
              </a:defRPr>
            </a:lvl6pPr>
            <a:lvl7pPr marL="2971800" indent="-228600" algn="ctr" eaLnBrk="0" fontAlgn="base" hangingPunct="0">
              <a:spcBef>
                <a:spcPct val="50000"/>
              </a:spcBef>
              <a:spcAft>
                <a:spcPct val="0"/>
              </a:spcAft>
              <a:defRPr sz="1600" b="1">
                <a:solidFill>
                  <a:schemeClr val="tx1"/>
                </a:solidFill>
                <a:latin typeface="Arial" charset="0"/>
              </a:defRPr>
            </a:lvl7pPr>
            <a:lvl8pPr marL="3429000" indent="-228600" algn="ctr" eaLnBrk="0" fontAlgn="base" hangingPunct="0">
              <a:spcBef>
                <a:spcPct val="50000"/>
              </a:spcBef>
              <a:spcAft>
                <a:spcPct val="0"/>
              </a:spcAft>
              <a:defRPr sz="1600" b="1">
                <a:solidFill>
                  <a:schemeClr val="tx1"/>
                </a:solidFill>
                <a:latin typeface="Arial" charset="0"/>
              </a:defRPr>
            </a:lvl8pPr>
            <a:lvl9pPr marL="3886200" indent="-228600" algn="ctr" eaLnBrk="0" fontAlgn="base" hangingPunct="0">
              <a:spcBef>
                <a:spcPct val="50000"/>
              </a:spcBef>
              <a:spcAft>
                <a:spcPct val="0"/>
              </a:spcAft>
              <a:defRPr sz="1600" b="1">
                <a:solidFill>
                  <a:schemeClr val="tx1"/>
                </a:solidFill>
                <a:latin typeface="Arial" charset="0"/>
              </a:defRPr>
            </a:lvl9pPr>
          </a:lstStyle>
          <a:p>
            <a:pPr algn="just">
              <a:spcBef>
                <a:spcPct val="30000"/>
              </a:spcBef>
            </a:pPr>
            <a:r>
              <a:rPr lang="en-GB" altLang="en-US" sz="1400">
                <a:solidFill>
                  <a:srgbClr val="FF00FF"/>
                </a:solidFill>
                <a:latin typeface="Arial Narrow" pitchFamily="34" charset="0"/>
              </a:rPr>
              <a:t>Kasargod</a:t>
            </a:r>
          </a:p>
        </p:txBody>
      </p:sp>
    </p:spTree>
    <p:extLst>
      <p:ext uri="{BB962C8B-B14F-4D97-AF65-F5344CB8AC3E}">
        <p14:creationId xmlns:p14="http://schemas.microsoft.com/office/powerpoint/2010/main" val="4307065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0"/>
          <p:cNvSpPr txBox="1">
            <a:spLocks noChangeArrowheads="1"/>
          </p:cNvSpPr>
          <p:nvPr/>
        </p:nvSpPr>
        <p:spPr bwMode="auto">
          <a:xfrm>
            <a:off x="914400" y="36513"/>
            <a:ext cx="8077200" cy="954087"/>
          </a:xfrm>
          <a:prstGeom prst="rect">
            <a:avLst/>
          </a:prstGeom>
          <a:noFill/>
          <a:ln w="9525">
            <a:noFill/>
            <a:miter lim="800000"/>
            <a:headEnd/>
            <a:tailEnd/>
          </a:ln>
        </p:spPr>
        <p:txBody>
          <a:bodyPr anchor="ctr"/>
          <a:lstStyle/>
          <a:p>
            <a:pPr algn="ctr" eaLnBrk="0" fontAlgn="auto" hangingPunct="0">
              <a:spcAft>
                <a:spcPts val="0"/>
              </a:spcAft>
              <a:defRPr/>
            </a:pPr>
            <a:r>
              <a:rPr lang="en-US" sz="2800" b="1" dirty="0" smtClean="0">
                <a:solidFill>
                  <a:schemeClr val="accent2">
                    <a:lumMod val="50000"/>
                  </a:schemeClr>
                </a:solidFill>
                <a:effectLst>
                  <a:outerShdw blurRad="38100" dist="38100" dir="2700000" algn="tl">
                    <a:srgbClr val="000000">
                      <a:alpha val="43137"/>
                    </a:srgbClr>
                  </a:outerShdw>
                </a:effectLst>
                <a:latin typeface="Century Schoolbook" pitchFamily="18" charset="0"/>
              </a:rPr>
              <a:t>Light Combat Aircraft - </a:t>
            </a:r>
            <a:r>
              <a:rPr lang="en-US" sz="2800" b="1" dirty="0" err="1" smtClean="0">
                <a:solidFill>
                  <a:schemeClr val="accent2">
                    <a:lumMod val="50000"/>
                  </a:schemeClr>
                </a:solidFill>
                <a:effectLst>
                  <a:outerShdw blurRad="38100" dist="38100" dir="2700000" algn="tl">
                    <a:srgbClr val="000000">
                      <a:alpha val="43137"/>
                    </a:srgbClr>
                  </a:outerShdw>
                </a:effectLst>
                <a:latin typeface="Century Schoolbook" pitchFamily="18" charset="0"/>
              </a:rPr>
              <a:t>Tejas</a:t>
            </a:r>
            <a:endParaRPr lang="en-US" sz="2800" b="1" dirty="0">
              <a:solidFill>
                <a:schemeClr val="accent2">
                  <a:lumMod val="50000"/>
                </a:schemeClr>
              </a:solidFill>
              <a:effectLst>
                <a:outerShdw blurRad="38100" dist="38100" dir="2700000" algn="tl">
                  <a:srgbClr val="000000">
                    <a:alpha val="43137"/>
                  </a:srgbClr>
                </a:outerShdw>
              </a:effectLst>
              <a:latin typeface="Century Schoolbook" pitchFamily="18" charset="0"/>
            </a:endParaRPr>
          </a:p>
        </p:txBody>
      </p:sp>
      <p:pic>
        <p:nvPicPr>
          <p:cNvPr id="3" name="Picture 4" descr="DSC_3645.JPG"/>
          <p:cNvPicPr>
            <a:picLocks noChangeAspect="1"/>
          </p:cNvPicPr>
          <p:nvPr/>
        </p:nvPicPr>
        <p:blipFill>
          <a:blip r:embed="rId2" cstate="print"/>
          <a:srcRect b="9763"/>
          <a:stretch>
            <a:fillRect/>
          </a:stretch>
        </p:blipFill>
        <p:spPr bwMode="auto">
          <a:xfrm>
            <a:off x="1171902" y="1031876"/>
            <a:ext cx="7924800" cy="5826124"/>
          </a:xfrm>
          <a:prstGeom prst="rect">
            <a:avLst/>
          </a:prstGeom>
          <a:noFill/>
          <a:ln w="9525">
            <a:noFill/>
            <a:miter lim="800000"/>
            <a:headEnd/>
            <a:tailEnd/>
          </a:ln>
        </p:spPr>
      </p:pic>
      <p:pic>
        <p:nvPicPr>
          <p:cNvPr id="5" name="Picture 16" descr="New Image"/>
          <p:cNvPicPr>
            <a:picLocks noChangeAspect="1" noChangeArrowheads="1"/>
          </p:cNvPicPr>
          <p:nvPr/>
        </p:nvPicPr>
        <p:blipFill>
          <a:blip r:embed="rId3" cstate="print"/>
          <a:srcRect/>
          <a:stretch>
            <a:fillRect/>
          </a:stretch>
        </p:blipFill>
        <p:spPr bwMode="auto">
          <a:xfrm>
            <a:off x="25400" y="1031877"/>
            <a:ext cx="1244600" cy="5788025"/>
          </a:xfrm>
          <a:prstGeom prst="rect">
            <a:avLst/>
          </a:prstGeom>
          <a:noFill/>
          <a:ln w="9525">
            <a:noFill/>
            <a:miter lim="800000"/>
            <a:headEnd/>
            <a:tailEnd/>
          </a:ln>
        </p:spPr>
      </p:pic>
    </p:spTree>
    <p:extLst>
      <p:ext uri="{BB962C8B-B14F-4D97-AF65-F5344CB8AC3E}">
        <p14:creationId xmlns:p14="http://schemas.microsoft.com/office/powerpoint/2010/main" val="31611037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Schedule</a:t>
            </a:r>
            <a:endParaRPr lang="en-US" dirty="0"/>
          </a:p>
        </p:txBody>
      </p:sp>
      <p:sp>
        <p:nvSpPr>
          <p:cNvPr id="3" name="Content Placeholder 2"/>
          <p:cNvSpPr>
            <a:spLocks noGrp="1"/>
          </p:cNvSpPr>
          <p:nvPr>
            <p:ph idx="1"/>
          </p:nvPr>
        </p:nvSpPr>
        <p:spPr/>
        <p:txBody>
          <a:bodyPr>
            <a:normAutofit/>
          </a:bodyPr>
          <a:lstStyle/>
          <a:p>
            <a:r>
              <a:rPr lang="en-US" dirty="0" smtClean="0"/>
              <a:t>Session I: 9.00 – 11.00  a.m.: Defence Technology and its Applications: Defence Technology and Defence Laws: </a:t>
            </a:r>
          </a:p>
          <a:p>
            <a:r>
              <a:rPr lang="en-US" dirty="0"/>
              <a:t>Session </a:t>
            </a:r>
            <a:r>
              <a:rPr lang="en-US" dirty="0" smtClean="0"/>
              <a:t>II</a:t>
            </a:r>
            <a:r>
              <a:rPr lang="en-US" dirty="0"/>
              <a:t>: 2 </a:t>
            </a:r>
            <a:r>
              <a:rPr lang="en-US" dirty="0" smtClean="0"/>
              <a:t>p.m. - 4 </a:t>
            </a:r>
            <a:r>
              <a:rPr lang="en-US" dirty="0" err="1" smtClean="0"/>
              <a:t>p.m</a:t>
            </a:r>
            <a:r>
              <a:rPr lang="en-US" dirty="0" smtClean="0"/>
              <a:t>: Defence Technology and Defence Laws : Defence Technology and its Applications</a:t>
            </a:r>
          </a:p>
          <a:p>
            <a:pPr marL="0" indent="0">
              <a:buNone/>
            </a:pPr>
            <a:endParaRPr lang="en-US" dirty="0"/>
          </a:p>
        </p:txBody>
      </p:sp>
    </p:spTree>
    <p:extLst>
      <p:ext uri="{BB962C8B-B14F-4D97-AF65-F5344CB8AC3E}">
        <p14:creationId xmlns:p14="http://schemas.microsoft.com/office/powerpoint/2010/main" val="3559500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609600" y="1066800"/>
            <a:ext cx="7467600" cy="5655152"/>
          </a:xfrm>
          <a:prstGeom prst="rect">
            <a:avLst/>
          </a:prstGeom>
          <a:noFill/>
          <a:ln w="9525">
            <a:noFill/>
            <a:miter lim="800000"/>
            <a:headEnd/>
            <a:tailEnd/>
          </a:ln>
          <a:effectLst/>
        </p:spPr>
      </p:pic>
      <p:sp>
        <p:nvSpPr>
          <p:cNvPr id="3" name="Title 1"/>
          <p:cNvSpPr txBox="1">
            <a:spLocks/>
          </p:cNvSpPr>
          <p:nvPr/>
        </p:nvSpPr>
        <p:spPr>
          <a:xfrm>
            <a:off x="457200" y="152400"/>
            <a:ext cx="8686800" cy="838200"/>
          </a:xfrm>
          <a:prstGeom prst="rect">
            <a:avLst/>
          </a:prstGeom>
        </p:spPr>
        <p:txBody>
          <a:bodyPr/>
          <a:lstStyle/>
          <a:p>
            <a:pPr marL="0" marR="0" lvl="0" indent="0" algn="ctr" defTabSz="914400" rtl="0" eaLnBrk="0" fontAlgn="auto" latinLnBrk="0" hangingPunct="0">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chemeClr val="accent2">
                    <a:lumMod val="50000"/>
                  </a:schemeClr>
                </a:solidFill>
                <a:effectLst>
                  <a:outerShdw blurRad="38100" dist="38100" dir="2700000" algn="tl">
                    <a:srgbClr val="000000">
                      <a:alpha val="43137"/>
                    </a:srgbClr>
                  </a:outerShdw>
                </a:effectLst>
                <a:uLnTx/>
                <a:uFillTx/>
                <a:latin typeface="Century Schoolbook" pitchFamily="18" charset="0"/>
                <a:ea typeface="+mn-ea"/>
                <a:cs typeface="Arial" charset="0"/>
              </a:rPr>
              <a:t>LCA – A National Effort</a:t>
            </a:r>
          </a:p>
        </p:txBody>
      </p:sp>
    </p:spTree>
    <p:extLst>
      <p:ext uri="{BB962C8B-B14F-4D97-AF65-F5344CB8AC3E}">
        <p14:creationId xmlns:p14="http://schemas.microsoft.com/office/powerpoint/2010/main" val="11195103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0912" t="17180"/>
          <a:stretch/>
        </p:blipFill>
        <p:spPr bwMode="auto">
          <a:xfrm>
            <a:off x="1173768" y="576358"/>
            <a:ext cx="5424864" cy="61053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a:xfrm>
            <a:off x="4343400" y="3276600"/>
            <a:ext cx="381000" cy="228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t>1</a:t>
            </a:r>
          </a:p>
        </p:txBody>
      </p:sp>
      <p:sp>
        <p:nvSpPr>
          <p:cNvPr id="4" name="Rounded Rectangle 3"/>
          <p:cNvSpPr/>
          <p:nvPr/>
        </p:nvSpPr>
        <p:spPr>
          <a:xfrm>
            <a:off x="4241800" y="3471767"/>
            <a:ext cx="381000" cy="228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B0F0"/>
                </a:solidFill>
              </a:rPr>
              <a:t>2</a:t>
            </a:r>
          </a:p>
        </p:txBody>
      </p:sp>
      <p:sp>
        <p:nvSpPr>
          <p:cNvPr id="5" name="Rounded Rectangle 4"/>
          <p:cNvSpPr/>
          <p:nvPr/>
        </p:nvSpPr>
        <p:spPr>
          <a:xfrm>
            <a:off x="3906157" y="4191000"/>
            <a:ext cx="533400" cy="228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t>18</a:t>
            </a:r>
          </a:p>
        </p:txBody>
      </p:sp>
      <p:sp>
        <p:nvSpPr>
          <p:cNvPr id="6" name="Rounded Rectangle 5"/>
          <p:cNvSpPr/>
          <p:nvPr/>
        </p:nvSpPr>
        <p:spPr>
          <a:xfrm>
            <a:off x="4572000" y="3514725"/>
            <a:ext cx="533400" cy="228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73</a:t>
            </a:r>
          </a:p>
        </p:txBody>
      </p:sp>
      <p:sp>
        <p:nvSpPr>
          <p:cNvPr id="7" name="Rounded Rectangle 6"/>
          <p:cNvSpPr/>
          <p:nvPr/>
        </p:nvSpPr>
        <p:spPr>
          <a:xfrm>
            <a:off x="4876800" y="4191000"/>
            <a:ext cx="1676400" cy="38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t>Eastern Zone </a:t>
            </a:r>
            <a:r>
              <a:rPr lang="en-US" sz="1400" b="1" dirty="0" smtClean="0"/>
              <a:t>94</a:t>
            </a:r>
            <a:endParaRPr lang="en-US" sz="1400" b="1" dirty="0"/>
          </a:p>
        </p:txBody>
      </p:sp>
      <p:sp>
        <p:nvSpPr>
          <p:cNvPr id="9" name="Rounded Rectangle 8"/>
          <p:cNvSpPr/>
          <p:nvPr/>
        </p:nvSpPr>
        <p:spPr>
          <a:xfrm>
            <a:off x="2286000" y="5076825"/>
            <a:ext cx="381000" cy="228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t>2</a:t>
            </a:r>
          </a:p>
        </p:txBody>
      </p:sp>
      <p:sp>
        <p:nvSpPr>
          <p:cNvPr id="10" name="Rounded Rectangle 9"/>
          <p:cNvSpPr/>
          <p:nvPr/>
        </p:nvSpPr>
        <p:spPr>
          <a:xfrm>
            <a:off x="1752600" y="3581400"/>
            <a:ext cx="457200" cy="228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t>22</a:t>
            </a:r>
          </a:p>
        </p:txBody>
      </p:sp>
      <p:sp>
        <p:nvSpPr>
          <p:cNvPr id="11" name="Rounded Rectangle 10"/>
          <p:cNvSpPr/>
          <p:nvPr/>
        </p:nvSpPr>
        <p:spPr>
          <a:xfrm>
            <a:off x="2276475" y="4229100"/>
            <a:ext cx="685800" cy="228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493</a:t>
            </a:r>
          </a:p>
        </p:txBody>
      </p:sp>
      <p:sp>
        <p:nvSpPr>
          <p:cNvPr id="12" name="Rounded Rectangle 11"/>
          <p:cNvSpPr/>
          <p:nvPr/>
        </p:nvSpPr>
        <p:spPr>
          <a:xfrm>
            <a:off x="2971800" y="3810000"/>
            <a:ext cx="685800" cy="228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t>7</a:t>
            </a:r>
          </a:p>
        </p:txBody>
      </p:sp>
      <p:sp>
        <p:nvSpPr>
          <p:cNvPr id="13" name="Rounded Rectangle 12"/>
          <p:cNvSpPr/>
          <p:nvPr/>
        </p:nvSpPr>
        <p:spPr>
          <a:xfrm>
            <a:off x="2209800" y="3124200"/>
            <a:ext cx="685800" cy="228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2</a:t>
            </a:r>
          </a:p>
        </p:txBody>
      </p:sp>
      <p:sp>
        <p:nvSpPr>
          <p:cNvPr id="14" name="Rounded Rectangle 13"/>
          <p:cNvSpPr/>
          <p:nvPr/>
        </p:nvSpPr>
        <p:spPr>
          <a:xfrm>
            <a:off x="457200" y="4267200"/>
            <a:ext cx="1676400" cy="38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t>Western Zone  </a:t>
            </a:r>
            <a:r>
              <a:rPr lang="en-US" sz="1400" b="1" dirty="0" smtClean="0"/>
              <a:t>526</a:t>
            </a:r>
            <a:endParaRPr lang="en-US" sz="1400" b="1" dirty="0"/>
          </a:p>
        </p:txBody>
      </p:sp>
      <p:sp>
        <p:nvSpPr>
          <p:cNvPr id="15" name="Rounded Rectangle 14"/>
          <p:cNvSpPr/>
          <p:nvPr/>
        </p:nvSpPr>
        <p:spPr>
          <a:xfrm>
            <a:off x="2819400" y="2743200"/>
            <a:ext cx="685800" cy="228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bg1"/>
                </a:solidFill>
              </a:rPr>
              <a:t>41</a:t>
            </a:r>
          </a:p>
        </p:txBody>
      </p:sp>
      <p:sp>
        <p:nvSpPr>
          <p:cNvPr id="16" name="Rounded Rectangle 15"/>
          <p:cNvSpPr/>
          <p:nvPr/>
        </p:nvSpPr>
        <p:spPr>
          <a:xfrm>
            <a:off x="2638425" y="2590800"/>
            <a:ext cx="685800" cy="228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41</a:t>
            </a:r>
          </a:p>
        </p:txBody>
      </p:sp>
      <p:sp>
        <p:nvSpPr>
          <p:cNvPr id="17" name="Rounded Rectangle 16"/>
          <p:cNvSpPr/>
          <p:nvPr/>
        </p:nvSpPr>
        <p:spPr>
          <a:xfrm>
            <a:off x="2476500" y="2057400"/>
            <a:ext cx="685800" cy="228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12</a:t>
            </a:r>
          </a:p>
        </p:txBody>
      </p:sp>
      <p:sp>
        <p:nvSpPr>
          <p:cNvPr id="18" name="Rounded Rectangle 17"/>
          <p:cNvSpPr/>
          <p:nvPr/>
        </p:nvSpPr>
        <p:spPr>
          <a:xfrm>
            <a:off x="3200400" y="2438400"/>
            <a:ext cx="685800" cy="228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bg1"/>
                </a:solidFill>
              </a:rPr>
              <a:t>2</a:t>
            </a:r>
          </a:p>
        </p:txBody>
      </p:sp>
      <p:sp>
        <p:nvSpPr>
          <p:cNvPr id="19" name="Rounded Rectangle 18"/>
          <p:cNvSpPr/>
          <p:nvPr/>
        </p:nvSpPr>
        <p:spPr>
          <a:xfrm>
            <a:off x="3505200" y="3124200"/>
            <a:ext cx="685800" cy="228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bg1"/>
                </a:solidFill>
              </a:rPr>
              <a:t>77</a:t>
            </a:r>
          </a:p>
        </p:txBody>
      </p:sp>
      <p:sp>
        <p:nvSpPr>
          <p:cNvPr id="20" name="Rounded Rectangle 19"/>
          <p:cNvSpPr/>
          <p:nvPr/>
        </p:nvSpPr>
        <p:spPr>
          <a:xfrm>
            <a:off x="4114800" y="1600200"/>
            <a:ext cx="1676400" cy="38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t>Northern Zone  173</a:t>
            </a:r>
          </a:p>
        </p:txBody>
      </p:sp>
      <p:sp>
        <p:nvSpPr>
          <p:cNvPr id="21" name="Rounded Rectangle 20"/>
          <p:cNvSpPr/>
          <p:nvPr/>
        </p:nvSpPr>
        <p:spPr>
          <a:xfrm>
            <a:off x="3057525" y="4606471"/>
            <a:ext cx="533400" cy="228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334</a:t>
            </a:r>
          </a:p>
        </p:txBody>
      </p:sp>
      <p:sp>
        <p:nvSpPr>
          <p:cNvPr id="22" name="Rounded Rectangle 21"/>
          <p:cNvSpPr/>
          <p:nvPr/>
        </p:nvSpPr>
        <p:spPr>
          <a:xfrm>
            <a:off x="2209800" y="5385254"/>
            <a:ext cx="838200" cy="40594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B0F0"/>
                </a:solidFill>
              </a:rPr>
              <a:t>1119</a:t>
            </a:r>
          </a:p>
        </p:txBody>
      </p:sp>
      <p:sp>
        <p:nvSpPr>
          <p:cNvPr id="23" name="Rounded Rectangle 22"/>
          <p:cNvSpPr/>
          <p:nvPr/>
        </p:nvSpPr>
        <p:spPr>
          <a:xfrm>
            <a:off x="2619375" y="6124575"/>
            <a:ext cx="533400" cy="228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t>15</a:t>
            </a:r>
          </a:p>
        </p:txBody>
      </p:sp>
      <p:sp>
        <p:nvSpPr>
          <p:cNvPr id="24" name="Rounded Rectangle 23"/>
          <p:cNvSpPr/>
          <p:nvPr/>
        </p:nvSpPr>
        <p:spPr>
          <a:xfrm>
            <a:off x="2819400" y="5562600"/>
            <a:ext cx="828675" cy="228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t>151</a:t>
            </a:r>
          </a:p>
        </p:txBody>
      </p:sp>
      <p:sp>
        <p:nvSpPr>
          <p:cNvPr id="25" name="Rounded Rectangle 24"/>
          <p:cNvSpPr/>
          <p:nvPr/>
        </p:nvSpPr>
        <p:spPr>
          <a:xfrm>
            <a:off x="3810000" y="6248400"/>
            <a:ext cx="1905000" cy="38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t>Southern Zone </a:t>
            </a:r>
            <a:r>
              <a:rPr lang="en-US" sz="1400" b="1" dirty="0" smtClean="0"/>
              <a:t>1619</a:t>
            </a:r>
            <a:endParaRPr lang="en-US" sz="1400" b="1" dirty="0"/>
          </a:p>
        </p:txBody>
      </p:sp>
      <p:sp>
        <p:nvSpPr>
          <p:cNvPr id="26" name="Rounded Rectangle 25"/>
          <p:cNvSpPr/>
          <p:nvPr/>
        </p:nvSpPr>
        <p:spPr>
          <a:xfrm>
            <a:off x="6858000" y="3810000"/>
            <a:ext cx="18288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t>Overall Vendor Base</a:t>
            </a:r>
          </a:p>
          <a:p>
            <a:pPr algn="ctr">
              <a:defRPr/>
            </a:pPr>
            <a:r>
              <a:rPr lang="en-US" sz="1400" b="1" dirty="0" smtClean="0"/>
              <a:t>2412</a:t>
            </a:r>
            <a:endParaRPr lang="en-US" sz="1400" b="1" dirty="0"/>
          </a:p>
        </p:txBody>
      </p:sp>
      <p:sp>
        <p:nvSpPr>
          <p:cNvPr id="27" name="TextBox 26"/>
          <p:cNvSpPr txBox="1"/>
          <p:nvPr/>
        </p:nvSpPr>
        <p:spPr>
          <a:xfrm>
            <a:off x="609600" y="76200"/>
            <a:ext cx="7391400" cy="461665"/>
          </a:xfrm>
          <a:prstGeom prst="rect">
            <a:avLst/>
          </a:prstGeom>
          <a:solidFill>
            <a:srgbClr val="002060"/>
          </a:solidFill>
        </p:spPr>
        <p:txBody>
          <a:bodyPr wrap="square">
            <a:spAutoFit/>
          </a:bodyPr>
          <a:lstStyle/>
          <a:p>
            <a:pPr algn="ctr" eaLnBrk="0" hangingPunct="0">
              <a:defRPr/>
            </a:pPr>
            <a:r>
              <a:rPr lang="en-US" sz="2400" b="1" dirty="0">
                <a:solidFill>
                  <a:schemeClr val="bg1">
                    <a:lumMod val="75000"/>
                  </a:schemeClr>
                </a:solidFill>
                <a:effectLst>
                  <a:outerShdw blurRad="38100" dist="38100" dir="2700000" algn="tl">
                    <a:srgbClr val="000000">
                      <a:alpha val="43137"/>
                    </a:srgbClr>
                  </a:outerShdw>
                </a:effectLst>
                <a:latin typeface="Century Schoolbook" pitchFamily="18" charset="0"/>
              </a:rPr>
              <a:t>HAL &amp; Aerospace Ecosystem Development</a:t>
            </a:r>
          </a:p>
        </p:txBody>
      </p:sp>
      <p:sp>
        <p:nvSpPr>
          <p:cNvPr id="28" name="Rounded Rectangle 27"/>
          <p:cNvSpPr/>
          <p:nvPr/>
        </p:nvSpPr>
        <p:spPr>
          <a:xfrm>
            <a:off x="6629400" y="5105400"/>
            <a:ext cx="2438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smtClean="0"/>
              <a:t>Value of indigenous sourcing ~ 1195 </a:t>
            </a:r>
            <a:r>
              <a:rPr lang="en-US" sz="1400" b="1" dirty="0" err="1" smtClean="0"/>
              <a:t>Crs</a:t>
            </a:r>
            <a:endParaRPr lang="en-US" sz="1400" b="1" dirty="0"/>
          </a:p>
        </p:txBody>
      </p:sp>
      <p:sp>
        <p:nvSpPr>
          <p:cNvPr id="29" name="Rectangle 28"/>
          <p:cNvSpPr/>
          <p:nvPr/>
        </p:nvSpPr>
        <p:spPr>
          <a:xfrm>
            <a:off x="1173768" y="5867400"/>
            <a:ext cx="1036032"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39871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ChangeArrowheads="1"/>
          </p:cNvSpPr>
          <p:nvPr>
            <p:ph type="title"/>
          </p:nvPr>
        </p:nvSpPr>
        <p:spPr>
          <a:xfrm>
            <a:off x="155575" y="203201"/>
            <a:ext cx="5529263" cy="1143000"/>
          </a:xfrm>
        </p:spPr>
        <p:txBody>
          <a:bodyPr>
            <a:noAutofit/>
          </a:bodyPr>
          <a:lstStyle/>
          <a:p>
            <a:pPr eaLnBrk="1" hangingPunct="1">
              <a:lnSpc>
                <a:spcPct val="75000"/>
              </a:lnSpc>
              <a:defRPr/>
            </a:pPr>
            <a:r>
              <a:rPr lang="en-US" sz="3200" b="1" dirty="0" smtClean="0"/>
              <a:t>Certification Systems – As Control Mechanism</a:t>
            </a:r>
            <a:endParaRPr lang="en-US" sz="1400" b="1" dirty="0" smtClean="0"/>
          </a:p>
        </p:txBody>
      </p:sp>
      <p:sp>
        <p:nvSpPr>
          <p:cNvPr id="40964" name="Text Box 6"/>
          <p:cNvSpPr txBox="1">
            <a:spLocks noChangeArrowheads="1"/>
          </p:cNvSpPr>
          <p:nvPr/>
        </p:nvSpPr>
        <p:spPr bwMode="auto">
          <a:xfrm>
            <a:off x="533400" y="1855790"/>
            <a:ext cx="65" cy="32316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buClr>
                <a:srgbClr val="000000"/>
              </a:buClr>
              <a:buSzPct val="90000"/>
              <a:buFont typeface="Monotype Sorts" pitchFamily="28" charset="2"/>
              <a:buNone/>
            </a:pPr>
            <a:endParaRPr lang="nl-NL" altLang="en-US" sz="2100" b="0"/>
          </a:p>
        </p:txBody>
      </p:sp>
      <p:sp>
        <p:nvSpPr>
          <p:cNvPr id="40965" name="Oval 7"/>
          <p:cNvSpPr>
            <a:spLocks noChangeArrowheads="1"/>
          </p:cNvSpPr>
          <p:nvPr/>
        </p:nvSpPr>
        <p:spPr bwMode="auto">
          <a:xfrm>
            <a:off x="155576" y="2913065"/>
            <a:ext cx="1770063" cy="657225"/>
          </a:xfrm>
          <a:prstGeom prst="ellipse">
            <a:avLst/>
          </a:prstGeom>
          <a:noFill/>
          <a:ln w="9525">
            <a:solidFill>
              <a:srgbClr val="C00000"/>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lgn="ctr">
              <a:buClr>
                <a:srgbClr val="000000"/>
              </a:buClr>
              <a:buSzPct val="90000"/>
              <a:buFont typeface="Monotype Sorts" pitchFamily="28" charset="2"/>
              <a:buNone/>
            </a:pPr>
            <a:r>
              <a:rPr lang="en-US" altLang="en-US" sz="1500"/>
              <a:t>Accreditation Bodies</a:t>
            </a:r>
            <a:endParaRPr lang="nl-NL" altLang="en-US" sz="1500"/>
          </a:p>
        </p:txBody>
      </p:sp>
      <p:sp>
        <p:nvSpPr>
          <p:cNvPr id="40966" name="Oval 8"/>
          <p:cNvSpPr>
            <a:spLocks noChangeArrowheads="1"/>
          </p:cNvSpPr>
          <p:nvPr/>
        </p:nvSpPr>
        <p:spPr bwMode="auto">
          <a:xfrm>
            <a:off x="128589" y="4522790"/>
            <a:ext cx="1770062" cy="657225"/>
          </a:xfrm>
          <a:prstGeom prst="ellipse">
            <a:avLst/>
          </a:prstGeom>
          <a:noFill/>
          <a:ln w="9525">
            <a:solidFill>
              <a:srgbClr val="C00000"/>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lgn="ctr">
              <a:buClr>
                <a:srgbClr val="000000"/>
              </a:buClr>
              <a:buSzPct val="90000"/>
              <a:buFont typeface="Monotype Sorts" pitchFamily="28" charset="2"/>
              <a:buNone/>
            </a:pPr>
            <a:r>
              <a:rPr lang="en-US" altLang="en-US" sz="1500"/>
              <a:t>Certification Bodies</a:t>
            </a:r>
            <a:endParaRPr lang="nl-NL" altLang="en-US" sz="1500"/>
          </a:p>
        </p:txBody>
      </p:sp>
      <p:sp>
        <p:nvSpPr>
          <p:cNvPr id="40967" name="Oval 9"/>
          <p:cNvSpPr>
            <a:spLocks noChangeArrowheads="1"/>
          </p:cNvSpPr>
          <p:nvPr/>
        </p:nvSpPr>
        <p:spPr bwMode="auto">
          <a:xfrm>
            <a:off x="300039" y="5697540"/>
            <a:ext cx="1393825" cy="657225"/>
          </a:xfrm>
          <a:prstGeom prst="ellipse">
            <a:avLst/>
          </a:prstGeom>
          <a:noFill/>
          <a:ln w="9525">
            <a:solidFill>
              <a:srgbClr val="C00000"/>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lgn="ctr">
              <a:buClr>
                <a:srgbClr val="000000"/>
              </a:buClr>
              <a:buSzPct val="90000"/>
              <a:buFont typeface="Monotype Sorts" pitchFamily="28" charset="2"/>
              <a:buNone/>
            </a:pPr>
            <a:r>
              <a:rPr lang="en-US" altLang="en-US" sz="1500"/>
              <a:t>Suppliers</a:t>
            </a:r>
          </a:p>
          <a:p>
            <a:pPr algn="ctr">
              <a:buClr>
                <a:srgbClr val="000000"/>
              </a:buClr>
              <a:buSzPct val="90000"/>
              <a:buFont typeface="Monotype Sorts" pitchFamily="28" charset="2"/>
              <a:buNone/>
            </a:pPr>
            <a:endParaRPr lang="nl-NL" altLang="en-US" sz="1500"/>
          </a:p>
        </p:txBody>
      </p:sp>
      <p:sp>
        <p:nvSpPr>
          <p:cNvPr id="40968" name="Oval 10"/>
          <p:cNvSpPr>
            <a:spLocks noChangeArrowheads="1"/>
          </p:cNvSpPr>
          <p:nvPr/>
        </p:nvSpPr>
        <p:spPr bwMode="auto">
          <a:xfrm>
            <a:off x="2795589" y="2881315"/>
            <a:ext cx="1393825" cy="657225"/>
          </a:xfrm>
          <a:prstGeom prst="ellipse">
            <a:avLst/>
          </a:prstGeom>
          <a:noFill/>
          <a:ln w="9525">
            <a:solidFill>
              <a:srgbClr val="C00000"/>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lgn="ctr">
              <a:buClr>
                <a:srgbClr val="000000"/>
              </a:buClr>
              <a:buSzPct val="90000"/>
              <a:buFont typeface="Monotype Sorts" pitchFamily="28" charset="2"/>
              <a:buNone/>
            </a:pPr>
            <a:r>
              <a:rPr lang="en-US" altLang="en-US" sz="1500"/>
              <a:t>Industry</a:t>
            </a:r>
          </a:p>
          <a:p>
            <a:pPr algn="ctr">
              <a:buClr>
                <a:srgbClr val="000000"/>
              </a:buClr>
              <a:buSzPct val="90000"/>
              <a:buFont typeface="Monotype Sorts" pitchFamily="28" charset="2"/>
              <a:buNone/>
            </a:pPr>
            <a:endParaRPr lang="nl-NL" altLang="en-US" sz="1500"/>
          </a:p>
        </p:txBody>
      </p:sp>
      <p:sp>
        <p:nvSpPr>
          <p:cNvPr id="40969" name="Line 11"/>
          <p:cNvSpPr>
            <a:spLocks noChangeShapeType="1"/>
          </p:cNvSpPr>
          <p:nvPr/>
        </p:nvSpPr>
        <p:spPr bwMode="auto">
          <a:xfrm flipH="1">
            <a:off x="971551" y="5246690"/>
            <a:ext cx="4763" cy="452437"/>
          </a:xfrm>
          <a:prstGeom prst="line">
            <a:avLst/>
          </a:prstGeom>
          <a:ln>
            <a:solidFill>
              <a:srgbClr val="C00000"/>
            </a:solidFill>
            <a:headEnd/>
            <a:tailEnd type="triangle" w="med" len="med"/>
          </a:ln>
        </p:spPr>
        <p:style>
          <a:lnRef idx="1">
            <a:schemeClr val="dk1"/>
          </a:lnRef>
          <a:fillRef idx="0">
            <a:schemeClr val="dk1"/>
          </a:fillRef>
          <a:effectRef idx="0">
            <a:schemeClr val="dk1"/>
          </a:effectRef>
          <a:fontRef idx="minor">
            <a:schemeClr val="tx1"/>
          </a:fontRef>
        </p:style>
        <p:txBody>
          <a:bodyPr lIns="0" tIns="0" rIns="0" bIns="0">
            <a:spAutoFit/>
          </a:bodyPr>
          <a:lstStyle/>
          <a:p>
            <a:endParaRPr lang="en-US"/>
          </a:p>
        </p:txBody>
      </p:sp>
      <p:sp>
        <p:nvSpPr>
          <p:cNvPr id="40970" name="Line 12"/>
          <p:cNvSpPr>
            <a:spLocks noChangeShapeType="1"/>
          </p:cNvSpPr>
          <p:nvPr/>
        </p:nvSpPr>
        <p:spPr bwMode="auto">
          <a:xfrm flipH="1">
            <a:off x="922339" y="3575050"/>
            <a:ext cx="1587" cy="889000"/>
          </a:xfrm>
          <a:prstGeom prst="line">
            <a:avLst/>
          </a:prstGeom>
          <a:ln>
            <a:solidFill>
              <a:srgbClr val="C00000"/>
            </a:solidFill>
            <a:headEnd/>
            <a:tailEnd type="triangle" w="med" len="med"/>
          </a:ln>
        </p:spPr>
        <p:style>
          <a:lnRef idx="1">
            <a:schemeClr val="dk1"/>
          </a:lnRef>
          <a:fillRef idx="0">
            <a:schemeClr val="dk1"/>
          </a:fillRef>
          <a:effectRef idx="0">
            <a:schemeClr val="dk1"/>
          </a:effectRef>
          <a:fontRef idx="minor">
            <a:schemeClr val="tx1"/>
          </a:fontRef>
        </p:style>
        <p:txBody>
          <a:bodyPr lIns="0" tIns="0" rIns="0" bIns="0">
            <a:spAutoFit/>
          </a:bodyPr>
          <a:lstStyle/>
          <a:p>
            <a:endParaRPr lang="en-US"/>
          </a:p>
        </p:txBody>
      </p:sp>
      <p:sp>
        <p:nvSpPr>
          <p:cNvPr id="40971" name="Line 13"/>
          <p:cNvSpPr>
            <a:spLocks noChangeShapeType="1"/>
          </p:cNvSpPr>
          <p:nvPr/>
        </p:nvSpPr>
        <p:spPr bwMode="auto">
          <a:xfrm flipH="1">
            <a:off x="3433763" y="3587750"/>
            <a:ext cx="1587" cy="990600"/>
          </a:xfrm>
          <a:prstGeom prst="line">
            <a:avLst/>
          </a:prstGeom>
          <a:ln>
            <a:solidFill>
              <a:srgbClr val="C00000"/>
            </a:solidFill>
            <a:headEnd/>
            <a:tailEnd type="triangle" w="med" len="med"/>
          </a:ln>
        </p:spPr>
        <p:style>
          <a:lnRef idx="1">
            <a:schemeClr val="dk1"/>
          </a:lnRef>
          <a:fillRef idx="0">
            <a:schemeClr val="dk1"/>
          </a:fillRef>
          <a:effectRef idx="0">
            <a:schemeClr val="dk1"/>
          </a:effectRef>
          <a:fontRef idx="minor">
            <a:schemeClr val="tx1"/>
          </a:fontRef>
        </p:style>
        <p:txBody>
          <a:bodyPr lIns="0" tIns="0" rIns="0" bIns="0">
            <a:spAutoFit/>
          </a:bodyPr>
          <a:lstStyle/>
          <a:p>
            <a:endParaRPr lang="en-US"/>
          </a:p>
        </p:txBody>
      </p:sp>
      <p:sp>
        <p:nvSpPr>
          <p:cNvPr id="40972" name="Text Box 14"/>
          <p:cNvSpPr txBox="1">
            <a:spLocks noChangeArrowheads="1"/>
          </p:cNvSpPr>
          <p:nvPr/>
        </p:nvSpPr>
        <p:spPr bwMode="auto">
          <a:xfrm>
            <a:off x="3032126" y="2171700"/>
            <a:ext cx="1103313" cy="461665"/>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buClr>
                <a:srgbClr val="000000"/>
              </a:buClr>
              <a:buSzPct val="90000"/>
              <a:buFont typeface="Monotype Sorts" pitchFamily="28" charset="2"/>
              <a:buNone/>
            </a:pPr>
            <a:r>
              <a:rPr lang="en-US" altLang="en-US" sz="1500" dirty="0"/>
              <a:t>2nd party audits</a:t>
            </a:r>
            <a:endParaRPr lang="nl-NL" altLang="en-US" sz="1500" dirty="0"/>
          </a:p>
        </p:txBody>
      </p:sp>
      <p:sp>
        <p:nvSpPr>
          <p:cNvPr id="40973" name="Text Box 15"/>
          <p:cNvSpPr txBox="1">
            <a:spLocks noChangeArrowheads="1"/>
          </p:cNvSpPr>
          <p:nvPr/>
        </p:nvSpPr>
        <p:spPr bwMode="auto">
          <a:xfrm>
            <a:off x="1069976" y="3852863"/>
            <a:ext cx="1292225" cy="228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buClr>
                <a:srgbClr val="000000"/>
              </a:buClr>
              <a:buSzPct val="90000"/>
              <a:buFont typeface="Monotype Sorts" pitchFamily="28" charset="2"/>
              <a:buNone/>
            </a:pPr>
            <a:r>
              <a:rPr lang="en-US" altLang="en-US" sz="1500"/>
              <a:t>accreditation</a:t>
            </a:r>
            <a:endParaRPr lang="nl-NL" altLang="en-US" sz="1500"/>
          </a:p>
        </p:txBody>
      </p:sp>
      <p:sp>
        <p:nvSpPr>
          <p:cNvPr id="40974" name="Text Box 16"/>
          <p:cNvSpPr txBox="1">
            <a:spLocks noChangeArrowheads="1"/>
          </p:cNvSpPr>
          <p:nvPr/>
        </p:nvSpPr>
        <p:spPr bwMode="auto">
          <a:xfrm>
            <a:off x="222251" y="2081213"/>
            <a:ext cx="1724025" cy="685800"/>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buClr>
                <a:srgbClr val="000000"/>
              </a:buClr>
              <a:buSzPct val="90000"/>
              <a:buFont typeface="Monotype Sorts" pitchFamily="28" charset="2"/>
              <a:buNone/>
            </a:pPr>
            <a:r>
              <a:rPr lang="en-US" altLang="en-US" sz="1500"/>
              <a:t>3rd party</a:t>
            </a:r>
          </a:p>
          <a:p>
            <a:pPr>
              <a:buClr>
                <a:srgbClr val="000000"/>
              </a:buClr>
              <a:buSzPct val="90000"/>
              <a:buFont typeface="Monotype Sorts" pitchFamily="28" charset="2"/>
              <a:buNone/>
            </a:pPr>
            <a:r>
              <a:rPr lang="en-US" altLang="en-US" sz="1500"/>
              <a:t>Certification</a:t>
            </a:r>
          </a:p>
          <a:p>
            <a:pPr>
              <a:buClr>
                <a:srgbClr val="000000"/>
              </a:buClr>
              <a:buSzPct val="90000"/>
              <a:buFont typeface="Monotype Sorts" pitchFamily="28" charset="2"/>
              <a:buNone/>
            </a:pPr>
            <a:r>
              <a:rPr lang="en-US" altLang="en-US" sz="1500"/>
              <a:t>for ISO 9001</a:t>
            </a:r>
            <a:endParaRPr lang="nl-NL" altLang="en-US" sz="1500"/>
          </a:p>
        </p:txBody>
      </p:sp>
      <p:sp>
        <p:nvSpPr>
          <p:cNvPr id="40975" name="Text Box 17"/>
          <p:cNvSpPr txBox="1">
            <a:spLocks noChangeArrowheads="1"/>
          </p:cNvSpPr>
          <p:nvPr/>
        </p:nvSpPr>
        <p:spPr bwMode="auto">
          <a:xfrm>
            <a:off x="685801" y="1457326"/>
            <a:ext cx="350320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buClr>
                <a:srgbClr val="000000"/>
              </a:buClr>
              <a:buSzPct val="90000"/>
              <a:buFont typeface="Monotype Sorts" pitchFamily="28" charset="2"/>
              <a:buNone/>
            </a:pPr>
            <a:r>
              <a:rPr lang="en-US" altLang="en-US" sz="2400" dirty="0"/>
              <a:t>The ‘traditional’ scheme</a:t>
            </a:r>
            <a:endParaRPr lang="nl-NL" altLang="en-US" sz="2400" dirty="0"/>
          </a:p>
        </p:txBody>
      </p:sp>
      <p:sp>
        <p:nvSpPr>
          <p:cNvPr id="40977" name="Oval 19"/>
          <p:cNvSpPr>
            <a:spLocks noChangeArrowheads="1"/>
          </p:cNvSpPr>
          <p:nvPr/>
        </p:nvSpPr>
        <p:spPr bwMode="auto">
          <a:xfrm>
            <a:off x="2733978" y="4630739"/>
            <a:ext cx="1393825" cy="657225"/>
          </a:xfrm>
          <a:prstGeom prst="ellipse">
            <a:avLst/>
          </a:prstGeom>
          <a:noFill/>
          <a:ln w="9525">
            <a:solidFill>
              <a:srgbClr val="C00000"/>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lgn="ctr">
              <a:buClr>
                <a:srgbClr val="000000"/>
              </a:buClr>
              <a:buSzPct val="90000"/>
              <a:buFont typeface="Monotype Sorts" pitchFamily="28" charset="2"/>
              <a:buNone/>
            </a:pPr>
            <a:r>
              <a:rPr lang="en-US" altLang="en-US" sz="1500" dirty="0"/>
              <a:t>Suppliers</a:t>
            </a:r>
          </a:p>
          <a:p>
            <a:pPr algn="ctr">
              <a:buClr>
                <a:srgbClr val="000000"/>
              </a:buClr>
              <a:buSzPct val="90000"/>
              <a:buFont typeface="Monotype Sorts" pitchFamily="28" charset="2"/>
              <a:buNone/>
            </a:pPr>
            <a:endParaRPr lang="nl-NL" altLang="en-US" sz="1500" dirty="0"/>
          </a:p>
        </p:txBody>
      </p:sp>
      <p:sp>
        <p:nvSpPr>
          <p:cNvPr id="40978" name="Text Box 20"/>
          <p:cNvSpPr txBox="1">
            <a:spLocks noChangeArrowheads="1"/>
          </p:cNvSpPr>
          <p:nvPr/>
        </p:nvSpPr>
        <p:spPr bwMode="auto">
          <a:xfrm>
            <a:off x="5497513" y="1712913"/>
            <a:ext cx="6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buClr>
                <a:srgbClr val="000000"/>
              </a:buClr>
              <a:buSzPct val="90000"/>
              <a:buFont typeface="Monotype Sorts" pitchFamily="28" charset="2"/>
              <a:buNone/>
            </a:pPr>
            <a:endParaRPr lang="nl-NL" altLang="en-US" sz="2100" b="0"/>
          </a:p>
        </p:txBody>
      </p:sp>
      <p:sp>
        <p:nvSpPr>
          <p:cNvPr id="40979" name="Oval 21"/>
          <p:cNvSpPr>
            <a:spLocks noChangeArrowheads="1"/>
          </p:cNvSpPr>
          <p:nvPr/>
        </p:nvSpPr>
        <p:spPr bwMode="auto">
          <a:xfrm>
            <a:off x="4600576" y="2908302"/>
            <a:ext cx="1770063" cy="6572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lgn="ctr">
              <a:buClr>
                <a:srgbClr val="000000"/>
              </a:buClr>
              <a:buSzPct val="90000"/>
              <a:buFont typeface="Monotype Sorts" pitchFamily="28" charset="2"/>
              <a:buNone/>
            </a:pPr>
            <a:r>
              <a:rPr lang="en-US" altLang="en-US" sz="1500"/>
              <a:t>Accreditation Bodies</a:t>
            </a:r>
            <a:endParaRPr lang="nl-NL" altLang="en-US" sz="1500"/>
          </a:p>
        </p:txBody>
      </p:sp>
      <p:sp>
        <p:nvSpPr>
          <p:cNvPr id="40980" name="Oval 22"/>
          <p:cNvSpPr>
            <a:spLocks noChangeArrowheads="1"/>
          </p:cNvSpPr>
          <p:nvPr/>
        </p:nvSpPr>
        <p:spPr bwMode="auto">
          <a:xfrm>
            <a:off x="4573588" y="4518027"/>
            <a:ext cx="1770062" cy="6572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lgn="ctr">
              <a:buClr>
                <a:srgbClr val="000000"/>
              </a:buClr>
              <a:buSzPct val="90000"/>
              <a:buFont typeface="Monotype Sorts" pitchFamily="28" charset="2"/>
              <a:buNone/>
            </a:pPr>
            <a:r>
              <a:rPr lang="en-US" altLang="en-US" sz="1500"/>
              <a:t>Certification Bodies</a:t>
            </a:r>
            <a:endParaRPr lang="nl-NL" altLang="en-US" sz="1500"/>
          </a:p>
        </p:txBody>
      </p:sp>
      <p:sp>
        <p:nvSpPr>
          <p:cNvPr id="40981" name="Oval 23"/>
          <p:cNvSpPr>
            <a:spLocks noChangeArrowheads="1"/>
          </p:cNvSpPr>
          <p:nvPr/>
        </p:nvSpPr>
        <p:spPr bwMode="auto">
          <a:xfrm>
            <a:off x="4706939" y="5786440"/>
            <a:ext cx="1393825" cy="6572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lgn="ctr">
              <a:buClr>
                <a:srgbClr val="000000"/>
              </a:buClr>
              <a:buSzPct val="90000"/>
              <a:buFont typeface="Monotype Sorts" pitchFamily="28" charset="2"/>
              <a:buNone/>
            </a:pPr>
            <a:r>
              <a:rPr lang="en-US" altLang="en-US" sz="1500"/>
              <a:t>Suppliers</a:t>
            </a:r>
          </a:p>
          <a:p>
            <a:pPr algn="ctr">
              <a:buClr>
                <a:srgbClr val="000000"/>
              </a:buClr>
              <a:buSzPct val="90000"/>
              <a:buFont typeface="Monotype Sorts" pitchFamily="28" charset="2"/>
              <a:buNone/>
            </a:pPr>
            <a:endParaRPr lang="nl-NL" altLang="en-US" sz="1500"/>
          </a:p>
        </p:txBody>
      </p:sp>
      <p:sp>
        <p:nvSpPr>
          <p:cNvPr id="40982" name="Oval 24"/>
          <p:cNvSpPr>
            <a:spLocks noChangeArrowheads="1"/>
          </p:cNvSpPr>
          <p:nvPr/>
        </p:nvSpPr>
        <p:spPr bwMode="auto">
          <a:xfrm>
            <a:off x="7240589" y="2876552"/>
            <a:ext cx="1393825" cy="6572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lgn="ctr">
              <a:buClr>
                <a:srgbClr val="000000"/>
              </a:buClr>
              <a:buSzPct val="90000"/>
              <a:buFont typeface="Monotype Sorts" pitchFamily="28" charset="2"/>
              <a:buNone/>
            </a:pPr>
            <a:r>
              <a:rPr lang="en-US" altLang="en-US" sz="1500"/>
              <a:t>Industry</a:t>
            </a:r>
          </a:p>
          <a:p>
            <a:pPr algn="ctr">
              <a:buClr>
                <a:srgbClr val="000000"/>
              </a:buClr>
              <a:buSzPct val="90000"/>
              <a:buFont typeface="Monotype Sorts" pitchFamily="28" charset="2"/>
              <a:buNone/>
            </a:pPr>
            <a:endParaRPr lang="nl-NL" altLang="en-US" sz="1500"/>
          </a:p>
        </p:txBody>
      </p:sp>
      <p:sp>
        <p:nvSpPr>
          <p:cNvPr id="40983" name="Line 25"/>
          <p:cNvSpPr>
            <a:spLocks noChangeShapeType="1"/>
          </p:cNvSpPr>
          <p:nvPr/>
        </p:nvSpPr>
        <p:spPr bwMode="auto">
          <a:xfrm>
            <a:off x="5437189" y="5199063"/>
            <a:ext cx="6350" cy="576262"/>
          </a:xfrm>
          <a:prstGeom prst="line">
            <a:avLst/>
          </a:prstGeom>
          <a:ln>
            <a:headEnd/>
            <a:tailEnd type="triangle" w="med" len="med"/>
          </a:ln>
        </p:spPr>
        <p:style>
          <a:lnRef idx="1">
            <a:schemeClr val="accent1"/>
          </a:lnRef>
          <a:fillRef idx="0">
            <a:schemeClr val="accent1"/>
          </a:fillRef>
          <a:effectRef idx="0">
            <a:schemeClr val="accent1"/>
          </a:effectRef>
          <a:fontRef idx="minor">
            <a:schemeClr val="tx1"/>
          </a:fontRef>
        </p:style>
        <p:txBody>
          <a:bodyPr lIns="0" tIns="0" rIns="0" bIns="0">
            <a:spAutoFit/>
          </a:bodyPr>
          <a:lstStyle/>
          <a:p>
            <a:endParaRPr lang="en-US"/>
          </a:p>
        </p:txBody>
      </p:sp>
      <p:sp>
        <p:nvSpPr>
          <p:cNvPr id="40984" name="Line 26"/>
          <p:cNvSpPr>
            <a:spLocks noChangeShapeType="1"/>
          </p:cNvSpPr>
          <p:nvPr/>
        </p:nvSpPr>
        <p:spPr bwMode="auto">
          <a:xfrm>
            <a:off x="5418138" y="3597277"/>
            <a:ext cx="0" cy="874713"/>
          </a:xfrm>
          <a:prstGeom prst="line">
            <a:avLst/>
          </a:prstGeom>
          <a:ln>
            <a:headEnd/>
            <a:tailEnd type="triangle" w="med" len="med"/>
          </a:ln>
        </p:spPr>
        <p:style>
          <a:lnRef idx="1">
            <a:schemeClr val="accent1"/>
          </a:lnRef>
          <a:fillRef idx="0">
            <a:schemeClr val="accent1"/>
          </a:fillRef>
          <a:effectRef idx="0">
            <a:schemeClr val="accent1"/>
          </a:effectRef>
          <a:fontRef idx="minor">
            <a:schemeClr val="tx1"/>
          </a:fontRef>
        </p:style>
        <p:txBody>
          <a:bodyPr lIns="0" tIns="0" rIns="0" bIns="0">
            <a:spAutoFit/>
          </a:bodyPr>
          <a:lstStyle/>
          <a:p>
            <a:endParaRPr lang="en-US"/>
          </a:p>
        </p:txBody>
      </p:sp>
      <p:sp>
        <p:nvSpPr>
          <p:cNvPr id="40985" name="Line 27"/>
          <p:cNvSpPr>
            <a:spLocks noChangeShapeType="1"/>
          </p:cNvSpPr>
          <p:nvPr/>
        </p:nvSpPr>
        <p:spPr bwMode="auto">
          <a:xfrm flipH="1">
            <a:off x="6143625" y="3535365"/>
            <a:ext cx="1593850" cy="2447925"/>
          </a:xfrm>
          <a:prstGeom prst="line">
            <a:avLst/>
          </a:prstGeom>
          <a:noFill/>
          <a:ln w="38100">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0" tIns="0" rIns="0" bIns="0">
            <a:spAutoFit/>
          </a:bodyPr>
          <a:lstStyle/>
          <a:p>
            <a:endParaRPr lang="en-US"/>
          </a:p>
        </p:txBody>
      </p:sp>
      <p:sp>
        <p:nvSpPr>
          <p:cNvPr id="40986" name="Text Box 28"/>
          <p:cNvSpPr txBox="1">
            <a:spLocks noChangeArrowheads="1"/>
          </p:cNvSpPr>
          <p:nvPr/>
        </p:nvSpPr>
        <p:spPr bwMode="auto">
          <a:xfrm>
            <a:off x="6657976" y="5676900"/>
            <a:ext cx="2219325"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buClr>
                <a:srgbClr val="000000"/>
              </a:buClr>
              <a:buSzPct val="90000"/>
              <a:buFont typeface="Monotype Sorts" pitchFamily="28" charset="2"/>
              <a:buNone/>
            </a:pPr>
            <a:r>
              <a:rPr lang="en-US" altLang="en-US" sz="1700">
                <a:hlinkClick r:id="" action="ppaction://noaction"/>
              </a:rPr>
              <a:t>Other party</a:t>
            </a:r>
          </a:p>
          <a:p>
            <a:pPr>
              <a:buClr>
                <a:srgbClr val="000000"/>
              </a:buClr>
              <a:buSzPct val="90000"/>
              <a:buFont typeface="Monotype Sorts" pitchFamily="28" charset="2"/>
              <a:buNone/>
            </a:pPr>
            <a:r>
              <a:rPr lang="en-US" altLang="en-US" sz="1700">
                <a:hlinkClick r:id="" action="ppaction://noaction"/>
              </a:rPr>
              <a:t>Certification</a:t>
            </a:r>
          </a:p>
          <a:p>
            <a:pPr>
              <a:buClr>
                <a:srgbClr val="000000"/>
              </a:buClr>
              <a:buSzPct val="90000"/>
              <a:buFont typeface="Monotype Sorts" pitchFamily="28" charset="2"/>
              <a:buNone/>
            </a:pPr>
            <a:r>
              <a:rPr lang="en-US" altLang="en-US" sz="1700">
                <a:hlinkClick r:id="" action="ppaction://noaction"/>
              </a:rPr>
              <a:t>for 9100/9110/9120</a:t>
            </a:r>
            <a:endParaRPr lang="nl-NL" altLang="en-US" sz="1700"/>
          </a:p>
        </p:txBody>
      </p:sp>
      <p:sp>
        <p:nvSpPr>
          <p:cNvPr id="40987" name="Text Box 29"/>
          <p:cNvSpPr txBox="1">
            <a:spLocks noChangeArrowheads="1"/>
          </p:cNvSpPr>
          <p:nvPr/>
        </p:nvSpPr>
        <p:spPr bwMode="auto">
          <a:xfrm>
            <a:off x="5684839" y="604917"/>
            <a:ext cx="29495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buClr>
                <a:srgbClr val="000000"/>
              </a:buClr>
              <a:buSzPct val="90000"/>
              <a:buFont typeface="Monotype Sorts" pitchFamily="28" charset="2"/>
              <a:buNone/>
            </a:pPr>
            <a:r>
              <a:rPr lang="en-US" altLang="en-US" sz="2400" dirty="0"/>
              <a:t>The Aerospace </a:t>
            </a:r>
          </a:p>
          <a:p>
            <a:pPr>
              <a:buClr>
                <a:srgbClr val="000000"/>
              </a:buClr>
              <a:buSzPct val="90000"/>
              <a:buFont typeface="Monotype Sorts" pitchFamily="28" charset="2"/>
              <a:buNone/>
            </a:pPr>
            <a:r>
              <a:rPr lang="en-US" altLang="en-US" sz="2400" dirty="0"/>
              <a:t>‘</a:t>
            </a:r>
            <a:r>
              <a:rPr lang="en-US" altLang="en-US" sz="2400" dirty="0" err="1"/>
              <a:t>ICOP</a:t>
            </a:r>
            <a:r>
              <a:rPr lang="en-US" altLang="en-US" sz="2400" dirty="0"/>
              <a:t>’ </a:t>
            </a:r>
            <a:r>
              <a:rPr lang="en-US" sz="2400" dirty="0"/>
              <a:t>(Industry Controlled Other Party</a:t>
            </a:r>
            <a:r>
              <a:rPr lang="en-US" sz="2400" dirty="0" smtClean="0"/>
              <a:t>) </a:t>
            </a:r>
            <a:r>
              <a:rPr lang="en-US" altLang="en-US" sz="2400" dirty="0" smtClean="0"/>
              <a:t>scheme</a:t>
            </a:r>
            <a:endParaRPr lang="nl-NL" altLang="en-US" sz="2400" dirty="0"/>
          </a:p>
        </p:txBody>
      </p:sp>
      <p:sp>
        <p:nvSpPr>
          <p:cNvPr id="40988" name="Line 30"/>
          <p:cNvSpPr>
            <a:spLocks noChangeShapeType="1"/>
          </p:cNvSpPr>
          <p:nvPr/>
        </p:nvSpPr>
        <p:spPr bwMode="auto">
          <a:xfrm flipH="1">
            <a:off x="6380164" y="3248025"/>
            <a:ext cx="852487" cy="0"/>
          </a:xfrm>
          <a:prstGeom prst="line">
            <a:avLst/>
          </a:prstGeom>
          <a:noFill/>
          <a:ln w="38100">
            <a:solidFill>
              <a:srgbClr val="FF9900"/>
            </a:solidFill>
            <a:round/>
            <a:headEnd/>
            <a:tailEnd type="triangle" w="med" len="med"/>
          </a:ln>
          <a:extLst>
            <a:ext uri="{909E8E84-426E-40DD-AFC4-6F175D3DCCD1}">
              <a14:hiddenFill xmlns:a14="http://schemas.microsoft.com/office/drawing/2010/main">
                <a:noFill/>
              </a14:hiddenFill>
            </a:ext>
          </a:extLst>
        </p:spPr>
        <p:txBody>
          <a:bodyPr lIns="0" tIns="0" rIns="0" bIns="0">
            <a:spAutoFit/>
          </a:bodyPr>
          <a:lstStyle/>
          <a:p>
            <a:endParaRPr lang="en-US"/>
          </a:p>
        </p:txBody>
      </p:sp>
      <p:sp>
        <p:nvSpPr>
          <p:cNvPr id="40989" name="Line 31"/>
          <p:cNvSpPr>
            <a:spLocks noChangeShapeType="1"/>
          </p:cNvSpPr>
          <p:nvPr/>
        </p:nvSpPr>
        <p:spPr bwMode="auto">
          <a:xfrm flipH="1">
            <a:off x="5975351" y="3494088"/>
            <a:ext cx="1611313" cy="1897062"/>
          </a:xfrm>
          <a:prstGeom prst="line">
            <a:avLst/>
          </a:prstGeom>
          <a:noFill/>
          <a:ln w="38100">
            <a:solidFill>
              <a:srgbClr val="FF9900"/>
            </a:solidFill>
            <a:round/>
            <a:headEnd/>
            <a:tailEnd type="triangle" w="med" len="med"/>
          </a:ln>
          <a:extLst>
            <a:ext uri="{909E8E84-426E-40DD-AFC4-6F175D3DCCD1}">
              <a14:hiddenFill xmlns:a14="http://schemas.microsoft.com/office/drawing/2010/main">
                <a:noFill/>
              </a14:hiddenFill>
            </a:ext>
          </a:extLst>
        </p:spPr>
        <p:txBody>
          <a:bodyPr lIns="0" tIns="0" rIns="0" bIns="0">
            <a:spAutoFit/>
          </a:bodyPr>
          <a:lstStyle/>
          <a:p>
            <a:endParaRPr lang="en-US"/>
          </a:p>
        </p:txBody>
      </p:sp>
      <p:sp>
        <p:nvSpPr>
          <p:cNvPr id="40990" name="Text Box 32"/>
          <p:cNvSpPr txBox="1">
            <a:spLocks noChangeArrowheads="1"/>
          </p:cNvSpPr>
          <p:nvPr/>
        </p:nvSpPr>
        <p:spPr bwMode="auto">
          <a:xfrm>
            <a:off x="5475289" y="5353050"/>
            <a:ext cx="790281"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buClr>
                <a:srgbClr val="000000"/>
              </a:buClr>
              <a:buSzPct val="90000"/>
              <a:buFont typeface="Monotype Sorts" pitchFamily="28" charset="2"/>
              <a:buNone/>
            </a:pPr>
            <a:r>
              <a:rPr lang="en-US" altLang="en-US" sz="1500"/>
              <a:t>Auditors</a:t>
            </a:r>
            <a:endParaRPr lang="nl-NL" altLang="en-US" sz="1500"/>
          </a:p>
        </p:txBody>
      </p:sp>
      <p:sp>
        <p:nvSpPr>
          <p:cNvPr id="40991" name="Line 33"/>
          <p:cNvSpPr>
            <a:spLocks noChangeShapeType="1"/>
          </p:cNvSpPr>
          <p:nvPr/>
        </p:nvSpPr>
        <p:spPr bwMode="auto">
          <a:xfrm flipH="1">
            <a:off x="5913438" y="3389315"/>
            <a:ext cx="1447800" cy="1169987"/>
          </a:xfrm>
          <a:prstGeom prst="line">
            <a:avLst/>
          </a:prstGeom>
          <a:noFill/>
          <a:ln w="38100">
            <a:solidFill>
              <a:srgbClr val="FF9900"/>
            </a:solidFill>
            <a:round/>
            <a:headEnd/>
            <a:tailEnd type="triangle" w="med" len="med"/>
          </a:ln>
          <a:extLst>
            <a:ext uri="{909E8E84-426E-40DD-AFC4-6F175D3DCCD1}">
              <a14:hiddenFill xmlns:a14="http://schemas.microsoft.com/office/drawing/2010/main">
                <a:noFill/>
              </a14:hiddenFill>
            </a:ext>
          </a:extLst>
        </p:spPr>
        <p:txBody>
          <a:bodyPr lIns="0" tIns="0" rIns="0" bIns="0">
            <a:spAutoFit/>
          </a:bodyPr>
          <a:lstStyle/>
          <a:p>
            <a:endParaRPr lang="en-US"/>
          </a:p>
        </p:txBody>
      </p:sp>
      <p:sp>
        <p:nvSpPr>
          <p:cNvPr id="40992" name="Text Box 34"/>
          <p:cNvSpPr txBox="1">
            <a:spLocks noChangeArrowheads="1"/>
          </p:cNvSpPr>
          <p:nvPr/>
        </p:nvSpPr>
        <p:spPr bwMode="auto">
          <a:xfrm>
            <a:off x="6348414" y="2159000"/>
            <a:ext cx="1150937" cy="7429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lgn="ctr">
              <a:buClr>
                <a:srgbClr val="000000"/>
              </a:buClr>
              <a:buSzPct val="90000"/>
              <a:buFont typeface="Monotype Sorts" pitchFamily="28" charset="2"/>
              <a:buNone/>
            </a:pPr>
            <a:r>
              <a:rPr lang="en-US" altLang="en-US" sz="1600"/>
              <a:t>Approval</a:t>
            </a:r>
          </a:p>
          <a:p>
            <a:pPr algn="ctr">
              <a:buClr>
                <a:srgbClr val="000000"/>
              </a:buClr>
              <a:buSzPct val="90000"/>
              <a:buFont typeface="Monotype Sorts" pitchFamily="28" charset="2"/>
              <a:buNone/>
            </a:pPr>
            <a:r>
              <a:rPr lang="en-US" altLang="en-US" sz="1600"/>
              <a:t> and</a:t>
            </a:r>
          </a:p>
          <a:p>
            <a:pPr algn="ctr">
              <a:buClr>
                <a:srgbClr val="000000"/>
              </a:buClr>
              <a:buSzPct val="90000"/>
              <a:buFont typeface="Monotype Sorts" pitchFamily="28" charset="2"/>
              <a:buNone/>
            </a:pPr>
            <a:r>
              <a:rPr lang="en-US" altLang="en-US" sz="1600"/>
              <a:t>oversight</a:t>
            </a:r>
            <a:endParaRPr lang="nl-NL" altLang="en-US" sz="1600"/>
          </a:p>
        </p:txBody>
      </p:sp>
      <p:sp>
        <p:nvSpPr>
          <p:cNvPr id="40993" name="Text Box 35"/>
          <p:cNvSpPr txBox="1">
            <a:spLocks noChangeArrowheads="1"/>
          </p:cNvSpPr>
          <p:nvPr/>
        </p:nvSpPr>
        <p:spPr bwMode="auto">
          <a:xfrm>
            <a:off x="7678738" y="3967165"/>
            <a:ext cx="1465262" cy="1381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lgn="ctr">
              <a:buClr>
                <a:srgbClr val="000000"/>
              </a:buClr>
              <a:buSzPct val="90000"/>
              <a:buFont typeface="Monotype Sorts" pitchFamily="28" charset="2"/>
              <a:buNone/>
            </a:pPr>
            <a:r>
              <a:rPr lang="en-US" altLang="en-US" sz="1500"/>
              <a:t>Surveillance </a:t>
            </a:r>
          </a:p>
          <a:p>
            <a:pPr algn="ctr">
              <a:buClr>
                <a:srgbClr val="000000"/>
              </a:buClr>
              <a:buSzPct val="90000"/>
              <a:buFont typeface="Monotype Sorts" pitchFamily="28" charset="2"/>
              <a:buNone/>
            </a:pPr>
            <a:r>
              <a:rPr lang="en-US" altLang="en-US" sz="1500"/>
              <a:t>based</a:t>
            </a:r>
          </a:p>
          <a:p>
            <a:pPr algn="ctr">
              <a:buClr>
                <a:srgbClr val="000000"/>
              </a:buClr>
              <a:buSzPct val="90000"/>
              <a:buFont typeface="Monotype Sorts" pitchFamily="28" charset="2"/>
              <a:buNone/>
            </a:pPr>
            <a:r>
              <a:rPr lang="en-US" altLang="en-US" sz="1500"/>
              <a:t> on risk </a:t>
            </a:r>
          </a:p>
          <a:p>
            <a:pPr algn="ctr">
              <a:buClr>
                <a:srgbClr val="000000"/>
              </a:buClr>
              <a:buSzPct val="90000"/>
              <a:buFont typeface="Monotype Sorts" pitchFamily="28" charset="2"/>
              <a:buNone/>
            </a:pPr>
            <a:r>
              <a:rPr lang="en-US" altLang="en-US" sz="1500"/>
              <a:t>analysis</a:t>
            </a:r>
          </a:p>
          <a:p>
            <a:pPr algn="ctr">
              <a:buClr>
                <a:srgbClr val="000000"/>
              </a:buClr>
              <a:buSzPct val="90000"/>
              <a:buFont typeface="Monotype Sorts" pitchFamily="28" charset="2"/>
              <a:buNone/>
            </a:pPr>
            <a:r>
              <a:rPr lang="en-US" altLang="en-US" sz="1500"/>
              <a:t>&amp;</a:t>
            </a:r>
          </a:p>
          <a:p>
            <a:pPr algn="ctr">
              <a:buClr>
                <a:srgbClr val="000000"/>
              </a:buClr>
              <a:buSzPct val="90000"/>
              <a:buFont typeface="Monotype Sorts" pitchFamily="28" charset="2"/>
              <a:buNone/>
            </a:pPr>
            <a:r>
              <a:rPr lang="en-US" altLang="en-US" sz="1500"/>
              <a:t>product audit</a:t>
            </a:r>
            <a:endParaRPr lang="nl-NL" altLang="en-US" sz="1500"/>
          </a:p>
        </p:txBody>
      </p:sp>
      <p:sp>
        <p:nvSpPr>
          <p:cNvPr id="40994" name="Line 36"/>
          <p:cNvSpPr>
            <a:spLocks noChangeShapeType="1"/>
          </p:cNvSpPr>
          <p:nvPr/>
        </p:nvSpPr>
        <p:spPr bwMode="auto">
          <a:xfrm flipH="1">
            <a:off x="4421188" y="1346201"/>
            <a:ext cx="0" cy="5089525"/>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lIns="0" tIns="0" rIns="0" bIns="0">
            <a:spAutoFit/>
          </a:bodyPr>
          <a:lstStyle/>
          <a:p>
            <a:endParaRPr lang="en-US"/>
          </a:p>
        </p:txBody>
      </p:sp>
      <p:sp>
        <p:nvSpPr>
          <p:cNvPr id="40995" name="Text Box 37"/>
          <p:cNvSpPr txBox="1">
            <a:spLocks noChangeArrowheads="1"/>
          </p:cNvSpPr>
          <p:nvPr/>
        </p:nvSpPr>
        <p:spPr bwMode="auto">
          <a:xfrm>
            <a:off x="1128713" y="5311777"/>
            <a:ext cx="1165384" cy="24622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eaLnBrk="0" hangingPunct="0">
              <a:defRPr sz="2000" b="1">
                <a:solidFill>
                  <a:schemeClr val="tx1"/>
                </a:solidFill>
                <a:latin typeface="Arial" charset="0"/>
              </a:defRPr>
            </a:lvl1pPr>
            <a:lvl2pPr marL="742950" indent="-285750" eaLnBrk="0" hangingPunct="0">
              <a:defRPr sz="2000" b="1">
                <a:solidFill>
                  <a:schemeClr val="tx1"/>
                </a:solidFill>
                <a:latin typeface="Arial" charset="0"/>
              </a:defRPr>
            </a:lvl2pPr>
            <a:lvl3pPr marL="1143000" indent="-228600" eaLnBrk="0" hangingPunct="0">
              <a:defRPr sz="2000" b="1">
                <a:solidFill>
                  <a:schemeClr val="tx1"/>
                </a:solidFill>
                <a:latin typeface="Arial" charset="0"/>
              </a:defRPr>
            </a:lvl3pPr>
            <a:lvl4pPr marL="1600200" indent="-228600" eaLnBrk="0" hangingPunct="0">
              <a:defRPr sz="2000" b="1">
                <a:solidFill>
                  <a:schemeClr val="tx1"/>
                </a:solidFill>
                <a:latin typeface="Arial" charset="0"/>
              </a:defRPr>
            </a:lvl4pPr>
            <a:lvl5pPr marL="2057400" indent="-228600" eaLnBrk="0" hangingPunct="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buClr>
                <a:srgbClr val="000000"/>
              </a:buClr>
              <a:buSzPct val="90000"/>
              <a:buFont typeface="Monotype Sorts" pitchFamily="28" charset="2"/>
              <a:buNone/>
            </a:pPr>
            <a:r>
              <a:rPr lang="en-US" altLang="en-US" sz="1600"/>
              <a:t>certification</a:t>
            </a:r>
            <a:endParaRPr lang="nl-NL" altLang="en-US" sz="1600"/>
          </a:p>
        </p:txBody>
      </p:sp>
      <p:sp>
        <p:nvSpPr>
          <p:cNvPr id="40996" name="Line 38"/>
          <p:cNvSpPr>
            <a:spLocks noChangeShapeType="1"/>
          </p:cNvSpPr>
          <p:nvPr/>
        </p:nvSpPr>
        <p:spPr bwMode="auto">
          <a:xfrm flipH="1">
            <a:off x="6626226" y="2892425"/>
            <a:ext cx="298450" cy="3619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0" tIns="0" rIns="0" bIns="0">
            <a:spAutoFit/>
          </a:bodyPr>
          <a:lstStyle/>
          <a:p>
            <a:endParaRPr lang="en-US"/>
          </a:p>
        </p:txBody>
      </p:sp>
      <p:sp>
        <p:nvSpPr>
          <p:cNvPr id="40997" name="Line 39"/>
          <p:cNvSpPr>
            <a:spLocks noChangeShapeType="1"/>
          </p:cNvSpPr>
          <p:nvPr/>
        </p:nvSpPr>
        <p:spPr bwMode="auto">
          <a:xfrm flipH="1">
            <a:off x="6435726" y="2892425"/>
            <a:ext cx="500063" cy="1216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0" tIns="0" rIns="0" bIns="0">
            <a:spAutoFit/>
          </a:bodyPr>
          <a:lstStyle/>
          <a:p>
            <a:endParaRPr lang="en-US"/>
          </a:p>
        </p:txBody>
      </p:sp>
      <p:sp>
        <p:nvSpPr>
          <p:cNvPr id="40998" name="Line 40"/>
          <p:cNvSpPr>
            <a:spLocks noChangeShapeType="1"/>
          </p:cNvSpPr>
          <p:nvPr/>
        </p:nvSpPr>
        <p:spPr bwMode="auto">
          <a:xfrm flipH="1">
            <a:off x="6637338" y="2892425"/>
            <a:ext cx="298450" cy="16906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0" tIns="0" rIns="0" bIns="0">
            <a:spAutoFit/>
          </a:bodyPr>
          <a:lstStyle/>
          <a:p>
            <a:endParaRPr lang="en-US"/>
          </a:p>
        </p:txBody>
      </p:sp>
      <p:sp>
        <p:nvSpPr>
          <p:cNvPr id="40999" name="Line 41"/>
          <p:cNvSpPr>
            <a:spLocks noChangeShapeType="1"/>
          </p:cNvSpPr>
          <p:nvPr/>
        </p:nvSpPr>
        <p:spPr bwMode="auto">
          <a:xfrm>
            <a:off x="7029451" y="4630738"/>
            <a:ext cx="6540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0" tIns="0" rIns="0" bIns="0">
            <a:spAutoFit/>
          </a:bodyPr>
          <a:lstStyle/>
          <a:p>
            <a:endParaRPr lang="en-US"/>
          </a:p>
        </p:txBody>
      </p:sp>
    </p:spTree>
    <p:extLst>
      <p:ext uri="{BB962C8B-B14F-4D97-AF65-F5344CB8AC3E}">
        <p14:creationId xmlns:p14="http://schemas.microsoft.com/office/powerpoint/2010/main" val="2110809250"/>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6"/>
          <p:cNvSpPr>
            <a:spLocks noGrp="1"/>
          </p:cNvSpPr>
          <p:nvPr>
            <p:ph type="title"/>
          </p:nvPr>
        </p:nvSpPr>
        <p:spPr>
          <a:xfrm>
            <a:off x="381000" y="344488"/>
            <a:ext cx="8610600" cy="569912"/>
          </a:xfrm>
        </p:spPr>
        <p:txBody>
          <a:bodyPr>
            <a:noAutofit/>
          </a:bodyPr>
          <a:lstStyle/>
          <a:p>
            <a:r>
              <a:rPr lang="en-IN" altLang="en-US" sz="2400" b="1" dirty="0" smtClean="0"/>
              <a:t>MAJOR SYSTEMS OF ARMOURED FIGHTING VEHICLE</a:t>
            </a:r>
          </a:p>
        </p:txBody>
      </p:sp>
      <p:pic>
        <p:nvPicPr>
          <p:cNvPr id="21507" name="Picture 7"/>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11401" y="3200400"/>
            <a:ext cx="4178300" cy="236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p:nvPr/>
        </p:nvPicPr>
        <p:blipFill>
          <a:blip r:embed="rId4" cstate="print">
            <a:clrChange>
              <a:clrFrom>
                <a:srgbClr val="FFFFFF"/>
              </a:clrFrom>
              <a:clrTo>
                <a:srgbClr val="FFFFFF">
                  <a:alpha val="0"/>
                </a:srgbClr>
              </a:clrTo>
            </a:clrChange>
          </a:blip>
          <a:srcRect/>
          <a:stretch>
            <a:fillRect/>
          </a:stretch>
        </p:blipFill>
        <p:spPr bwMode="auto">
          <a:xfrm>
            <a:off x="2732798" y="1295400"/>
            <a:ext cx="4038749" cy="2519766"/>
          </a:xfrm>
          <a:prstGeom prst="rect">
            <a:avLst/>
          </a:prstGeom>
          <a:noFill/>
          <a:ln w="9525">
            <a:noFill/>
            <a:miter lim="800000"/>
            <a:headEnd/>
            <a:tailEnd/>
          </a:ln>
          <a:scene3d>
            <a:camera prst="orthographicFront">
              <a:rot lat="0" lon="185" rev="604406"/>
            </a:camera>
            <a:lightRig rig="threePt" dir="t"/>
          </a:scene3d>
        </p:spPr>
      </p:pic>
      <p:pic>
        <p:nvPicPr>
          <p:cNvPr id="21509" name="Picture 2" descr="C:\My Documents\Arjun_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864" y="1920877"/>
            <a:ext cx="1963737"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18" descr="Ph46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3592513"/>
            <a:ext cx="175260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Straight Arrow Connector 18"/>
          <p:cNvCxnSpPr/>
          <p:nvPr/>
        </p:nvCxnSpPr>
        <p:spPr bwMode="auto">
          <a:xfrm>
            <a:off x="2133601" y="2514600"/>
            <a:ext cx="1266825" cy="12255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bwMode="auto">
          <a:xfrm flipV="1">
            <a:off x="1981200" y="4652965"/>
            <a:ext cx="1447800" cy="14763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bwMode="auto">
          <a:xfrm flipH="1">
            <a:off x="4552951" y="1930400"/>
            <a:ext cx="1839913" cy="6731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bwMode="auto">
          <a:xfrm flipH="1" flipV="1">
            <a:off x="4879976" y="2998790"/>
            <a:ext cx="758825" cy="244633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515" name="TextBox 23"/>
          <p:cNvSpPr txBox="1">
            <a:spLocks noChangeArrowheads="1"/>
          </p:cNvSpPr>
          <p:nvPr/>
        </p:nvSpPr>
        <p:spPr bwMode="auto">
          <a:xfrm>
            <a:off x="6329363" y="2178052"/>
            <a:ext cx="2667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n-US" altLang="en-US" sz="1400" b="1">
                <a:solidFill>
                  <a:srgbClr val="002060"/>
                </a:solidFill>
                <a:latin typeface="Arial" pitchFamily="34" charset="0"/>
              </a:rPr>
              <a:t>Fire Control System</a:t>
            </a:r>
          </a:p>
        </p:txBody>
      </p:sp>
      <p:sp>
        <p:nvSpPr>
          <p:cNvPr id="21516" name="TextBox 24"/>
          <p:cNvSpPr txBox="1">
            <a:spLocks noChangeArrowheads="1"/>
          </p:cNvSpPr>
          <p:nvPr/>
        </p:nvSpPr>
        <p:spPr bwMode="auto">
          <a:xfrm>
            <a:off x="-152400" y="1371600"/>
            <a:ext cx="35814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n-US" altLang="en-US" sz="1400" b="1">
                <a:solidFill>
                  <a:srgbClr val="002060"/>
                </a:solidFill>
                <a:latin typeface="Arial" pitchFamily="34" charset="0"/>
              </a:rPr>
              <a:t>Powerpack </a:t>
            </a:r>
          </a:p>
          <a:p>
            <a:pPr algn="ctr" eaLnBrk="1" hangingPunct="1"/>
            <a:r>
              <a:rPr lang="en-US" altLang="en-US" sz="1400" b="1">
                <a:solidFill>
                  <a:srgbClr val="002060"/>
                </a:solidFill>
                <a:latin typeface="Arial" pitchFamily="34" charset="0"/>
              </a:rPr>
              <a:t>– Engine &amp; Transmission</a:t>
            </a:r>
          </a:p>
        </p:txBody>
      </p:sp>
      <p:sp>
        <p:nvSpPr>
          <p:cNvPr id="21517" name="TextBox 25"/>
          <p:cNvSpPr txBox="1">
            <a:spLocks noChangeArrowheads="1"/>
          </p:cNvSpPr>
          <p:nvPr/>
        </p:nvSpPr>
        <p:spPr bwMode="auto">
          <a:xfrm>
            <a:off x="-42862" y="4992690"/>
            <a:ext cx="2667001"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n-US" altLang="en-US" sz="1400" b="1">
                <a:solidFill>
                  <a:srgbClr val="002060"/>
                </a:solidFill>
                <a:latin typeface="Arial" pitchFamily="34" charset="0"/>
              </a:rPr>
              <a:t>Running Gear System</a:t>
            </a:r>
          </a:p>
          <a:p>
            <a:pPr algn="ctr" eaLnBrk="1" hangingPunct="1"/>
            <a:r>
              <a:rPr lang="en-US" altLang="en-US" sz="1400" b="1">
                <a:solidFill>
                  <a:srgbClr val="002060"/>
                </a:solidFill>
                <a:latin typeface="Arial" pitchFamily="34" charset="0"/>
              </a:rPr>
              <a:t>- Suspension &amp; Track</a:t>
            </a:r>
          </a:p>
        </p:txBody>
      </p:sp>
      <p:grpSp>
        <p:nvGrpSpPr>
          <p:cNvPr id="21518" name="Group 29"/>
          <p:cNvGrpSpPr>
            <a:grpSpLocks/>
          </p:cNvGrpSpPr>
          <p:nvPr/>
        </p:nvGrpSpPr>
        <p:grpSpPr bwMode="auto">
          <a:xfrm>
            <a:off x="7034213" y="4781550"/>
            <a:ext cx="1657350" cy="1327150"/>
            <a:chOff x="6898415" y="4071041"/>
            <a:chExt cx="1656961" cy="1328200"/>
          </a:xfrm>
        </p:grpSpPr>
        <p:graphicFrame>
          <p:nvGraphicFramePr>
            <p:cNvPr id="21535" name="Object 2"/>
            <p:cNvGraphicFramePr>
              <a:graphicFrameLocks noChangeAspect="1"/>
            </p:cNvGraphicFramePr>
            <p:nvPr/>
          </p:nvGraphicFramePr>
          <p:xfrm>
            <a:off x="6898415" y="4071041"/>
            <a:ext cx="1481131" cy="1010154"/>
          </p:xfrm>
          <a:graphic>
            <a:graphicData uri="http://schemas.openxmlformats.org/presentationml/2006/ole">
              <mc:AlternateContent xmlns:mc="http://schemas.openxmlformats.org/markup-compatibility/2006">
                <mc:Choice xmlns:v="urn:schemas-microsoft-com:vml" Requires="v">
                  <p:oleObj spid="_x0000_s4106" name="Image" r:id="rId7" imgW="6620544" imgH="4256971" progId="">
                    <p:embed/>
                  </p:oleObj>
                </mc:Choice>
                <mc:Fallback>
                  <p:oleObj name="Image" r:id="rId7" imgW="6620544" imgH="4256971"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l="42125" t="4295" r="3314" b="33295"/>
                        <a:stretch>
                          <a:fillRect/>
                        </a:stretch>
                      </p:blipFill>
                      <p:spPr bwMode="auto">
                        <a:xfrm>
                          <a:off x="6898415" y="4071041"/>
                          <a:ext cx="1481131" cy="1010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36" name="TextBox 26"/>
            <p:cNvSpPr txBox="1">
              <a:spLocks noChangeArrowheads="1"/>
            </p:cNvSpPr>
            <p:nvPr/>
          </p:nvSpPr>
          <p:spPr bwMode="auto">
            <a:xfrm>
              <a:off x="6962313" y="5091464"/>
              <a:ext cx="15930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n-US" altLang="en-US" sz="1400" b="1">
                  <a:solidFill>
                    <a:srgbClr val="002060"/>
                  </a:solidFill>
                  <a:latin typeface="Arial" pitchFamily="34" charset="0"/>
                </a:rPr>
                <a:t>Armament</a:t>
              </a:r>
            </a:p>
          </p:txBody>
        </p:sp>
      </p:grpSp>
      <p:grpSp>
        <p:nvGrpSpPr>
          <p:cNvPr id="21519" name="Group 2"/>
          <p:cNvGrpSpPr>
            <a:grpSpLocks/>
          </p:cNvGrpSpPr>
          <p:nvPr/>
        </p:nvGrpSpPr>
        <p:grpSpPr bwMode="auto">
          <a:xfrm>
            <a:off x="4552950" y="5345115"/>
            <a:ext cx="2770188" cy="1431925"/>
            <a:chOff x="5010341" y="5371247"/>
            <a:chExt cx="2769490" cy="1431191"/>
          </a:xfrm>
        </p:grpSpPr>
        <p:grpSp>
          <p:nvGrpSpPr>
            <p:cNvPr id="21531" name="Group 13"/>
            <p:cNvGrpSpPr>
              <a:grpSpLocks/>
            </p:cNvGrpSpPr>
            <p:nvPr/>
          </p:nvGrpSpPr>
          <p:grpSpPr bwMode="auto">
            <a:xfrm>
              <a:off x="5010341" y="5371247"/>
              <a:ext cx="2157492" cy="1119349"/>
              <a:chOff x="6786578" y="928670"/>
              <a:chExt cx="2157418" cy="1118778"/>
            </a:xfrm>
          </p:grpSpPr>
          <p:pic>
            <p:nvPicPr>
              <p:cNvPr id="21533" name="Picture 7" descr="gearbox"/>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72396" y="928670"/>
                <a:ext cx="1371600" cy="1118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8" descr="elevation drive"/>
              <p:cNvPicPr>
                <a:picLocks noChangeAspect="1" noChangeArrowheads="1"/>
              </p:cNvPicPr>
              <p:nvPr/>
            </p:nvPicPr>
            <p:blipFill>
              <a:blip r:embed="rId10" cstate="print"/>
              <a:srcRect/>
              <a:stretch>
                <a:fillRect/>
              </a:stretch>
            </p:blipFill>
            <p:spPr bwMode="auto">
              <a:xfrm>
                <a:off x="6786578" y="1142984"/>
                <a:ext cx="1085848" cy="647236"/>
              </a:xfrm>
              <a:prstGeom prst="rect">
                <a:avLst/>
              </a:prstGeom>
              <a:noFill/>
              <a:ln w="9525">
                <a:noFill/>
                <a:miter lim="800000"/>
                <a:headEnd/>
                <a:tailEnd/>
              </a:ln>
              <a:scene3d>
                <a:camera prst="orthographicFront">
                  <a:rot lat="0" lon="0" rev="5400000"/>
                </a:camera>
                <a:lightRig rig="threePt" dir="t"/>
              </a:scene3d>
            </p:spPr>
          </p:pic>
        </p:grpSp>
        <p:sp>
          <p:nvSpPr>
            <p:cNvPr id="21532" name="TextBox 27"/>
            <p:cNvSpPr txBox="1">
              <a:spLocks noChangeArrowheads="1"/>
            </p:cNvSpPr>
            <p:nvPr/>
          </p:nvSpPr>
          <p:spPr bwMode="auto">
            <a:xfrm>
              <a:off x="5641860" y="6494617"/>
              <a:ext cx="2137971" cy="307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n-US" altLang="en-US" sz="1400" b="1">
                  <a:solidFill>
                    <a:srgbClr val="002060"/>
                  </a:solidFill>
                  <a:latin typeface="Arial" pitchFamily="34" charset="0"/>
                </a:rPr>
                <a:t>Gun Control System</a:t>
              </a:r>
            </a:p>
          </p:txBody>
        </p:sp>
      </p:grpSp>
      <p:sp>
        <p:nvSpPr>
          <p:cNvPr id="21520" name="TextBox 45"/>
          <p:cNvSpPr txBox="1">
            <a:spLocks noChangeArrowheads="1"/>
          </p:cNvSpPr>
          <p:nvPr/>
        </p:nvSpPr>
        <p:spPr bwMode="auto">
          <a:xfrm>
            <a:off x="7097714" y="4230690"/>
            <a:ext cx="1593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n-US" altLang="en-US" sz="1400" b="1">
                <a:solidFill>
                  <a:srgbClr val="002060"/>
                </a:solidFill>
                <a:latin typeface="Arial" pitchFamily="34" charset="0"/>
              </a:rPr>
              <a:t>Thermal Imaging System</a:t>
            </a:r>
          </a:p>
        </p:txBody>
      </p:sp>
      <p:cxnSp>
        <p:nvCxnSpPr>
          <p:cNvPr id="22" name="Straight Arrow Connector 21"/>
          <p:cNvCxnSpPr/>
          <p:nvPr/>
        </p:nvCxnSpPr>
        <p:spPr bwMode="auto">
          <a:xfrm flipH="1" flipV="1">
            <a:off x="6140451" y="3138490"/>
            <a:ext cx="1101725" cy="198278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21522" name="Group 1"/>
          <p:cNvGrpSpPr>
            <a:grpSpLocks/>
          </p:cNvGrpSpPr>
          <p:nvPr/>
        </p:nvGrpSpPr>
        <p:grpSpPr bwMode="auto">
          <a:xfrm>
            <a:off x="6438900" y="987425"/>
            <a:ext cx="2146300" cy="1176338"/>
            <a:chOff x="3300416" y="1023772"/>
            <a:chExt cx="5819802" cy="3476791"/>
          </a:xfrm>
        </p:grpSpPr>
        <p:pic>
          <p:nvPicPr>
            <p:cNvPr id="21525" name="תמונה 6" descr="IMG_1134.jpg"/>
            <p:cNvPicPr>
              <a:picLocks noChangeAspect="1" noChangeArrowheads="1"/>
            </p:cNvPicPr>
            <p:nvPr/>
          </p:nvPicPr>
          <p:blipFill>
            <a:blip r:embed="rId11">
              <a:extLst>
                <a:ext uri="{28A0092B-C50C-407E-A947-70E740481C1C}">
                  <a14:useLocalDpi xmlns:a14="http://schemas.microsoft.com/office/drawing/2010/main" val="0"/>
                </a:ext>
              </a:extLst>
            </a:blip>
            <a:srcRect l="19099" r="3833"/>
            <a:stretch>
              <a:fillRect/>
            </a:stretch>
          </p:blipFill>
          <p:spPr bwMode="auto">
            <a:xfrm>
              <a:off x="8023499" y="2768107"/>
              <a:ext cx="1008062" cy="156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6" name="תמונה 5" descr="IMG_1138.jpg"/>
            <p:cNvPicPr>
              <a:picLocks noChangeAspect="1" noChangeArrowheads="1"/>
            </p:cNvPicPr>
            <p:nvPr/>
          </p:nvPicPr>
          <p:blipFill>
            <a:blip r:embed="rId12">
              <a:extLst>
                <a:ext uri="{28A0092B-C50C-407E-A947-70E740481C1C}">
                  <a14:useLocalDpi xmlns:a14="http://schemas.microsoft.com/office/drawing/2010/main" val="0"/>
                </a:ext>
              </a:extLst>
            </a:blip>
            <a:srcRect l="26297" t="6873" r="29094" b="6186"/>
            <a:stretch>
              <a:fillRect/>
            </a:stretch>
          </p:blipFill>
          <p:spPr bwMode="auto">
            <a:xfrm>
              <a:off x="6970977" y="2756349"/>
              <a:ext cx="1042987" cy="155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7" name="Picture 2" descr="DSC_002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300416" y="1023772"/>
              <a:ext cx="1485900" cy="184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8" name="Picture 2" descr="\\srv-q\rekem\TIFCS\דיגומים\VCU_PSU_fitment_pics\2\IMG-20140202-00520.jpg"/>
            <p:cNvPicPr>
              <a:picLocks noChangeAspect="1" noChangeArrowheads="1"/>
            </p:cNvPicPr>
            <p:nvPr/>
          </p:nvPicPr>
          <p:blipFill>
            <a:blip r:embed="rId14">
              <a:extLst>
                <a:ext uri="{28A0092B-C50C-407E-A947-70E740481C1C}">
                  <a14:useLocalDpi xmlns:a14="http://schemas.microsoft.com/office/drawing/2010/main" val="0"/>
                </a:ext>
              </a:extLst>
            </a:blip>
            <a:srcRect l="23335" t="15576" r="25372" b="13170"/>
            <a:stretch>
              <a:fillRect/>
            </a:stretch>
          </p:blipFill>
          <p:spPr bwMode="auto">
            <a:xfrm>
              <a:off x="3304117" y="2863196"/>
              <a:ext cx="1482199"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p:cNvPicPr>
              <a:picLocks noChangeAspect="1"/>
            </p:cNvPicPr>
            <p:nvPr/>
          </p:nvPicPr>
          <p:blipFill>
            <a:blip r:embed="rId15"/>
            <a:stretch>
              <a:fillRect/>
            </a:stretch>
          </p:blipFill>
          <p:spPr>
            <a:xfrm>
              <a:off x="7037730" y="1044241"/>
              <a:ext cx="2082488" cy="1715093"/>
            </a:xfrm>
            <a:prstGeom prst="roundRect">
              <a:avLst>
                <a:gd name="adj" fmla="val 14647"/>
              </a:avLst>
            </a:prstGeom>
            <a:solidFill>
              <a:srgbClr val="FFFFFF">
                <a:shade val="85000"/>
              </a:srgbClr>
            </a:solidFill>
            <a:ln>
              <a:noFill/>
            </a:ln>
            <a:effectLst/>
          </p:spPr>
        </p:pic>
        <p:pic>
          <p:nvPicPr>
            <p:cNvPr id="21530" name="Picture 3"/>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4784727" y="1031331"/>
              <a:ext cx="2247182" cy="3469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1523" name="Picture 6"/>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6848476" y="2603502"/>
            <a:ext cx="2163763"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24" name="TextBox 1"/>
          <p:cNvSpPr txBox="1">
            <a:spLocks noChangeArrowheads="1"/>
          </p:cNvSpPr>
          <p:nvPr/>
        </p:nvSpPr>
        <p:spPr bwMode="auto">
          <a:xfrm>
            <a:off x="76200" y="5638802"/>
            <a:ext cx="4191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en-US" sz="1600">
                <a:latin typeface="Arial" pitchFamily="34" charset="0"/>
              </a:rPr>
              <a:t>More than 200 Sub-Systems in AFV</a:t>
            </a:r>
          </a:p>
          <a:p>
            <a:pPr eaLnBrk="1" hangingPunct="1"/>
            <a:r>
              <a:rPr lang="en-US" sz="1600">
                <a:solidFill>
                  <a:srgbClr val="FF0000"/>
                </a:solidFill>
                <a:latin typeface="Arial" pitchFamily="34" charset="0"/>
              </a:rPr>
              <a:t>Hull and Wiring Harness Integrate the Systems</a:t>
            </a:r>
          </a:p>
        </p:txBody>
      </p:sp>
    </p:spTree>
    <p:extLst>
      <p:ext uri="{BB962C8B-B14F-4D97-AF65-F5344CB8AC3E}">
        <p14:creationId xmlns:p14="http://schemas.microsoft.com/office/powerpoint/2010/main" val="17246042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4"/>
          <p:cNvPicPr>
            <a:picLocks noChangeAspect="1"/>
          </p:cNvPicPr>
          <p:nvPr/>
        </p:nvPicPr>
        <p:blipFill>
          <a:blip r:embed="rId3" cstate="print">
            <a:lum bright="40000"/>
          </a:blip>
          <a:srcRect/>
          <a:stretch>
            <a:fillRect/>
          </a:stretch>
        </p:blipFill>
        <p:spPr bwMode="auto">
          <a:xfrm>
            <a:off x="3335338" y="1295400"/>
            <a:ext cx="3962400" cy="4554538"/>
          </a:xfrm>
          <a:prstGeom prst="rect">
            <a:avLst/>
          </a:prstGeom>
          <a:noFill/>
          <a:ln w="9525">
            <a:noFill/>
            <a:miter lim="800000"/>
            <a:headEnd/>
            <a:tailEnd/>
          </a:ln>
        </p:spPr>
      </p:pic>
      <p:sp>
        <p:nvSpPr>
          <p:cNvPr id="14" name="Oval 13"/>
          <p:cNvSpPr/>
          <p:nvPr/>
        </p:nvSpPr>
        <p:spPr>
          <a:xfrm>
            <a:off x="4708525" y="2490788"/>
            <a:ext cx="160338" cy="160337"/>
          </a:xfrm>
          <a:prstGeom prst="ellipse">
            <a:avLst/>
          </a:prstGeom>
          <a:solidFill>
            <a:srgbClr val="FF0000"/>
          </a:solidFill>
          <a:ln>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1"/>
          </a:p>
        </p:txBody>
      </p:sp>
      <p:sp>
        <p:nvSpPr>
          <p:cNvPr id="17412" name="Title 2"/>
          <p:cNvSpPr>
            <a:spLocks noGrp="1"/>
          </p:cNvSpPr>
          <p:nvPr>
            <p:ph type="title"/>
          </p:nvPr>
        </p:nvSpPr>
        <p:spPr>
          <a:xfrm>
            <a:off x="317500" y="58465"/>
            <a:ext cx="8226425" cy="779735"/>
          </a:xfrm>
        </p:spPr>
        <p:txBody>
          <a:bodyPr/>
          <a:lstStyle/>
          <a:p>
            <a:pPr eaLnBrk="1" hangingPunct="1"/>
            <a:r>
              <a:rPr lang="en-US" sz="4000" b="1" dirty="0" smtClean="0">
                <a:latin typeface="Arial" charset="0"/>
                <a:cs typeface="Arial" charset="0"/>
              </a:rPr>
              <a:t>BEL Manufacturing Network</a:t>
            </a:r>
          </a:p>
        </p:txBody>
      </p:sp>
      <p:grpSp>
        <p:nvGrpSpPr>
          <p:cNvPr id="17413" name="Group 43"/>
          <p:cNvGrpSpPr>
            <a:grpSpLocks/>
          </p:cNvGrpSpPr>
          <p:nvPr/>
        </p:nvGrpSpPr>
        <p:grpSpPr bwMode="auto">
          <a:xfrm>
            <a:off x="190500" y="990600"/>
            <a:ext cx="4597399" cy="1500188"/>
            <a:chOff x="190815" y="990600"/>
            <a:chExt cx="4597561" cy="1500882"/>
          </a:xfrm>
        </p:grpSpPr>
        <p:grpSp>
          <p:nvGrpSpPr>
            <p:cNvPr id="17488" name="Group 150"/>
            <p:cNvGrpSpPr>
              <a:grpSpLocks/>
            </p:cNvGrpSpPr>
            <p:nvPr/>
          </p:nvGrpSpPr>
          <p:grpSpPr bwMode="auto">
            <a:xfrm flipH="1">
              <a:off x="2034111" y="1143000"/>
              <a:ext cx="882812" cy="882354"/>
              <a:chOff x="5916930" y="1313237"/>
              <a:chExt cx="882812" cy="882354"/>
            </a:xfrm>
          </p:grpSpPr>
          <p:sp>
            <p:nvSpPr>
              <p:cNvPr id="152" name="Right Triangle 151"/>
              <p:cNvSpPr/>
              <p:nvPr/>
            </p:nvSpPr>
            <p:spPr>
              <a:xfrm>
                <a:off x="5917204" y="1313307"/>
                <a:ext cx="882681" cy="883058"/>
              </a:xfrm>
              <a:prstGeom prst="rtTriangle">
                <a:avLst/>
              </a:prstGeom>
              <a:gradFill flip="none" rotWithShape="1">
                <a:gsLst>
                  <a:gs pos="0">
                    <a:schemeClr val="accent1">
                      <a:tint val="66000"/>
                      <a:satMod val="160000"/>
                      <a:alpha val="52000"/>
                      <a:lumMod val="69000"/>
                      <a:lumOff val="31000"/>
                    </a:schemeClr>
                  </a:gs>
                  <a:gs pos="50000">
                    <a:schemeClr val="accent1">
                      <a:tint val="44500"/>
                      <a:satMod val="160000"/>
                      <a:alpha val="73000"/>
                      <a:lumMod val="60000"/>
                      <a:lumOff val="40000"/>
                    </a:schemeClr>
                  </a:gs>
                  <a:gs pos="100000">
                    <a:schemeClr val="accent1">
                      <a:tint val="23500"/>
                      <a:satMod val="160000"/>
                      <a:alpha val="0"/>
                      <a:lumMod val="56000"/>
                      <a:lumOff val="44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53" name="Straight Connector 152"/>
              <p:cNvCxnSpPr/>
              <p:nvPr/>
            </p:nvCxnSpPr>
            <p:spPr>
              <a:xfrm>
                <a:off x="5917204" y="1313307"/>
                <a:ext cx="0" cy="879882"/>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cxnSp>
          <p:nvCxnSpPr>
            <p:cNvPr id="42" name="Elbow Connector 41"/>
            <p:cNvCxnSpPr>
              <a:stCxn id="14" idx="0"/>
              <a:endCxn id="152" idx="1"/>
            </p:cNvCxnSpPr>
            <p:nvPr/>
          </p:nvCxnSpPr>
          <p:spPr>
            <a:xfrm rot="16200000" flipV="1">
              <a:off x="3399071" y="1102177"/>
              <a:ext cx="906882" cy="1871728"/>
            </a:xfrm>
            <a:prstGeom prst="bentConnector2">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1295754" y="990600"/>
              <a:ext cx="1519292" cy="276353"/>
            </a:xfrm>
            <a:prstGeom prst="rect">
              <a:avLst/>
            </a:prstGeom>
            <a:noFill/>
          </p:spPr>
          <p:txBody>
            <a:bodyPr>
              <a:spAutoFit/>
            </a:bodyPr>
            <a:lstStyle/>
            <a:p>
              <a:pPr algn="ctr" fontAlgn="auto">
                <a:spcBef>
                  <a:spcPts val="0"/>
                </a:spcBef>
                <a:spcAft>
                  <a:spcPts val="0"/>
                </a:spcAft>
                <a:defRPr/>
              </a:pPr>
              <a:r>
                <a:rPr lang="en-US" sz="1200" b="1" dirty="0" err="1">
                  <a:solidFill>
                    <a:schemeClr val="tx1">
                      <a:lumMod val="50000"/>
                    </a:schemeClr>
                  </a:solidFill>
                  <a:latin typeface="+mn-lt"/>
                  <a:cs typeface="+mn-cs"/>
                </a:rPr>
                <a:t>Panchkula</a:t>
              </a:r>
              <a:r>
                <a:rPr lang="en-US" sz="1200" b="1" dirty="0">
                  <a:solidFill>
                    <a:schemeClr val="tx1">
                      <a:lumMod val="50000"/>
                    </a:schemeClr>
                  </a:solidFill>
                  <a:latin typeface="+mn-lt"/>
                  <a:cs typeface="+mn-cs"/>
                </a:rPr>
                <a:t> (1985)</a:t>
              </a:r>
              <a:endParaRPr lang="en-US" sz="1000" b="1" dirty="0">
                <a:solidFill>
                  <a:schemeClr val="tx1">
                    <a:lumMod val="50000"/>
                  </a:schemeClr>
                </a:solidFill>
                <a:latin typeface="+mn-lt"/>
                <a:cs typeface="+mn-cs"/>
              </a:endParaRPr>
            </a:p>
          </p:txBody>
        </p:sp>
        <p:sp>
          <p:nvSpPr>
            <p:cNvPr id="58" name="Text Box 98"/>
            <p:cNvSpPr txBox="1">
              <a:spLocks noChangeArrowheads="1"/>
            </p:cNvSpPr>
            <p:nvPr/>
          </p:nvSpPr>
          <p:spPr bwMode="auto">
            <a:xfrm>
              <a:off x="1244952" y="1235461"/>
              <a:ext cx="1414513" cy="825882"/>
            </a:xfrm>
            <a:prstGeom prst="rect">
              <a:avLst/>
            </a:prstGeom>
            <a:noFill/>
            <a:ln>
              <a:noFill/>
            </a:ln>
            <a:extLst/>
          </p:spPr>
          <p:txBody>
            <a:bodyPr/>
            <a:lstStyle>
              <a:lvl1pPr eaLnBrk="0" hangingPunct="0">
                <a:spcAft>
                  <a:spcPts val="600"/>
                </a:spcAft>
                <a:buClr>
                  <a:srgbClr val="CC3300"/>
                </a:buClr>
                <a:buSzPct val="100000"/>
                <a:buFont typeface="Tahoma" pitchFamily="34" charset="0"/>
                <a:buChar char="•"/>
                <a:defRPr sz="2400" b="1">
                  <a:solidFill>
                    <a:srgbClr val="0000FF"/>
                  </a:solidFill>
                  <a:latin typeface="Tahoma" pitchFamily="34" charset="0"/>
                  <a:cs typeface="Tahoma" pitchFamily="34" charset="0"/>
                </a:defRPr>
              </a:lvl1pPr>
              <a:lvl2pPr marL="742950" indent="-285750" eaLnBrk="0" hangingPunct="0">
                <a:spcAft>
                  <a:spcPts val="600"/>
                </a:spcAft>
                <a:buClr>
                  <a:srgbClr val="CC3300"/>
                </a:buClr>
                <a:buSzPct val="100000"/>
                <a:buFont typeface="Tahoma" pitchFamily="34" charset="0"/>
                <a:buChar char="•"/>
                <a:defRPr sz="2000" b="1">
                  <a:solidFill>
                    <a:srgbClr val="0000FF"/>
                  </a:solidFill>
                  <a:latin typeface="Tahoma" pitchFamily="34" charset="0"/>
                  <a:cs typeface="Tahoma" pitchFamily="34" charset="0"/>
                </a:defRPr>
              </a:lvl2pPr>
              <a:lvl3pPr marL="1143000" indent="-228600" eaLnBrk="0" hangingPunct="0">
                <a:spcAft>
                  <a:spcPts val="600"/>
                </a:spcAft>
                <a:buClr>
                  <a:srgbClr val="CC3300"/>
                </a:buClr>
                <a:buSzPct val="100000"/>
                <a:buFont typeface="Tahoma" pitchFamily="34" charset="0"/>
                <a:buChar char="•"/>
                <a:defRPr b="1">
                  <a:solidFill>
                    <a:srgbClr val="0000FF"/>
                  </a:solidFill>
                  <a:latin typeface="Tahoma" pitchFamily="34" charset="0"/>
                  <a:cs typeface="Tahoma" pitchFamily="34" charset="0"/>
                </a:defRPr>
              </a:lvl3pPr>
              <a:lvl4pPr marL="16002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4pPr>
              <a:lvl5pPr marL="20574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5pPr>
              <a:lvl6pPr marL="25146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6pPr>
              <a:lvl7pPr marL="29718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7pPr>
              <a:lvl8pPr marL="34290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8pPr>
              <a:lvl9pPr marL="38862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9pPr>
            </a:lstStyle>
            <a:p>
              <a:pPr marL="285750" indent="-182880" eaLnBrk="1" fontAlgn="auto" hangingPunct="1">
                <a:spcBef>
                  <a:spcPts val="0"/>
                </a:spcBef>
                <a:spcAft>
                  <a:spcPct val="0"/>
                </a:spcAft>
                <a:buClrTx/>
                <a:buSzTx/>
                <a:defRPr/>
              </a:pPr>
              <a:r>
                <a:rPr lang="en-GB" altLang="en-US" sz="1050" b="0" dirty="0">
                  <a:solidFill>
                    <a:schemeClr val="tx1">
                      <a:lumMod val="50000"/>
                    </a:schemeClr>
                  </a:solidFill>
                  <a:latin typeface="+mn-lt"/>
                  <a:ea typeface="Arial Unicode MS" pitchFamily="34" charset="-128"/>
                  <a:cs typeface="Arial Unicode MS" pitchFamily="34" charset="-128"/>
                </a:rPr>
                <a:t>Tactical Communication </a:t>
              </a:r>
              <a:r>
                <a:rPr lang="en-GB" altLang="en-US" sz="1050" b="0" dirty="0" smtClean="0">
                  <a:solidFill>
                    <a:schemeClr val="tx1">
                      <a:lumMod val="50000"/>
                    </a:schemeClr>
                  </a:solidFill>
                  <a:latin typeface="+mn-lt"/>
                  <a:ea typeface="Arial Unicode MS" pitchFamily="34" charset="-128"/>
                  <a:cs typeface="Arial Unicode MS" pitchFamily="34" charset="-128"/>
                </a:rPr>
                <a:t>Equipment</a:t>
              </a:r>
            </a:p>
            <a:p>
              <a:pPr marL="285750" indent="-182880" eaLnBrk="1" fontAlgn="auto" hangingPunct="1">
                <a:spcBef>
                  <a:spcPts val="0"/>
                </a:spcBef>
                <a:spcAft>
                  <a:spcPct val="0"/>
                </a:spcAft>
                <a:buClrTx/>
                <a:buSzTx/>
                <a:defRPr/>
              </a:pPr>
              <a:r>
                <a:rPr lang="en-GB" altLang="en-US" sz="1050" b="0" dirty="0" smtClean="0">
                  <a:solidFill>
                    <a:schemeClr val="tx1">
                      <a:lumMod val="50000"/>
                    </a:schemeClr>
                  </a:solidFill>
                  <a:latin typeface="+mn-lt"/>
                  <a:ea typeface="Arial Unicode MS" pitchFamily="34" charset="-128"/>
                  <a:cs typeface="Arial Unicode MS" pitchFamily="34" charset="-128"/>
                </a:rPr>
                <a:t>Portable </a:t>
              </a:r>
              <a:r>
                <a:rPr lang="en-GB" altLang="en-US" sz="1050" b="0" dirty="0">
                  <a:solidFill>
                    <a:schemeClr val="tx1">
                      <a:lumMod val="50000"/>
                    </a:schemeClr>
                  </a:solidFill>
                  <a:latin typeface="+mn-lt"/>
                  <a:ea typeface="Arial Unicode MS" pitchFamily="34" charset="-128"/>
                  <a:cs typeface="Arial Unicode MS" pitchFamily="34" charset="-128"/>
                </a:rPr>
                <a:t>Radar</a:t>
              </a:r>
            </a:p>
          </p:txBody>
        </p:sp>
        <p:pic>
          <p:nvPicPr>
            <p:cNvPr id="17492" name="Picture 1"/>
            <p:cNvPicPr>
              <a:picLocks noChangeAspect="1"/>
            </p:cNvPicPr>
            <p:nvPr/>
          </p:nvPicPr>
          <p:blipFill>
            <a:blip r:embed="rId4" cstate="print"/>
            <a:srcRect/>
            <a:stretch>
              <a:fillRect/>
            </a:stretch>
          </p:blipFill>
          <p:spPr bwMode="auto">
            <a:xfrm>
              <a:off x="190815" y="1103142"/>
              <a:ext cx="1180785" cy="958941"/>
            </a:xfrm>
            <a:prstGeom prst="rect">
              <a:avLst/>
            </a:prstGeom>
            <a:noFill/>
            <a:ln w="9525">
              <a:noFill/>
              <a:miter lim="800000"/>
              <a:headEnd/>
              <a:tailEnd/>
            </a:ln>
          </p:spPr>
        </p:pic>
      </p:grpSp>
      <p:grpSp>
        <p:nvGrpSpPr>
          <p:cNvPr id="17414" name="Group 42"/>
          <p:cNvGrpSpPr>
            <a:grpSpLocks/>
          </p:cNvGrpSpPr>
          <p:nvPr/>
        </p:nvGrpSpPr>
        <p:grpSpPr bwMode="auto">
          <a:xfrm>
            <a:off x="190500" y="2204864"/>
            <a:ext cx="3911600" cy="1576387"/>
            <a:chOff x="190815" y="2456422"/>
            <a:chExt cx="3910887" cy="1575208"/>
          </a:xfrm>
        </p:grpSpPr>
        <p:grpSp>
          <p:nvGrpSpPr>
            <p:cNvPr id="17480" name="Group 202"/>
            <p:cNvGrpSpPr>
              <a:grpSpLocks/>
            </p:cNvGrpSpPr>
            <p:nvPr/>
          </p:nvGrpSpPr>
          <p:grpSpPr bwMode="auto">
            <a:xfrm flipH="1">
              <a:off x="2056566" y="2456422"/>
              <a:ext cx="882812" cy="882354"/>
              <a:chOff x="5916930" y="1313237"/>
              <a:chExt cx="882812" cy="882354"/>
            </a:xfrm>
          </p:grpSpPr>
          <p:sp>
            <p:nvSpPr>
              <p:cNvPr id="204" name="Right Triangle 203"/>
              <p:cNvSpPr/>
              <p:nvPr/>
            </p:nvSpPr>
            <p:spPr>
              <a:xfrm>
                <a:off x="5916444" y="1313237"/>
                <a:ext cx="884076" cy="881990"/>
              </a:xfrm>
              <a:prstGeom prst="rtTriangle">
                <a:avLst/>
              </a:prstGeom>
              <a:gradFill flip="none" rotWithShape="1">
                <a:gsLst>
                  <a:gs pos="0">
                    <a:schemeClr val="accent1">
                      <a:tint val="66000"/>
                      <a:satMod val="160000"/>
                      <a:alpha val="52000"/>
                      <a:lumMod val="69000"/>
                      <a:lumOff val="31000"/>
                    </a:schemeClr>
                  </a:gs>
                  <a:gs pos="50000">
                    <a:schemeClr val="accent1">
                      <a:tint val="44500"/>
                      <a:satMod val="160000"/>
                      <a:alpha val="73000"/>
                      <a:lumMod val="60000"/>
                      <a:lumOff val="40000"/>
                    </a:schemeClr>
                  </a:gs>
                  <a:gs pos="100000">
                    <a:schemeClr val="accent1">
                      <a:tint val="23500"/>
                      <a:satMod val="160000"/>
                      <a:alpha val="0"/>
                      <a:lumMod val="56000"/>
                      <a:lumOff val="44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205" name="Straight Connector 204"/>
              <p:cNvCxnSpPr/>
              <p:nvPr/>
            </p:nvCxnSpPr>
            <p:spPr>
              <a:xfrm>
                <a:off x="5916444" y="1313237"/>
                <a:ext cx="0" cy="87881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6" name="Oval 5"/>
            <p:cNvSpPr/>
            <p:nvPr/>
          </p:nvSpPr>
          <p:spPr>
            <a:xfrm>
              <a:off x="3941394" y="3871413"/>
              <a:ext cx="160308" cy="160217"/>
            </a:xfrm>
            <a:prstGeom prst="ellipse">
              <a:avLst/>
            </a:prstGeom>
            <a:solidFill>
              <a:srgbClr val="FF0000"/>
            </a:solidFill>
            <a:ln>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1"/>
            </a:p>
          </p:txBody>
        </p:sp>
        <p:sp>
          <p:nvSpPr>
            <p:cNvPr id="79" name="TextBox 78"/>
            <p:cNvSpPr txBox="1"/>
            <p:nvPr/>
          </p:nvSpPr>
          <p:spPr>
            <a:xfrm>
              <a:off x="1325671" y="2642020"/>
              <a:ext cx="1690379" cy="277605"/>
            </a:xfrm>
            <a:prstGeom prst="rect">
              <a:avLst/>
            </a:prstGeom>
            <a:noFill/>
          </p:spPr>
          <p:txBody>
            <a:bodyPr>
              <a:spAutoFit/>
            </a:bodyPr>
            <a:lstStyle/>
            <a:p>
              <a:pPr algn="ctr" fontAlgn="auto">
                <a:spcBef>
                  <a:spcPts val="0"/>
                </a:spcBef>
                <a:spcAft>
                  <a:spcPts val="0"/>
                </a:spcAft>
                <a:defRPr/>
              </a:pPr>
              <a:r>
                <a:rPr lang="en-US" sz="1200" b="1" dirty="0" err="1">
                  <a:solidFill>
                    <a:schemeClr val="tx1">
                      <a:lumMod val="50000"/>
                    </a:schemeClr>
                  </a:solidFill>
                  <a:latin typeface="+mn-lt"/>
                  <a:cs typeface="+mn-cs"/>
                </a:rPr>
                <a:t>Navi</a:t>
              </a:r>
              <a:r>
                <a:rPr lang="en-US" sz="1200" b="1" dirty="0">
                  <a:solidFill>
                    <a:schemeClr val="tx1">
                      <a:lumMod val="50000"/>
                    </a:schemeClr>
                  </a:solidFill>
                  <a:latin typeface="+mn-lt"/>
                  <a:cs typeface="+mn-cs"/>
                </a:rPr>
                <a:t> Mumbai (1986)</a:t>
              </a:r>
            </a:p>
          </p:txBody>
        </p:sp>
        <p:sp>
          <p:nvSpPr>
            <p:cNvPr id="80" name="Text Box 98"/>
            <p:cNvSpPr txBox="1">
              <a:spLocks noChangeArrowheads="1"/>
            </p:cNvSpPr>
            <p:nvPr/>
          </p:nvSpPr>
          <p:spPr bwMode="auto">
            <a:xfrm>
              <a:off x="1249485" y="2819687"/>
              <a:ext cx="1053908" cy="360093"/>
            </a:xfrm>
            <a:prstGeom prst="rect">
              <a:avLst/>
            </a:prstGeom>
            <a:noFill/>
            <a:ln>
              <a:noFill/>
            </a:ln>
            <a:extLst/>
          </p:spPr>
          <p:txBody>
            <a:bodyPr/>
            <a:lstStyle>
              <a:lvl1pPr eaLnBrk="0" hangingPunct="0">
                <a:spcAft>
                  <a:spcPts val="600"/>
                </a:spcAft>
                <a:buClr>
                  <a:srgbClr val="CC3300"/>
                </a:buClr>
                <a:buSzPct val="100000"/>
                <a:buFont typeface="Tahoma" pitchFamily="34" charset="0"/>
                <a:buChar char="•"/>
                <a:defRPr sz="2400" b="1">
                  <a:solidFill>
                    <a:srgbClr val="0000FF"/>
                  </a:solidFill>
                  <a:latin typeface="Tahoma" pitchFamily="34" charset="0"/>
                  <a:cs typeface="Tahoma" pitchFamily="34" charset="0"/>
                </a:defRPr>
              </a:lvl1pPr>
              <a:lvl2pPr marL="742950" indent="-285750" eaLnBrk="0" hangingPunct="0">
                <a:spcAft>
                  <a:spcPts val="600"/>
                </a:spcAft>
                <a:buClr>
                  <a:srgbClr val="CC3300"/>
                </a:buClr>
                <a:buSzPct val="100000"/>
                <a:buFont typeface="Tahoma" pitchFamily="34" charset="0"/>
                <a:buChar char="•"/>
                <a:defRPr sz="2000" b="1">
                  <a:solidFill>
                    <a:srgbClr val="0000FF"/>
                  </a:solidFill>
                  <a:latin typeface="Tahoma" pitchFamily="34" charset="0"/>
                  <a:cs typeface="Tahoma" pitchFamily="34" charset="0"/>
                </a:defRPr>
              </a:lvl2pPr>
              <a:lvl3pPr marL="1143000" indent="-228600" eaLnBrk="0" hangingPunct="0">
                <a:spcAft>
                  <a:spcPts val="600"/>
                </a:spcAft>
                <a:buClr>
                  <a:srgbClr val="CC3300"/>
                </a:buClr>
                <a:buSzPct val="100000"/>
                <a:buFont typeface="Tahoma" pitchFamily="34" charset="0"/>
                <a:buChar char="•"/>
                <a:defRPr b="1">
                  <a:solidFill>
                    <a:srgbClr val="0000FF"/>
                  </a:solidFill>
                  <a:latin typeface="Tahoma" pitchFamily="34" charset="0"/>
                  <a:cs typeface="Tahoma" pitchFamily="34" charset="0"/>
                </a:defRPr>
              </a:lvl3pPr>
              <a:lvl4pPr marL="16002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4pPr>
              <a:lvl5pPr marL="20574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5pPr>
              <a:lvl6pPr marL="25146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6pPr>
              <a:lvl7pPr marL="29718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7pPr>
              <a:lvl8pPr marL="34290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8pPr>
              <a:lvl9pPr marL="38862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9pPr>
            </a:lstStyle>
            <a:p>
              <a:pPr marL="285750" indent="-182880" eaLnBrk="1" fontAlgn="auto" hangingPunct="1">
                <a:spcBef>
                  <a:spcPts val="0"/>
                </a:spcBef>
                <a:spcAft>
                  <a:spcPct val="0"/>
                </a:spcAft>
                <a:buClrTx/>
                <a:buSzTx/>
                <a:defRPr/>
              </a:pPr>
              <a:r>
                <a:rPr lang="en-GB" altLang="en-US" sz="1050" b="0" dirty="0" smtClean="0">
                  <a:solidFill>
                    <a:schemeClr val="tx1">
                      <a:lumMod val="50000"/>
                    </a:schemeClr>
                  </a:solidFill>
                  <a:latin typeface="+mn-lt"/>
                  <a:ea typeface="Arial Unicode MS" pitchFamily="34" charset="-128"/>
                  <a:cs typeface="Arial Unicode MS" pitchFamily="34" charset="-128"/>
                </a:rPr>
                <a:t>Shelters</a:t>
              </a:r>
            </a:p>
            <a:p>
              <a:pPr marL="285750" indent="-182880" eaLnBrk="1" fontAlgn="auto" hangingPunct="1">
                <a:spcBef>
                  <a:spcPts val="0"/>
                </a:spcBef>
                <a:spcAft>
                  <a:spcPct val="0"/>
                </a:spcAft>
                <a:buClrTx/>
                <a:buSzTx/>
                <a:defRPr/>
              </a:pPr>
              <a:r>
                <a:rPr lang="en-GB" altLang="en-US" sz="1050" b="0" dirty="0" smtClean="0">
                  <a:solidFill>
                    <a:schemeClr val="tx1">
                      <a:lumMod val="50000"/>
                    </a:schemeClr>
                  </a:solidFill>
                  <a:latin typeface="+mn-lt"/>
                  <a:ea typeface="Arial Unicode MS" pitchFamily="34" charset="-128"/>
                  <a:cs typeface="Arial Unicode MS" pitchFamily="34" charset="-128"/>
                </a:rPr>
                <a:t>Masts </a:t>
              </a:r>
              <a:endParaRPr lang="en-GB" altLang="en-US" sz="1050" b="0" dirty="0">
                <a:solidFill>
                  <a:schemeClr val="tx1">
                    <a:lumMod val="50000"/>
                  </a:schemeClr>
                </a:solidFill>
                <a:latin typeface="+mn-lt"/>
                <a:ea typeface="Arial Unicode MS" pitchFamily="34" charset="-128"/>
                <a:cs typeface="Arial Unicode MS" pitchFamily="34" charset="-128"/>
              </a:endParaRPr>
            </a:p>
          </p:txBody>
        </p:sp>
        <p:cxnSp>
          <p:nvCxnSpPr>
            <p:cNvPr id="92" name="Elbow Connector 91"/>
            <p:cNvCxnSpPr>
              <a:stCxn id="6" idx="0"/>
              <a:endCxn id="204" idx="1"/>
            </p:cNvCxnSpPr>
            <p:nvPr/>
          </p:nvCxnSpPr>
          <p:spPr>
            <a:xfrm rot="16200000" flipV="1">
              <a:off x="2993311" y="2842383"/>
              <a:ext cx="973996" cy="1084064"/>
            </a:xfrm>
            <a:prstGeom prst="bentConnector2">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7485" name="Picture 3"/>
            <p:cNvPicPr>
              <a:picLocks noChangeAspect="1"/>
            </p:cNvPicPr>
            <p:nvPr/>
          </p:nvPicPr>
          <p:blipFill>
            <a:blip r:embed="rId5" cstate="print"/>
            <a:srcRect/>
            <a:stretch>
              <a:fillRect/>
            </a:stretch>
          </p:blipFill>
          <p:spPr bwMode="auto">
            <a:xfrm>
              <a:off x="190815" y="2596890"/>
              <a:ext cx="1180785" cy="958941"/>
            </a:xfrm>
            <a:prstGeom prst="rect">
              <a:avLst/>
            </a:prstGeom>
            <a:noFill/>
            <a:ln w="9525">
              <a:noFill/>
              <a:miter lim="800000"/>
              <a:headEnd/>
              <a:tailEnd/>
            </a:ln>
          </p:spPr>
        </p:pic>
      </p:grpSp>
      <p:grpSp>
        <p:nvGrpSpPr>
          <p:cNvPr id="17415" name="Group 40"/>
          <p:cNvGrpSpPr>
            <a:grpSpLocks/>
          </p:cNvGrpSpPr>
          <p:nvPr/>
        </p:nvGrpSpPr>
        <p:grpSpPr bwMode="auto">
          <a:xfrm>
            <a:off x="190500" y="3573016"/>
            <a:ext cx="4071938" cy="996950"/>
            <a:chOff x="190815" y="3886200"/>
            <a:chExt cx="4071145" cy="996280"/>
          </a:xfrm>
        </p:grpSpPr>
        <p:grpSp>
          <p:nvGrpSpPr>
            <p:cNvPr id="17472" name="Group 198"/>
            <p:cNvGrpSpPr>
              <a:grpSpLocks/>
            </p:cNvGrpSpPr>
            <p:nvPr/>
          </p:nvGrpSpPr>
          <p:grpSpPr bwMode="auto">
            <a:xfrm flipH="1">
              <a:off x="2071008" y="3886200"/>
              <a:ext cx="882812" cy="882354"/>
              <a:chOff x="5916930" y="1313237"/>
              <a:chExt cx="882812" cy="882354"/>
            </a:xfrm>
          </p:grpSpPr>
          <p:sp>
            <p:nvSpPr>
              <p:cNvPr id="200" name="Right Triangle 199"/>
              <p:cNvSpPr/>
              <p:nvPr/>
            </p:nvSpPr>
            <p:spPr>
              <a:xfrm>
                <a:off x="5916635" y="1313237"/>
                <a:ext cx="882478" cy="882057"/>
              </a:xfrm>
              <a:prstGeom prst="rtTriangle">
                <a:avLst/>
              </a:prstGeom>
              <a:gradFill flip="none" rotWithShape="1">
                <a:gsLst>
                  <a:gs pos="0">
                    <a:schemeClr val="accent1">
                      <a:tint val="66000"/>
                      <a:satMod val="160000"/>
                      <a:alpha val="52000"/>
                      <a:lumMod val="69000"/>
                      <a:lumOff val="31000"/>
                    </a:schemeClr>
                  </a:gs>
                  <a:gs pos="50000">
                    <a:schemeClr val="accent1">
                      <a:tint val="44500"/>
                      <a:satMod val="160000"/>
                      <a:alpha val="73000"/>
                      <a:lumMod val="60000"/>
                      <a:lumOff val="40000"/>
                    </a:schemeClr>
                  </a:gs>
                  <a:gs pos="100000">
                    <a:schemeClr val="accent1">
                      <a:tint val="23500"/>
                      <a:satMod val="160000"/>
                      <a:alpha val="0"/>
                      <a:lumMod val="56000"/>
                      <a:lumOff val="44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201" name="Straight Connector 200"/>
              <p:cNvCxnSpPr/>
              <p:nvPr/>
            </p:nvCxnSpPr>
            <p:spPr>
              <a:xfrm>
                <a:off x="5916635" y="1313237"/>
                <a:ext cx="0" cy="878884"/>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7" name="Oval 16"/>
            <p:cNvSpPr/>
            <p:nvPr/>
          </p:nvSpPr>
          <p:spPr>
            <a:xfrm>
              <a:off x="4101653" y="4105128"/>
              <a:ext cx="160307" cy="160230"/>
            </a:xfrm>
            <a:prstGeom prst="ellipse">
              <a:avLst/>
            </a:prstGeom>
            <a:solidFill>
              <a:srgbClr val="FF0000"/>
            </a:solidFill>
            <a:ln>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1"/>
            </a:p>
          </p:txBody>
        </p:sp>
        <p:sp>
          <p:nvSpPr>
            <p:cNvPr id="102" name="TextBox 101"/>
            <p:cNvSpPr txBox="1"/>
            <p:nvPr/>
          </p:nvSpPr>
          <p:spPr>
            <a:xfrm>
              <a:off x="1295500" y="3925861"/>
              <a:ext cx="1690359" cy="277625"/>
            </a:xfrm>
            <a:prstGeom prst="rect">
              <a:avLst/>
            </a:prstGeom>
            <a:noFill/>
          </p:spPr>
          <p:txBody>
            <a:bodyPr>
              <a:spAutoFit/>
            </a:bodyPr>
            <a:lstStyle/>
            <a:p>
              <a:pPr algn="ctr" fontAlgn="auto">
                <a:spcBef>
                  <a:spcPts val="0"/>
                </a:spcBef>
                <a:spcAft>
                  <a:spcPts val="0"/>
                </a:spcAft>
                <a:defRPr/>
              </a:pPr>
              <a:r>
                <a:rPr lang="en-US" sz="1200" b="1" dirty="0">
                  <a:solidFill>
                    <a:schemeClr val="tx1">
                      <a:lumMod val="50000"/>
                    </a:schemeClr>
                  </a:solidFill>
                  <a:latin typeface="+mn-lt"/>
                  <a:cs typeface="+mn-cs"/>
                </a:rPr>
                <a:t>Pune (1979) </a:t>
              </a:r>
              <a:r>
                <a:rPr lang="en-GB" altLang="en-US" sz="1200" dirty="0">
                  <a:solidFill>
                    <a:schemeClr val="tx1">
                      <a:lumMod val="50000"/>
                    </a:schemeClr>
                  </a:solidFill>
                  <a:latin typeface="+mn-lt"/>
                </a:rPr>
                <a:t>BELOP</a:t>
              </a:r>
            </a:p>
          </p:txBody>
        </p:sp>
        <p:sp>
          <p:nvSpPr>
            <p:cNvPr id="103" name="Text Box 98"/>
            <p:cNvSpPr txBox="1">
              <a:spLocks noChangeArrowheads="1"/>
            </p:cNvSpPr>
            <p:nvPr/>
          </p:nvSpPr>
          <p:spPr bwMode="auto">
            <a:xfrm>
              <a:off x="1227251" y="4097196"/>
              <a:ext cx="1385617" cy="691685"/>
            </a:xfrm>
            <a:prstGeom prst="rect">
              <a:avLst/>
            </a:prstGeom>
            <a:noFill/>
            <a:ln>
              <a:noFill/>
            </a:ln>
            <a:extLst/>
          </p:spPr>
          <p:txBody>
            <a:bodyPr/>
            <a:lstStyle>
              <a:lvl1pPr eaLnBrk="0" hangingPunct="0">
                <a:spcAft>
                  <a:spcPts val="600"/>
                </a:spcAft>
                <a:buClr>
                  <a:srgbClr val="CC3300"/>
                </a:buClr>
                <a:buSzPct val="100000"/>
                <a:buFont typeface="Tahoma" pitchFamily="34" charset="0"/>
                <a:buChar char="•"/>
                <a:defRPr sz="2400" b="1">
                  <a:solidFill>
                    <a:srgbClr val="0000FF"/>
                  </a:solidFill>
                  <a:latin typeface="Tahoma" pitchFamily="34" charset="0"/>
                  <a:cs typeface="Tahoma" pitchFamily="34" charset="0"/>
                </a:defRPr>
              </a:lvl1pPr>
              <a:lvl2pPr marL="742950" indent="-285750" eaLnBrk="0" hangingPunct="0">
                <a:spcAft>
                  <a:spcPts val="600"/>
                </a:spcAft>
                <a:buClr>
                  <a:srgbClr val="CC3300"/>
                </a:buClr>
                <a:buSzPct val="100000"/>
                <a:buFont typeface="Tahoma" pitchFamily="34" charset="0"/>
                <a:buChar char="•"/>
                <a:defRPr sz="2000" b="1">
                  <a:solidFill>
                    <a:srgbClr val="0000FF"/>
                  </a:solidFill>
                  <a:latin typeface="Tahoma" pitchFamily="34" charset="0"/>
                  <a:cs typeface="Tahoma" pitchFamily="34" charset="0"/>
                </a:defRPr>
              </a:lvl2pPr>
              <a:lvl3pPr marL="1143000" indent="-228600" eaLnBrk="0" hangingPunct="0">
                <a:spcAft>
                  <a:spcPts val="600"/>
                </a:spcAft>
                <a:buClr>
                  <a:srgbClr val="CC3300"/>
                </a:buClr>
                <a:buSzPct val="100000"/>
                <a:buFont typeface="Tahoma" pitchFamily="34" charset="0"/>
                <a:buChar char="•"/>
                <a:defRPr b="1">
                  <a:solidFill>
                    <a:srgbClr val="0000FF"/>
                  </a:solidFill>
                  <a:latin typeface="Tahoma" pitchFamily="34" charset="0"/>
                  <a:cs typeface="Tahoma" pitchFamily="34" charset="0"/>
                </a:defRPr>
              </a:lvl3pPr>
              <a:lvl4pPr marL="16002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4pPr>
              <a:lvl5pPr marL="20574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5pPr>
              <a:lvl6pPr marL="25146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6pPr>
              <a:lvl7pPr marL="29718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7pPr>
              <a:lvl8pPr marL="34290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8pPr>
              <a:lvl9pPr marL="38862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9pPr>
            </a:lstStyle>
            <a:p>
              <a:pPr marL="285750" indent="-182880" eaLnBrk="1" fontAlgn="auto" hangingPunct="1">
                <a:spcBef>
                  <a:spcPts val="0"/>
                </a:spcBef>
                <a:spcAft>
                  <a:spcPct val="0"/>
                </a:spcAft>
                <a:buClrTx/>
                <a:buSzTx/>
                <a:defRPr/>
              </a:pPr>
              <a:r>
                <a:rPr lang="en-GB" altLang="en-US" sz="1050" b="0" dirty="0" smtClean="0">
                  <a:solidFill>
                    <a:schemeClr val="tx1">
                      <a:lumMod val="50000"/>
                    </a:schemeClr>
                  </a:solidFill>
                  <a:latin typeface="+mn-lt"/>
                  <a:cs typeface="Arial" panose="020B0604020202020204" pitchFamily="34" charset="0"/>
                </a:rPr>
                <a:t>Batteries</a:t>
              </a:r>
            </a:p>
            <a:p>
              <a:pPr marL="285750" indent="-182880" eaLnBrk="1" fontAlgn="auto" hangingPunct="1">
                <a:spcBef>
                  <a:spcPts val="0"/>
                </a:spcBef>
                <a:spcAft>
                  <a:spcPct val="0"/>
                </a:spcAft>
                <a:buClrTx/>
                <a:buSzTx/>
                <a:defRPr/>
              </a:pPr>
              <a:r>
                <a:rPr lang="en-GB" altLang="en-US" sz="1050" b="0" dirty="0" smtClean="0">
                  <a:solidFill>
                    <a:schemeClr val="tx1">
                      <a:lumMod val="50000"/>
                    </a:schemeClr>
                  </a:solidFill>
                  <a:latin typeface="+mn-lt"/>
                  <a:cs typeface="Arial" panose="020B0604020202020204" pitchFamily="34" charset="0"/>
                </a:rPr>
                <a:t>Electro Optics</a:t>
              </a:r>
            </a:p>
            <a:p>
              <a:pPr marL="285750" indent="-182880" eaLnBrk="1" fontAlgn="auto" hangingPunct="1">
                <a:spcBef>
                  <a:spcPts val="0"/>
                </a:spcBef>
                <a:spcAft>
                  <a:spcPct val="0"/>
                </a:spcAft>
                <a:buClrTx/>
                <a:buSzTx/>
                <a:defRPr/>
              </a:pPr>
              <a:r>
                <a:rPr lang="en-GB" altLang="en-US" sz="1050" b="0" dirty="0" smtClean="0">
                  <a:solidFill>
                    <a:schemeClr val="tx1">
                      <a:lumMod val="50000"/>
                    </a:schemeClr>
                  </a:solidFill>
                  <a:latin typeface="+mn-lt"/>
                  <a:cs typeface="Arial" panose="020B0604020202020204" pitchFamily="34" charset="0"/>
                </a:rPr>
                <a:t>Laser Products</a:t>
              </a:r>
              <a:endParaRPr lang="en-GB" altLang="en-US" sz="1050" b="0" dirty="0">
                <a:solidFill>
                  <a:schemeClr val="tx1">
                    <a:lumMod val="50000"/>
                  </a:schemeClr>
                </a:solidFill>
                <a:latin typeface="+mn-lt"/>
                <a:cs typeface="Arial" panose="020B0604020202020204" pitchFamily="34" charset="0"/>
              </a:endParaRPr>
            </a:p>
          </p:txBody>
        </p:sp>
        <p:cxnSp>
          <p:nvCxnSpPr>
            <p:cNvPr id="126" name="Elbow Connector 125"/>
            <p:cNvCxnSpPr>
              <a:stCxn id="17" idx="2"/>
            </p:cNvCxnSpPr>
            <p:nvPr/>
          </p:nvCxnSpPr>
          <p:spPr>
            <a:xfrm flipH="1">
              <a:off x="2971573" y="4184449"/>
              <a:ext cx="1130080" cy="6346"/>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7477" name="Picture 4"/>
            <p:cNvPicPr>
              <a:picLocks noChangeAspect="1"/>
            </p:cNvPicPr>
            <p:nvPr/>
          </p:nvPicPr>
          <p:blipFill>
            <a:blip r:embed="rId6" cstate="print"/>
            <a:srcRect/>
            <a:stretch>
              <a:fillRect/>
            </a:stretch>
          </p:blipFill>
          <p:spPr bwMode="auto">
            <a:xfrm>
              <a:off x="190815" y="3923539"/>
              <a:ext cx="1180785" cy="958941"/>
            </a:xfrm>
            <a:prstGeom prst="rect">
              <a:avLst/>
            </a:prstGeom>
            <a:noFill/>
            <a:ln w="9525">
              <a:noFill/>
              <a:miter lim="800000"/>
              <a:headEnd/>
              <a:tailEnd/>
            </a:ln>
          </p:spPr>
        </p:pic>
      </p:grpSp>
      <p:grpSp>
        <p:nvGrpSpPr>
          <p:cNvPr id="17416" name="Group 24"/>
          <p:cNvGrpSpPr>
            <a:grpSpLocks/>
          </p:cNvGrpSpPr>
          <p:nvPr/>
        </p:nvGrpSpPr>
        <p:grpSpPr bwMode="auto">
          <a:xfrm>
            <a:off x="2698750" y="5106690"/>
            <a:ext cx="882650" cy="1417637"/>
            <a:chOff x="2698588" y="5122868"/>
            <a:chExt cx="882812" cy="1418345"/>
          </a:xfrm>
        </p:grpSpPr>
        <p:sp>
          <p:nvSpPr>
            <p:cNvPr id="194" name="Right Triangle 193"/>
            <p:cNvSpPr/>
            <p:nvPr/>
          </p:nvSpPr>
          <p:spPr>
            <a:xfrm flipH="1">
              <a:off x="2698588" y="5122868"/>
              <a:ext cx="882812" cy="1418345"/>
            </a:xfrm>
            <a:prstGeom prst="rtTriangle">
              <a:avLst/>
            </a:prstGeom>
            <a:gradFill flip="none" rotWithShape="1">
              <a:gsLst>
                <a:gs pos="0">
                  <a:schemeClr val="accent1">
                    <a:tint val="66000"/>
                    <a:satMod val="160000"/>
                    <a:alpha val="52000"/>
                    <a:lumMod val="69000"/>
                    <a:lumOff val="31000"/>
                  </a:schemeClr>
                </a:gs>
                <a:gs pos="50000">
                  <a:schemeClr val="accent1">
                    <a:tint val="44500"/>
                    <a:satMod val="160000"/>
                    <a:alpha val="73000"/>
                    <a:lumMod val="60000"/>
                    <a:lumOff val="40000"/>
                  </a:schemeClr>
                </a:gs>
                <a:gs pos="100000">
                  <a:schemeClr val="accent1">
                    <a:tint val="23500"/>
                    <a:satMod val="160000"/>
                    <a:alpha val="0"/>
                    <a:lumMod val="56000"/>
                    <a:lumOff val="44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95" name="Straight Connector 194"/>
            <p:cNvCxnSpPr/>
            <p:nvPr/>
          </p:nvCxnSpPr>
          <p:spPr>
            <a:xfrm>
              <a:off x="3581400" y="5124456"/>
              <a:ext cx="0" cy="141358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6" name="Oval 15"/>
          <p:cNvSpPr/>
          <p:nvPr/>
        </p:nvSpPr>
        <p:spPr>
          <a:xfrm>
            <a:off x="4430713" y="4962525"/>
            <a:ext cx="160337" cy="160338"/>
          </a:xfrm>
          <a:prstGeom prst="ellipse">
            <a:avLst/>
          </a:prstGeom>
          <a:solidFill>
            <a:srgbClr val="FF0000"/>
          </a:solidFill>
          <a:ln>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1"/>
          </a:p>
        </p:txBody>
      </p:sp>
      <p:sp>
        <p:nvSpPr>
          <p:cNvPr id="36" name="TextBox 35"/>
          <p:cNvSpPr txBox="1"/>
          <p:nvPr/>
        </p:nvSpPr>
        <p:spPr>
          <a:xfrm>
            <a:off x="76200" y="4986362"/>
            <a:ext cx="1511300" cy="276225"/>
          </a:xfrm>
          <a:prstGeom prst="rect">
            <a:avLst/>
          </a:prstGeom>
          <a:noFill/>
        </p:spPr>
        <p:txBody>
          <a:bodyPr>
            <a:spAutoFit/>
          </a:bodyPr>
          <a:lstStyle/>
          <a:p>
            <a:pPr algn="ctr" fontAlgn="auto">
              <a:spcBef>
                <a:spcPts val="0"/>
              </a:spcBef>
              <a:spcAft>
                <a:spcPts val="0"/>
              </a:spcAft>
              <a:defRPr/>
            </a:pPr>
            <a:r>
              <a:rPr lang="en-US" sz="1200" b="1" dirty="0">
                <a:solidFill>
                  <a:schemeClr val="tx1">
                    <a:lumMod val="50000"/>
                  </a:schemeClr>
                </a:solidFill>
                <a:latin typeface="+mn-lt"/>
                <a:cs typeface="+mn-cs"/>
              </a:rPr>
              <a:t>Bangalore (1954)</a:t>
            </a:r>
          </a:p>
        </p:txBody>
      </p:sp>
      <p:cxnSp>
        <p:nvCxnSpPr>
          <p:cNvPr id="83" name="Elbow Connector 82"/>
          <p:cNvCxnSpPr/>
          <p:nvPr/>
        </p:nvCxnSpPr>
        <p:spPr>
          <a:xfrm rot="5400000">
            <a:off x="3410744" y="5277346"/>
            <a:ext cx="1270000" cy="928688"/>
          </a:xfrm>
          <a:prstGeom prst="bentConnector3">
            <a:avLst>
              <a:gd name="adj1" fmla="val 99195"/>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7420" name="Picture 7"/>
          <p:cNvPicPr>
            <a:picLocks noChangeAspect="1"/>
          </p:cNvPicPr>
          <p:nvPr/>
        </p:nvPicPr>
        <p:blipFill>
          <a:blip r:embed="rId7" cstate="print"/>
          <a:srcRect/>
          <a:stretch>
            <a:fillRect/>
          </a:stretch>
        </p:blipFill>
        <p:spPr bwMode="auto">
          <a:xfrm>
            <a:off x="190500" y="5278462"/>
            <a:ext cx="1181100" cy="958850"/>
          </a:xfrm>
          <a:prstGeom prst="rect">
            <a:avLst/>
          </a:prstGeom>
          <a:noFill/>
          <a:ln w="9525">
            <a:noFill/>
            <a:miter lim="800000"/>
            <a:headEnd/>
            <a:tailEnd/>
          </a:ln>
        </p:spPr>
      </p:pic>
      <p:grpSp>
        <p:nvGrpSpPr>
          <p:cNvPr id="17421" name="Group 44"/>
          <p:cNvGrpSpPr>
            <a:grpSpLocks/>
          </p:cNvGrpSpPr>
          <p:nvPr/>
        </p:nvGrpSpPr>
        <p:grpSpPr bwMode="auto">
          <a:xfrm>
            <a:off x="4846638" y="990600"/>
            <a:ext cx="4106862" cy="1778000"/>
            <a:chOff x="4846792" y="990600"/>
            <a:chExt cx="4106391" cy="1778727"/>
          </a:xfrm>
        </p:grpSpPr>
        <p:grpSp>
          <p:nvGrpSpPr>
            <p:cNvPr id="17461" name="Group 1036"/>
            <p:cNvGrpSpPr>
              <a:grpSpLocks/>
            </p:cNvGrpSpPr>
            <p:nvPr/>
          </p:nvGrpSpPr>
          <p:grpSpPr bwMode="auto">
            <a:xfrm>
              <a:off x="6297930" y="1056836"/>
              <a:ext cx="882812" cy="882354"/>
              <a:chOff x="5916930" y="1313237"/>
              <a:chExt cx="882812" cy="882354"/>
            </a:xfrm>
          </p:grpSpPr>
          <p:sp>
            <p:nvSpPr>
              <p:cNvPr id="1030" name="Right Triangle 1029"/>
              <p:cNvSpPr/>
              <p:nvPr/>
            </p:nvSpPr>
            <p:spPr>
              <a:xfrm>
                <a:off x="5916601" y="1313703"/>
                <a:ext cx="882549" cy="881424"/>
              </a:xfrm>
              <a:prstGeom prst="rtTriangle">
                <a:avLst/>
              </a:prstGeom>
              <a:gradFill flip="none" rotWithShape="1">
                <a:gsLst>
                  <a:gs pos="0">
                    <a:schemeClr val="accent1">
                      <a:tint val="66000"/>
                      <a:satMod val="160000"/>
                      <a:alpha val="52000"/>
                      <a:lumMod val="69000"/>
                      <a:lumOff val="31000"/>
                    </a:schemeClr>
                  </a:gs>
                  <a:gs pos="50000">
                    <a:schemeClr val="accent1">
                      <a:tint val="44500"/>
                      <a:satMod val="160000"/>
                      <a:alpha val="73000"/>
                      <a:lumMod val="60000"/>
                      <a:lumOff val="40000"/>
                    </a:schemeClr>
                  </a:gs>
                  <a:gs pos="100000">
                    <a:schemeClr val="accent1">
                      <a:tint val="23500"/>
                      <a:satMod val="160000"/>
                      <a:alpha val="0"/>
                      <a:lumMod val="56000"/>
                      <a:lumOff val="44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65" name="Straight Connector 64"/>
              <p:cNvCxnSpPr/>
              <p:nvPr/>
            </p:nvCxnSpPr>
            <p:spPr>
              <a:xfrm>
                <a:off x="5916601" y="1313703"/>
                <a:ext cx="0" cy="87824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0" name="Oval 9"/>
            <p:cNvSpPr/>
            <p:nvPr/>
          </p:nvSpPr>
          <p:spPr>
            <a:xfrm>
              <a:off x="4846792" y="2608924"/>
              <a:ext cx="160319" cy="160403"/>
            </a:xfrm>
            <a:prstGeom prst="ellipse">
              <a:avLst/>
            </a:prstGeom>
            <a:solidFill>
              <a:srgbClr val="FF0000"/>
            </a:solidFill>
            <a:ln>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1"/>
            </a:p>
          </p:txBody>
        </p:sp>
        <p:cxnSp>
          <p:nvCxnSpPr>
            <p:cNvPr id="73" name="Elbow Connector 72"/>
            <p:cNvCxnSpPr>
              <a:stCxn id="10" idx="0"/>
            </p:cNvCxnSpPr>
            <p:nvPr/>
          </p:nvCxnSpPr>
          <p:spPr>
            <a:xfrm rot="5400000" flipH="1" flipV="1">
              <a:off x="5092554" y="1403879"/>
              <a:ext cx="1038650" cy="1371443"/>
            </a:xfrm>
            <a:prstGeom prst="bentConnector2">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7464" name="Group 1038"/>
            <p:cNvGrpSpPr>
              <a:grpSpLocks/>
            </p:cNvGrpSpPr>
            <p:nvPr/>
          </p:nvGrpSpPr>
          <p:grpSpPr bwMode="auto">
            <a:xfrm>
              <a:off x="6172200" y="990600"/>
              <a:ext cx="1679788" cy="962799"/>
              <a:chOff x="5791200" y="1247001"/>
              <a:chExt cx="1679788" cy="962799"/>
            </a:xfrm>
          </p:grpSpPr>
          <p:sp>
            <p:nvSpPr>
              <p:cNvPr id="62" name="TextBox 61"/>
              <p:cNvSpPr txBox="1"/>
              <p:nvPr/>
            </p:nvSpPr>
            <p:spPr>
              <a:xfrm>
                <a:off x="5881680" y="1247001"/>
                <a:ext cx="1396840" cy="276338"/>
              </a:xfrm>
              <a:prstGeom prst="rect">
                <a:avLst/>
              </a:prstGeom>
              <a:noFill/>
            </p:spPr>
            <p:txBody>
              <a:bodyPr>
                <a:spAutoFit/>
              </a:bodyPr>
              <a:lstStyle/>
              <a:p>
                <a:pPr algn="ctr" fontAlgn="auto">
                  <a:spcBef>
                    <a:spcPts val="0"/>
                  </a:spcBef>
                  <a:spcAft>
                    <a:spcPts val="0"/>
                  </a:spcAft>
                  <a:defRPr/>
                </a:pPr>
                <a:r>
                  <a:rPr lang="en-US" sz="1200" b="1" dirty="0" err="1">
                    <a:solidFill>
                      <a:schemeClr val="tx1">
                        <a:lumMod val="50000"/>
                      </a:schemeClr>
                    </a:solidFill>
                    <a:latin typeface="+mn-lt"/>
                    <a:cs typeface="+mn-cs"/>
                  </a:rPr>
                  <a:t>Kotdwara</a:t>
                </a:r>
                <a:r>
                  <a:rPr lang="en-US" sz="1200" b="1" dirty="0">
                    <a:solidFill>
                      <a:schemeClr val="tx1">
                        <a:lumMod val="50000"/>
                      </a:schemeClr>
                    </a:solidFill>
                    <a:latin typeface="+mn-lt"/>
                    <a:cs typeface="+mn-cs"/>
                  </a:rPr>
                  <a:t> (1986)</a:t>
                </a:r>
              </a:p>
            </p:txBody>
          </p:sp>
          <p:sp>
            <p:nvSpPr>
              <p:cNvPr id="63" name="Text Box 98"/>
              <p:cNvSpPr txBox="1">
                <a:spLocks noChangeArrowheads="1"/>
              </p:cNvSpPr>
              <p:nvPr/>
            </p:nvSpPr>
            <p:spPr bwMode="auto">
              <a:xfrm>
                <a:off x="5791202" y="1480460"/>
                <a:ext cx="1679382" cy="728960"/>
              </a:xfrm>
              <a:prstGeom prst="rect">
                <a:avLst/>
              </a:prstGeom>
              <a:noFill/>
              <a:ln>
                <a:noFill/>
              </a:ln>
              <a:extLst/>
            </p:spPr>
            <p:txBody>
              <a:bodyPr/>
              <a:lstStyle>
                <a:lvl1pPr eaLnBrk="0" hangingPunct="0">
                  <a:spcAft>
                    <a:spcPts val="600"/>
                  </a:spcAft>
                  <a:buClr>
                    <a:srgbClr val="CC3300"/>
                  </a:buClr>
                  <a:buSzPct val="100000"/>
                  <a:buFont typeface="Tahoma" pitchFamily="34" charset="0"/>
                  <a:buChar char="•"/>
                  <a:defRPr sz="2400" b="1">
                    <a:solidFill>
                      <a:srgbClr val="0000FF"/>
                    </a:solidFill>
                    <a:latin typeface="Tahoma" pitchFamily="34" charset="0"/>
                    <a:cs typeface="Tahoma" pitchFamily="34" charset="0"/>
                  </a:defRPr>
                </a:lvl1pPr>
                <a:lvl2pPr marL="742950" indent="-285750" eaLnBrk="0" hangingPunct="0">
                  <a:spcAft>
                    <a:spcPts val="600"/>
                  </a:spcAft>
                  <a:buClr>
                    <a:srgbClr val="CC3300"/>
                  </a:buClr>
                  <a:buSzPct val="100000"/>
                  <a:buFont typeface="Tahoma" pitchFamily="34" charset="0"/>
                  <a:buChar char="•"/>
                  <a:defRPr sz="2000" b="1">
                    <a:solidFill>
                      <a:srgbClr val="0000FF"/>
                    </a:solidFill>
                    <a:latin typeface="Tahoma" pitchFamily="34" charset="0"/>
                    <a:cs typeface="Tahoma" pitchFamily="34" charset="0"/>
                  </a:defRPr>
                </a:lvl2pPr>
                <a:lvl3pPr marL="1143000" indent="-228600" eaLnBrk="0" hangingPunct="0">
                  <a:spcAft>
                    <a:spcPts val="600"/>
                  </a:spcAft>
                  <a:buClr>
                    <a:srgbClr val="CC3300"/>
                  </a:buClr>
                  <a:buSzPct val="100000"/>
                  <a:buFont typeface="Tahoma" pitchFamily="34" charset="0"/>
                  <a:buChar char="•"/>
                  <a:defRPr b="1">
                    <a:solidFill>
                      <a:srgbClr val="0000FF"/>
                    </a:solidFill>
                    <a:latin typeface="Tahoma" pitchFamily="34" charset="0"/>
                    <a:cs typeface="Tahoma" pitchFamily="34" charset="0"/>
                  </a:defRPr>
                </a:lvl3pPr>
                <a:lvl4pPr marL="16002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4pPr>
                <a:lvl5pPr marL="20574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5pPr>
                <a:lvl6pPr marL="25146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6pPr>
                <a:lvl7pPr marL="29718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7pPr>
                <a:lvl8pPr marL="34290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8pPr>
                <a:lvl9pPr marL="38862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9pPr>
              </a:lstStyle>
              <a:p>
                <a:pPr marL="285750" indent="-182880" eaLnBrk="1" fontAlgn="auto" hangingPunct="1">
                  <a:spcBef>
                    <a:spcPct val="50000"/>
                  </a:spcBef>
                  <a:spcAft>
                    <a:spcPct val="0"/>
                  </a:spcAft>
                  <a:buClrTx/>
                  <a:buSzTx/>
                  <a:defRPr/>
                </a:pPr>
                <a:r>
                  <a:rPr lang="en-US" altLang="en-US" sz="1050" b="0" dirty="0" err="1">
                    <a:solidFill>
                      <a:schemeClr val="tx1">
                        <a:lumMod val="50000"/>
                      </a:schemeClr>
                    </a:solidFill>
                    <a:latin typeface="+mn-lt"/>
                    <a:cs typeface="Arial" panose="020B0604020202020204" pitchFamily="34" charset="0"/>
                  </a:rPr>
                  <a:t>Defence</a:t>
                </a:r>
                <a:r>
                  <a:rPr lang="en-US" altLang="en-US" sz="1050" b="0" dirty="0">
                    <a:solidFill>
                      <a:schemeClr val="tx1">
                        <a:lumMod val="50000"/>
                      </a:schemeClr>
                    </a:solidFill>
                    <a:latin typeface="+mn-lt"/>
                    <a:cs typeface="Arial" panose="020B0604020202020204" pitchFamily="34" charset="0"/>
                  </a:rPr>
                  <a:t> Communication Equipment &amp; Telecom </a:t>
                </a:r>
                <a:r>
                  <a:rPr lang="en-US" altLang="en-US" sz="1050" b="0" dirty="0" smtClean="0">
                    <a:solidFill>
                      <a:schemeClr val="tx1">
                        <a:lumMod val="50000"/>
                      </a:schemeClr>
                    </a:solidFill>
                    <a:latin typeface="+mn-lt"/>
                    <a:cs typeface="Arial" panose="020B0604020202020204" pitchFamily="34" charset="0"/>
                  </a:rPr>
                  <a:t>Products</a:t>
                </a:r>
                <a:endParaRPr lang="en-US" altLang="en-US" sz="1050" b="0" dirty="0">
                  <a:solidFill>
                    <a:schemeClr val="tx1">
                      <a:lumMod val="50000"/>
                    </a:schemeClr>
                  </a:solidFill>
                  <a:latin typeface="+mn-lt"/>
                  <a:cs typeface="Arial" panose="020B0604020202020204" pitchFamily="34" charset="0"/>
                </a:endParaRPr>
              </a:p>
            </p:txBody>
          </p:sp>
        </p:grpSp>
        <p:pic>
          <p:nvPicPr>
            <p:cNvPr id="17465" name="Picture 8"/>
            <p:cNvPicPr>
              <a:picLocks noChangeAspect="1"/>
            </p:cNvPicPr>
            <p:nvPr/>
          </p:nvPicPr>
          <p:blipFill>
            <a:blip r:embed="rId8" cstate="print"/>
            <a:srcRect/>
            <a:stretch>
              <a:fillRect/>
            </a:stretch>
          </p:blipFill>
          <p:spPr bwMode="auto">
            <a:xfrm>
              <a:off x="7772398" y="1072300"/>
              <a:ext cx="1180785" cy="958941"/>
            </a:xfrm>
            <a:prstGeom prst="rect">
              <a:avLst/>
            </a:prstGeom>
            <a:noFill/>
            <a:ln w="9525">
              <a:noFill/>
              <a:miter lim="800000"/>
              <a:headEnd/>
              <a:tailEnd/>
            </a:ln>
          </p:spPr>
        </p:pic>
      </p:grpSp>
      <p:grpSp>
        <p:nvGrpSpPr>
          <p:cNvPr id="17422" name="Group 46"/>
          <p:cNvGrpSpPr>
            <a:grpSpLocks/>
          </p:cNvGrpSpPr>
          <p:nvPr/>
        </p:nvGrpSpPr>
        <p:grpSpPr bwMode="auto">
          <a:xfrm>
            <a:off x="4684713" y="3244850"/>
            <a:ext cx="4268787" cy="1193800"/>
            <a:chOff x="4684405" y="3244404"/>
            <a:chExt cx="4268779" cy="1193836"/>
          </a:xfrm>
        </p:grpSpPr>
        <p:grpSp>
          <p:nvGrpSpPr>
            <p:cNvPr id="17450" name="Group 154"/>
            <p:cNvGrpSpPr>
              <a:grpSpLocks/>
            </p:cNvGrpSpPr>
            <p:nvPr/>
          </p:nvGrpSpPr>
          <p:grpSpPr bwMode="auto">
            <a:xfrm>
              <a:off x="6324600" y="3341079"/>
              <a:ext cx="882812" cy="882354"/>
              <a:chOff x="5916930" y="1313237"/>
              <a:chExt cx="882812" cy="882354"/>
            </a:xfrm>
          </p:grpSpPr>
          <p:sp>
            <p:nvSpPr>
              <p:cNvPr id="156" name="Right Triangle 155"/>
              <p:cNvSpPr/>
              <p:nvPr/>
            </p:nvSpPr>
            <p:spPr>
              <a:xfrm>
                <a:off x="5917388" y="1313237"/>
                <a:ext cx="882354" cy="882354"/>
              </a:xfrm>
              <a:prstGeom prst="rtTriangle">
                <a:avLst/>
              </a:prstGeom>
              <a:gradFill flip="none" rotWithShape="1">
                <a:gsLst>
                  <a:gs pos="3350">
                    <a:srgbClr val="BBCEED">
                      <a:alpha val="75000"/>
                    </a:srgbClr>
                  </a:gs>
                  <a:gs pos="0">
                    <a:schemeClr val="accent1">
                      <a:tint val="66000"/>
                      <a:satMod val="160000"/>
                      <a:alpha val="52000"/>
                      <a:lumMod val="69000"/>
                      <a:lumOff val="31000"/>
                    </a:schemeClr>
                  </a:gs>
                  <a:gs pos="50000">
                    <a:schemeClr val="accent1">
                      <a:tint val="44500"/>
                      <a:satMod val="160000"/>
                      <a:alpha val="73000"/>
                      <a:lumMod val="60000"/>
                      <a:lumOff val="40000"/>
                    </a:schemeClr>
                  </a:gs>
                  <a:gs pos="100000">
                    <a:schemeClr val="accent1">
                      <a:tint val="23500"/>
                      <a:satMod val="160000"/>
                      <a:alpha val="0"/>
                      <a:lumMod val="56000"/>
                      <a:lumOff val="44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57" name="Straight Connector 156"/>
              <p:cNvCxnSpPr/>
              <p:nvPr/>
            </p:nvCxnSpPr>
            <p:spPr>
              <a:xfrm>
                <a:off x="5916619" y="1313403"/>
                <a:ext cx="0" cy="879502"/>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9" name="Oval 18"/>
            <p:cNvSpPr/>
            <p:nvPr/>
          </p:nvSpPr>
          <p:spPr>
            <a:xfrm>
              <a:off x="4684405" y="4277898"/>
              <a:ext cx="160337" cy="160342"/>
            </a:xfrm>
            <a:prstGeom prst="ellipse">
              <a:avLst/>
            </a:prstGeom>
            <a:solidFill>
              <a:srgbClr val="FF0000"/>
            </a:solidFill>
            <a:ln>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1"/>
            </a:p>
          </p:txBody>
        </p:sp>
        <p:cxnSp>
          <p:nvCxnSpPr>
            <p:cNvPr id="24" name="Elbow Connector 23"/>
            <p:cNvCxnSpPr>
              <a:stCxn id="19" idx="0"/>
            </p:cNvCxnSpPr>
            <p:nvPr/>
          </p:nvCxnSpPr>
          <p:spPr>
            <a:xfrm rot="5400000" flipH="1" flipV="1">
              <a:off x="5295583" y="3249192"/>
              <a:ext cx="496903" cy="1560509"/>
            </a:xfrm>
            <a:prstGeom prst="bentConnector2">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7453" name="Group 1039"/>
            <p:cNvGrpSpPr>
              <a:grpSpLocks/>
            </p:cNvGrpSpPr>
            <p:nvPr/>
          </p:nvGrpSpPr>
          <p:grpSpPr bwMode="auto">
            <a:xfrm>
              <a:off x="6355139" y="3304401"/>
              <a:ext cx="1461873" cy="780903"/>
              <a:chOff x="7193503" y="3304401"/>
              <a:chExt cx="1461873" cy="780903"/>
            </a:xfrm>
          </p:grpSpPr>
          <p:sp>
            <p:nvSpPr>
              <p:cNvPr id="22" name="Text Box 98"/>
              <p:cNvSpPr txBox="1">
                <a:spLocks noChangeArrowheads="1"/>
              </p:cNvSpPr>
              <p:nvPr/>
            </p:nvSpPr>
            <p:spPr bwMode="auto">
              <a:xfrm>
                <a:off x="7283303" y="3544451"/>
                <a:ext cx="1033461" cy="541354"/>
              </a:xfrm>
              <a:prstGeom prst="rect">
                <a:avLst/>
              </a:prstGeom>
              <a:noFill/>
              <a:ln>
                <a:noFill/>
              </a:ln>
              <a:extLst/>
            </p:spPr>
            <p:txBody>
              <a:bodyPr lIns="0" tIns="0" rIns="0" bIns="0"/>
              <a:lstStyle>
                <a:lvl1pPr eaLnBrk="0" hangingPunct="0">
                  <a:spcAft>
                    <a:spcPts val="600"/>
                  </a:spcAft>
                  <a:buClr>
                    <a:srgbClr val="CC3300"/>
                  </a:buClr>
                  <a:buSzPct val="100000"/>
                  <a:buFont typeface="Tahoma" pitchFamily="34" charset="0"/>
                  <a:buChar char="•"/>
                  <a:defRPr sz="2400" b="1">
                    <a:solidFill>
                      <a:srgbClr val="0000FF"/>
                    </a:solidFill>
                    <a:latin typeface="Tahoma" pitchFamily="34" charset="0"/>
                    <a:cs typeface="Tahoma" pitchFamily="34" charset="0"/>
                  </a:defRPr>
                </a:lvl1pPr>
                <a:lvl2pPr marL="742950" indent="-285750" eaLnBrk="0" hangingPunct="0">
                  <a:spcAft>
                    <a:spcPts val="600"/>
                  </a:spcAft>
                  <a:buClr>
                    <a:srgbClr val="CC3300"/>
                  </a:buClr>
                  <a:buSzPct val="100000"/>
                  <a:buFont typeface="Tahoma" pitchFamily="34" charset="0"/>
                  <a:buChar char="•"/>
                  <a:defRPr sz="2000" b="1">
                    <a:solidFill>
                      <a:srgbClr val="0000FF"/>
                    </a:solidFill>
                    <a:latin typeface="Tahoma" pitchFamily="34" charset="0"/>
                    <a:cs typeface="Tahoma" pitchFamily="34" charset="0"/>
                  </a:defRPr>
                </a:lvl2pPr>
                <a:lvl3pPr marL="1143000" indent="-228600" eaLnBrk="0" hangingPunct="0">
                  <a:spcAft>
                    <a:spcPts val="600"/>
                  </a:spcAft>
                  <a:buClr>
                    <a:srgbClr val="CC3300"/>
                  </a:buClr>
                  <a:buSzPct val="100000"/>
                  <a:buFont typeface="Tahoma" pitchFamily="34" charset="0"/>
                  <a:buChar char="•"/>
                  <a:defRPr b="1">
                    <a:solidFill>
                      <a:srgbClr val="0000FF"/>
                    </a:solidFill>
                    <a:latin typeface="Tahoma" pitchFamily="34" charset="0"/>
                    <a:cs typeface="Tahoma" pitchFamily="34" charset="0"/>
                  </a:defRPr>
                </a:lvl3pPr>
                <a:lvl4pPr marL="16002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4pPr>
                <a:lvl5pPr marL="20574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5pPr>
                <a:lvl6pPr marL="25146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6pPr>
                <a:lvl7pPr marL="29718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7pPr>
                <a:lvl8pPr marL="34290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8pPr>
                <a:lvl9pPr marL="38862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9pPr>
              </a:lstStyle>
              <a:p>
                <a:pPr marL="171450" indent="-171450" eaLnBrk="1" fontAlgn="auto" hangingPunct="1">
                  <a:spcBef>
                    <a:spcPct val="50000"/>
                  </a:spcBef>
                  <a:spcAft>
                    <a:spcPct val="0"/>
                  </a:spcAft>
                  <a:buClrTx/>
                  <a:buSzTx/>
                  <a:defRPr/>
                </a:pPr>
                <a:r>
                  <a:rPr lang="en-GB" altLang="en-US" sz="1050" b="0" dirty="0">
                    <a:solidFill>
                      <a:schemeClr val="tx1">
                        <a:lumMod val="50000"/>
                      </a:schemeClr>
                    </a:solidFill>
                    <a:latin typeface="+mn-lt"/>
                    <a:cs typeface="Arial" panose="020B0604020202020204" pitchFamily="34" charset="0"/>
                  </a:rPr>
                  <a:t>Electronic Warfare  Equipment</a:t>
                </a:r>
              </a:p>
            </p:txBody>
          </p:sp>
          <p:sp>
            <p:nvSpPr>
              <p:cNvPr id="21" name="TextBox 20"/>
              <p:cNvSpPr txBox="1"/>
              <p:nvPr/>
            </p:nvSpPr>
            <p:spPr>
              <a:xfrm>
                <a:off x="7192816" y="3304731"/>
                <a:ext cx="1462084" cy="277822"/>
              </a:xfrm>
              <a:prstGeom prst="rect">
                <a:avLst/>
              </a:prstGeom>
              <a:noFill/>
            </p:spPr>
            <p:txBody>
              <a:bodyPr>
                <a:spAutoFit/>
              </a:bodyPr>
              <a:lstStyle/>
              <a:p>
                <a:pPr fontAlgn="auto">
                  <a:spcBef>
                    <a:spcPts val="0"/>
                  </a:spcBef>
                  <a:spcAft>
                    <a:spcPts val="0"/>
                  </a:spcAft>
                  <a:defRPr/>
                </a:pPr>
                <a:r>
                  <a:rPr lang="en-US" sz="1200" b="1" dirty="0">
                    <a:solidFill>
                      <a:schemeClr val="tx1">
                        <a:lumMod val="50000"/>
                      </a:schemeClr>
                    </a:solidFill>
                    <a:latin typeface="+mn-lt"/>
                    <a:cs typeface="+mn-cs"/>
                  </a:rPr>
                  <a:t>Hyderabad (1986)</a:t>
                </a:r>
              </a:p>
            </p:txBody>
          </p:sp>
        </p:grpSp>
        <p:pic>
          <p:nvPicPr>
            <p:cNvPr id="17454" name="Picture 10"/>
            <p:cNvPicPr>
              <a:picLocks noChangeAspect="1"/>
            </p:cNvPicPr>
            <p:nvPr/>
          </p:nvPicPr>
          <p:blipFill>
            <a:blip r:embed="rId9" cstate="print"/>
            <a:srcRect/>
            <a:stretch>
              <a:fillRect/>
            </a:stretch>
          </p:blipFill>
          <p:spPr bwMode="auto">
            <a:xfrm>
              <a:off x="7772399" y="3244404"/>
              <a:ext cx="1180785" cy="958941"/>
            </a:xfrm>
            <a:prstGeom prst="rect">
              <a:avLst/>
            </a:prstGeom>
            <a:noFill/>
            <a:ln w="9525">
              <a:noFill/>
              <a:miter lim="800000"/>
              <a:headEnd/>
              <a:tailEnd/>
            </a:ln>
          </p:spPr>
        </p:pic>
      </p:grpSp>
      <p:grpSp>
        <p:nvGrpSpPr>
          <p:cNvPr id="17423" name="Group 52"/>
          <p:cNvGrpSpPr>
            <a:grpSpLocks/>
          </p:cNvGrpSpPr>
          <p:nvPr/>
        </p:nvGrpSpPr>
        <p:grpSpPr bwMode="auto">
          <a:xfrm>
            <a:off x="5192713" y="4403725"/>
            <a:ext cx="3760787" cy="958850"/>
            <a:chOff x="5192639" y="4403010"/>
            <a:chExt cx="3760546" cy="958941"/>
          </a:xfrm>
        </p:grpSpPr>
        <p:grpSp>
          <p:nvGrpSpPr>
            <p:cNvPr id="17442" name="Group 166"/>
            <p:cNvGrpSpPr>
              <a:grpSpLocks/>
            </p:cNvGrpSpPr>
            <p:nvPr/>
          </p:nvGrpSpPr>
          <p:grpSpPr bwMode="auto">
            <a:xfrm>
              <a:off x="6568271" y="4469043"/>
              <a:ext cx="882812" cy="882354"/>
              <a:chOff x="5916930" y="1313237"/>
              <a:chExt cx="882812" cy="882354"/>
            </a:xfrm>
          </p:grpSpPr>
          <p:sp>
            <p:nvSpPr>
              <p:cNvPr id="168" name="Right Triangle 167"/>
              <p:cNvSpPr/>
              <p:nvPr/>
            </p:nvSpPr>
            <p:spPr>
              <a:xfrm>
                <a:off x="5917572" y="1313885"/>
                <a:ext cx="882593" cy="881147"/>
              </a:xfrm>
              <a:prstGeom prst="rtTriangle">
                <a:avLst/>
              </a:prstGeom>
              <a:gradFill flip="none" rotWithShape="1">
                <a:gsLst>
                  <a:gs pos="0">
                    <a:schemeClr val="accent1">
                      <a:tint val="66000"/>
                      <a:satMod val="160000"/>
                      <a:alpha val="52000"/>
                      <a:lumMod val="69000"/>
                      <a:lumOff val="31000"/>
                    </a:schemeClr>
                  </a:gs>
                  <a:gs pos="50000">
                    <a:schemeClr val="accent1">
                      <a:tint val="44500"/>
                      <a:satMod val="160000"/>
                      <a:alpha val="73000"/>
                      <a:lumMod val="60000"/>
                      <a:lumOff val="40000"/>
                    </a:schemeClr>
                  </a:gs>
                  <a:gs pos="100000">
                    <a:schemeClr val="accent1">
                      <a:tint val="23500"/>
                      <a:satMod val="160000"/>
                      <a:alpha val="0"/>
                      <a:lumMod val="56000"/>
                      <a:lumOff val="44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69" name="Straight Connector 168"/>
              <p:cNvCxnSpPr/>
              <p:nvPr/>
            </p:nvCxnSpPr>
            <p:spPr>
              <a:xfrm>
                <a:off x="5917572" y="1313885"/>
                <a:ext cx="0" cy="877972"/>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8" name="Oval 17"/>
            <p:cNvSpPr/>
            <p:nvPr/>
          </p:nvSpPr>
          <p:spPr>
            <a:xfrm>
              <a:off x="5192639" y="4410949"/>
              <a:ext cx="160327" cy="158765"/>
            </a:xfrm>
            <a:prstGeom prst="ellipse">
              <a:avLst/>
            </a:prstGeom>
            <a:solidFill>
              <a:srgbClr val="FF0000"/>
            </a:solidFill>
            <a:ln>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1"/>
            </a:p>
          </p:txBody>
        </p:sp>
        <p:sp>
          <p:nvSpPr>
            <p:cNvPr id="162" name="TextBox 161"/>
            <p:cNvSpPr txBox="1"/>
            <p:nvPr/>
          </p:nvSpPr>
          <p:spPr>
            <a:xfrm>
              <a:off x="6556214" y="4480805"/>
              <a:ext cx="1506441" cy="460419"/>
            </a:xfrm>
            <a:prstGeom prst="rect">
              <a:avLst/>
            </a:prstGeom>
            <a:noFill/>
          </p:spPr>
          <p:txBody>
            <a:bodyPr>
              <a:spAutoFit/>
            </a:bodyPr>
            <a:lstStyle/>
            <a:p>
              <a:pPr fontAlgn="auto">
                <a:spcBef>
                  <a:spcPts val="0"/>
                </a:spcBef>
                <a:spcAft>
                  <a:spcPts val="0"/>
                </a:spcAft>
                <a:defRPr/>
              </a:pPr>
              <a:r>
                <a:rPr lang="en-US" sz="1200" b="1" dirty="0" err="1">
                  <a:solidFill>
                    <a:schemeClr val="tx1">
                      <a:lumMod val="50000"/>
                    </a:schemeClr>
                  </a:solidFill>
                  <a:latin typeface="+mn-lt"/>
                  <a:cs typeface="+mn-cs"/>
                </a:rPr>
                <a:t>Machilipatnam</a:t>
              </a:r>
              <a:r>
                <a:rPr lang="en-US" sz="1200" b="1" dirty="0">
                  <a:solidFill>
                    <a:schemeClr val="tx1">
                      <a:lumMod val="50000"/>
                    </a:schemeClr>
                  </a:solidFill>
                  <a:latin typeface="+mn-lt"/>
                  <a:cs typeface="+mn-cs"/>
                </a:rPr>
                <a:t> (1983)</a:t>
              </a:r>
            </a:p>
          </p:txBody>
        </p:sp>
        <p:sp>
          <p:nvSpPr>
            <p:cNvPr id="163" name="Text Box 98"/>
            <p:cNvSpPr txBox="1">
              <a:spLocks noChangeArrowheads="1"/>
            </p:cNvSpPr>
            <p:nvPr/>
          </p:nvSpPr>
          <p:spPr bwMode="auto">
            <a:xfrm>
              <a:off x="6460970" y="4831676"/>
              <a:ext cx="1258807" cy="428666"/>
            </a:xfrm>
            <a:prstGeom prst="rect">
              <a:avLst/>
            </a:prstGeom>
            <a:noFill/>
            <a:ln>
              <a:noFill/>
            </a:ln>
            <a:extLst/>
          </p:spPr>
          <p:txBody>
            <a:bodyPr/>
            <a:lstStyle>
              <a:lvl1pPr eaLnBrk="0" hangingPunct="0">
                <a:spcAft>
                  <a:spcPts val="600"/>
                </a:spcAft>
                <a:buClr>
                  <a:srgbClr val="CC3300"/>
                </a:buClr>
                <a:buSzPct val="100000"/>
                <a:buFont typeface="Tahoma" pitchFamily="34" charset="0"/>
                <a:buChar char="•"/>
                <a:defRPr sz="2400" b="1">
                  <a:solidFill>
                    <a:srgbClr val="0000FF"/>
                  </a:solidFill>
                  <a:latin typeface="Tahoma" pitchFamily="34" charset="0"/>
                  <a:cs typeface="Tahoma" pitchFamily="34" charset="0"/>
                </a:defRPr>
              </a:lvl1pPr>
              <a:lvl2pPr marL="742950" indent="-285750" eaLnBrk="0" hangingPunct="0">
                <a:spcAft>
                  <a:spcPts val="600"/>
                </a:spcAft>
                <a:buClr>
                  <a:srgbClr val="CC3300"/>
                </a:buClr>
                <a:buSzPct val="100000"/>
                <a:buFont typeface="Tahoma" pitchFamily="34" charset="0"/>
                <a:buChar char="•"/>
                <a:defRPr sz="2000" b="1">
                  <a:solidFill>
                    <a:srgbClr val="0000FF"/>
                  </a:solidFill>
                  <a:latin typeface="Tahoma" pitchFamily="34" charset="0"/>
                  <a:cs typeface="Tahoma" pitchFamily="34" charset="0"/>
                </a:defRPr>
              </a:lvl2pPr>
              <a:lvl3pPr marL="1143000" indent="-228600" eaLnBrk="0" hangingPunct="0">
                <a:spcAft>
                  <a:spcPts val="600"/>
                </a:spcAft>
                <a:buClr>
                  <a:srgbClr val="CC3300"/>
                </a:buClr>
                <a:buSzPct val="100000"/>
                <a:buFont typeface="Tahoma" pitchFamily="34" charset="0"/>
                <a:buChar char="•"/>
                <a:defRPr b="1">
                  <a:solidFill>
                    <a:srgbClr val="0000FF"/>
                  </a:solidFill>
                  <a:latin typeface="Tahoma" pitchFamily="34" charset="0"/>
                  <a:cs typeface="Tahoma" pitchFamily="34" charset="0"/>
                </a:defRPr>
              </a:lvl3pPr>
              <a:lvl4pPr marL="16002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4pPr>
              <a:lvl5pPr marL="20574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5pPr>
              <a:lvl6pPr marL="25146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6pPr>
              <a:lvl7pPr marL="29718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7pPr>
              <a:lvl8pPr marL="34290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8pPr>
              <a:lvl9pPr marL="38862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9pPr>
            </a:lstStyle>
            <a:p>
              <a:pPr marL="285750" indent="-182880" eaLnBrk="1" fontAlgn="auto" hangingPunct="1">
                <a:spcBef>
                  <a:spcPct val="50000"/>
                </a:spcBef>
                <a:spcAft>
                  <a:spcPct val="0"/>
                </a:spcAft>
                <a:buClrTx/>
                <a:buSzTx/>
                <a:defRPr/>
              </a:pPr>
              <a:r>
                <a:rPr lang="en-GB" altLang="en-US" sz="1050" b="0" dirty="0">
                  <a:solidFill>
                    <a:schemeClr val="tx1">
                      <a:lumMod val="50000"/>
                    </a:schemeClr>
                  </a:solidFill>
                  <a:latin typeface="+mn-lt"/>
                  <a:cs typeface="Arial" panose="020B0604020202020204" pitchFamily="34" charset="0"/>
                </a:rPr>
                <a:t>Electro Optic Equipment</a:t>
              </a:r>
            </a:p>
          </p:txBody>
        </p:sp>
        <p:cxnSp>
          <p:nvCxnSpPr>
            <p:cNvPr id="1042" name="Elbow Connector 1041"/>
            <p:cNvCxnSpPr/>
            <p:nvPr/>
          </p:nvCxnSpPr>
          <p:spPr>
            <a:xfrm>
              <a:off x="5283120" y="4569714"/>
              <a:ext cx="1273093" cy="339757"/>
            </a:xfrm>
            <a:prstGeom prst="bentConnector3">
              <a:avLst>
                <a:gd name="adj1" fmla="val 502"/>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7447" name="Picture 12"/>
            <p:cNvPicPr>
              <a:picLocks noChangeAspect="1"/>
            </p:cNvPicPr>
            <p:nvPr/>
          </p:nvPicPr>
          <p:blipFill>
            <a:blip r:embed="rId10" cstate="print"/>
            <a:srcRect/>
            <a:stretch>
              <a:fillRect/>
            </a:stretch>
          </p:blipFill>
          <p:spPr bwMode="auto">
            <a:xfrm>
              <a:off x="7772400" y="4403010"/>
              <a:ext cx="1180785" cy="958941"/>
            </a:xfrm>
            <a:prstGeom prst="rect">
              <a:avLst/>
            </a:prstGeom>
            <a:noFill/>
            <a:ln w="9525">
              <a:noFill/>
              <a:miter lim="800000"/>
              <a:headEnd/>
              <a:tailEnd/>
            </a:ln>
          </p:spPr>
        </p:pic>
      </p:grpSp>
      <p:grpSp>
        <p:nvGrpSpPr>
          <p:cNvPr id="17424" name="Group 53"/>
          <p:cNvGrpSpPr>
            <a:grpSpLocks/>
          </p:cNvGrpSpPr>
          <p:nvPr/>
        </p:nvGrpSpPr>
        <p:grpSpPr bwMode="auto">
          <a:xfrm>
            <a:off x="4813300" y="4883150"/>
            <a:ext cx="4175125" cy="1730375"/>
            <a:chOff x="4813968" y="4882481"/>
            <a:chExt cx="4173804" cy="1730500"/>
          </a:xfrm>
        </p:grpSpPr>
        <p:sp>
          <p:nvSpPr>
            <p:cNvPr id="12" name="Oval 11"/>
            <p:cNvSpPr/>
            <p:nvPr/>
          </p:nvSpPr>
          <p:spPr>
            <a:xfrm>
              <a:off x="4813968" y="4882481"/>
              <a:ext cx="160287" cy="160350"/>
            </a:xfrm>
            <a:prstGeom prst="ellipse">
              <a:avLst/>
            </a:prstGeom>
            <a:solidFill>
              <a:srgbClr val="FF0000"/>
            </a:solidFill>
            <a:ln>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1"/>
            </a:p>
          </p:txBody>
        </p:sp>
        <p:grpSp>
          <p:nvGrpSpPr>
            <p:cNvPr id="17435" name="Group 175"/>
            <p:cNvGrpSpPr>
              <a:grpSpLocks/>
            </p:cNvGrpSpPr>
            <p:nvPr/>
          </p:nvGrpSpPr>
          <p:grpSpPr bwMode="auto">
            <a:xfrm>
              <a:off x="6236431" y="5679722"/>
              <a:ext cx="882812" cy="882354"/>
              <a:chOff x="5916930" y="1313237"/>
              <a:chExt cx="882812" cy="882354"/>
            </a:xfrm>
          </p:grpSpPr>
          <p:sp>
            <p:nvSpPr>
              <p:cNvPr id="177" name="Right Triangle 176"/>
              <p:cNvSpPr/>
              <p:nvPr/>
            </p:nvSpPr>
            <p:spPr>
              <a:xfrm>
                <a:off x="5916417" y="1312979"/>
                <a:ext cx="883959" cy="882714"/>
              </a:xfrm>
              <a:prstGeom prst="rtTriangle">
                <a:avLst/>
              </a:prstGeom>
              <a:gradFill flip="none" rotWithShape="1">
                <a:gsLst>
                  <a:gs pos="0">
                    <a:schemeClr val="accent1">
                      <a:tint val="66000"/>
                      <a:satMod val="160000"/>
                      <a:alpha val="52000"/>
                      <a:lumMod val="69000"/>
                      <a:lumOff val="31000"/>
                    </a:schemeClr>
                  </a:gs>
                  <a:gs pos="50000">
                    <a:schemeClr val="accent1">
                      <a:tint val="44500"/>
                      <a:satMod val="160000"/>
                      <a:alpha val="73000"/>
                      <a:lumMod val="60000"/>
                      <a:lumOff val="40000"/>
                    </a:schemeClr>
                  </a:gs>
                  <a:gs pos="100000">
                    <a:schemeClr val="accent1">
                      <a:tint val="23500"/>
                      <a:satMod val="160000"/>
                      <a:alpha val="0"/>
                      <a:lumMod val="56000"/>
                      <a:lumOff val="44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78" name="Straight Connector 177"/>
              <p:cNvCxnSpPr/>
              <p:nvPr/>
            </p:nvCxnSpPr>
            <p:spPr>
              <a:xfrm>
                <a:off x="5916417" y="1312979"/>
                <a:ext cx="0" cy="879539"/>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73" name="TextBox 172"/>
            <p:cNvSpPr txBox="1"/>
            <p:nvPr/>
          </p:nvSpPr>
          <p:spPr>
            <a:xfrm>
              <a:off x="6197830" y="5638186"/>
              <a:ext cx="1269598" cy="277833"/>
            </a:xfrm>
            <a:prstGeom prst="rect">
              <a:avLst/>
            </a:prstGeom>
            <a:noFill/>
          </p:spPr>
          <p:txBody>
            <a:bodyPr>
              <a:spAutoFit/>
            </a:bodyPr>
            <a:lstStyle/>
            <a:p>
              <a:pPr algn="ctr" fontAlgn="auto">
                <a:spcBef>
                  <a:spcPts val="0"/>
                </a:spcBef>
                <a:spcAft>
                  <a:spcPts val="0"/>
                </a:spcAft>
                <a:defRPr/>
              </a:pPr>
              <a:r>
                <a:rPr lang="en-US" sz="1200" b="1" dirty="0">
                  <a:solidFill>
                    <a:schemeClr val="tx1">
                      <a:lumMod val="50000"/>
                    </a:schemeClr>
                  </a:solidFill>
                  <a:latin typeface="+mn-lt"/>
                  <a:cs typeface="+mn-cs"/>
                </a:rPr>
                <a:t>Chennai (1985)</a:t>
              </a:r>
            </a:p>
          </p:txBody>
        </p:sp>
        <p:sp>
          <p:nvSpPr>
            <p:cNvPr id="174" name="Text Box 98"/>
            <p:cNvSpPr txBox="1">
              <a:spLocks noChangeArrowheads="1"/>
            </p:cNvSpPr>
            <p:nvPr/>
          </p:nvSpPr>
          <p:spPr bwMode="auto">
            <a:xfrm>
              <a:off x="6096262" y="5866802"/>
              <a:ext cx="1842505" cy="719190"/>
            </a:xfrm>
            <a:prstGeom prst="rect">
              <a:avLst/>
            </a:prstGeom>
            <a:noFill/>
            <a:ln>
              <a:noFill/>
            </a:ln>
            <a:extLst/>
          </p:spPr>
          <p:txBody>
            <a:bodyPr/>
            <a:lstStyle>
              <a:lvl1pPr eaLnBrk="0" hangingPunct="0">
                <a:spcAft>
                  <a:spcPts val="600"/>
                </a:spcAft>
                <a:buClr>
                  <a:srgbClr val="CC3300"/>
                </a:buClr>
                <a:buSzPct val="100000"/>
                <a:buFont typeface="Tahoma" pitchFamily="34" charset="0"/>
                <a:buChar char="•"/>
                <a:defRPr sz="2400" b="1">
                  <a:solidFill>
                    <a:srgbClr val="0000FF"/>
                  </a:solidFill>
                  <a:latin typeface="Tahoma" pitchFamily="34" charset="0"/>
                  <a:cs typeface="Tahoma" pitchFamily="34" charset="0"/>
                </a:defRPr>
              </a:lvl1pPr>
              <a:lvl2pPr marL="742950" indent="-285750" eaLnBrk="0" hangingPunct="0">
                <a:spcAft>
                  <a:spcPts val="600"/>
                </a:spcAft>
                <a:buClr>
                  <a:srgbClr val="CC3300"/>
                </a:buClr>
                <a:buSzPct val="100000"/>
                <a:buFont typeface="Tahoma" pitchFamily="34" charset="0"/>
                <a:buChar char="•"/>
                <a:defRPr sz="2000" b="1">
                  <a:solidFill>
                    <a:srgbClr val="0000FF"/>
                  </a:solidFill>
                  <a:latin typeface="Tahoma" pitchFamily="34" charset="0"/>
                  <a:cs typeface="Tahoma" pitchFamily="34" charset="0"/>
                </a:defRPr>
              </a:lvl2pPr>
              <a:lvl3pPr marL="1143000" indent="-228600" eaLnBrk="0" hangingPunct="0">
                <a:spcAft>
                  <a:spcPts val="600"/>
                </a:spcAft>
                <a:buClr>
                  <a:srgbClr val="CC3300"/>
                </a:buClr>
                <a:buSzPct val="100000"/>
                <a:buFont typeface="Tahoma" pitchFamily="34" charset="0"/>
                <a:buChar char="•"/>
                <a:defRPr b="1">
                  <a:solidFill>
                    <a:srgbClr val="0000FF"/>
                  </a:solidFill>
                  <a:latin typeface="Tahoma" pitchFamily="34" charset="0"/>
                  <a:cs typeface="Tahoma" pitchFamily="34" charset="0"/>
                </a:defRPr>
              </a:lvl3pPr>
              <a:lvl4pPr marL="16002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4pPr>
              <a:lvl5pPr marL="20574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5pPr>
              <a:lvl6pPr marL="25146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6pPr>
              <a:lvl7pPr marL="29718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7pPr>
              <a:lvl8pPr marL="34290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8pPr>
              <a:lvl9pPr marL="38862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9pPr>
            </a:lstStyle>
            <a:p>
              <a:pPr marL="285750" indent="-182880" eaLnBrk="1" fontAlgn="auto" hangingPunct="1">
                <a:spcBef>
                  <a:spcPts val="0"/>
                </a:spcBef>
                <a:spcAft>
                  <a:spcPct val="0"/>
                </a:spcAft>
                <a:buClrTx/>
                <a:buSzTx/>
                <a:defRPr/>
              </a:pPr>
              <a:r>
                <a:rPr lang="en-GB" altLang="en-US" sz="1000" b="0" dirty="0">
                  <a:solidFill>
                    <a:schemeClr val="tx1">
                      <a:lumMod val="50000"/>
                    </a:schemeClr>
                  </a:solidFill>
                  <a:latin typeface="+mn-lt"/>
                  <a:cs typeface="Arial" panose="020B0604020202020204" pitchFamily="34" charset="0"/>
                </a:rPr>
                <a:t>Tank Electronics Land Navigation </a:t>
              </a:r>
              <a:r>
                <a:rPr lang="en-GB" altLang="en-US" sz="1000" b="0" dirty="0" smtClean="0">
                  <a:solidFill>
                    <a:schemeClr val="tx1">
                      <a:lumMod val="50000"/>
                    </a:schemeClr>
                  </a:solidFill>
                  <a:latin typeface="+mn-lt"/>
                  <a:cs typeface="Arial" panose="020B0604020202020204" pitchFamily="34" charset="0"/>
                </a:rPr>
                <a:t>Systems</a:t>
              </a:r>
            </a:p>
            <a:p>
              <a:pPr marL="285750" indent="-182880" eaLnBrk="1" fontAlgn="auto" hangingPunct="1">
                <a:spcBef>
                  <a:spcPts val="0"/>
                </a:spcBef>
                <a:spcAft>
                  <a:spcPct val="0"/>
                </a:spcAft>
                <a:buClrTx/>
                <a:buSzTx/>
                <a:defRPr/>
              </a:pPr>
              <a:r>
                <a:rPr lang="en-GB" altLang="en-US" sz="1000" b="0" dirty="0" smtClean="0">
                  <a:solidFill>
                    <a:schemeClr val="tx1">
                      <a:lumMod val="50000"/>
                    </a:schemeClr>
                  </a:solidFill>
                  <a:latin typeface="+mn-lt"/>
                  <a:cs typeface="Arial" panose="020B0604020202020204" pitchFamily="34" charset="0"/>
                </a:rPr>
                <a:t>Fire </a:t>
              </a:r>
              <a:r>
                <a:rPr lang="en-GB" altLang="en-US" sz="1000" b="0" dirty="0">
                  <a:solidFill>
                    <a:schemeClr val="tx1">
                      <a:lumMod val="50000"/>
                    </a:schemeClr>
                  </a:solidFill>
                  <a:latin typeface="+mn-lt"/>
                  <a:cs typeface="Arial" panose="020B0604020202020204" pitchFamily="34" charset="0"/>
                </a:rPr>
                <a:t>Control </a:t>
              </a:r>
              <a:r>
                <a:rPr lang="en-GB" altLang="en-US" sz="1000" b="0" dirty="0" smtClean="0">
                  <a:solidFill>
                    <a:schemeClr val="tx1">
                      <a:lumMod val="50000"/>
                    </a:schemeClr>
                  </a:solidFill>
                  <a:latin typeface="+mn-lt"/>
                  <a:cs typeface="Arial" panose="020B0604020202020204" pitchFamily="34" charset="0"/>
                </a:rPr>
                <a:t>Systems </a:t>
              </a:r>
            </a:p>
            <a:p>
              <a:pPr marL="285750" indent="-182880" eaLnBrk="1" fontAlgn="auto" hangingPunct="1">
                <a:spcBef>
                  <a:spcPts val="0"/>
                </a:spcBef>
                <a:spcAft>
                  <a:spcPct val="0"/>
                </a:spcAft>
                <a:buClrTx/>
                <a:buSzTx/>
                <a:defRPr/>
              </a:pPr>
              <a:r>
                <a:rPr lang="en-GB" altLang="en-US" sz="1000" b="0" dirty="0" smtClean="0">
                  <a:solidFill>
                    <a:schemeClr val="tx1">
                      <a:lumMod val="50000"/>
                    </a:schemeClr>
                  </a:solidFill>
                  <a:latin typeface="+mn-lt"/>
                  <a:cs typeface="Arial" panose="020B0604020202020204" pitchFamily="34" charset="0"/>
                </a:rPr>
                <a:t>Gun </a:t>
              </a:r>
              <a:r>
                <a:rPr lang="en-GB" altLang="en-US" sz="1000" b="0" dirty="0">
                  <a:solidFill>
                    <a:schemeClr val="tx1">
                      <a:lumMod val="50000"/>
                    </a:schemeClr>
                  </a:solidFill>
                  <a:latin typeface="+mn-lt"/>
                  <a:cs typeface="Arial" panose="020B0604020202020204" pitchFamily="34" charset="0"/>
                </a:rPr>
                <a:t>Upgrades.</a:t>
              </a:r>
            </a:p>
          </p:txBody>
        </p:sp>
        <p:cxnSp>
          <p:nvCxnSpPr>
            <p:cNvPr id="1045" name="Elbow Connector 1044"/>
            <p:cNvCxnSpPr>
              <a:stCxn id="12" idx="4"/>
            </p:cNvCxnSpPr>
            <p:nvPr/>
          </p:nvCxnSpPr>
          <p:spPr>
            <a:xfrm rot="16200000" flipH="1">
              <a:off x="5019273" y="4916875"/>
              <a:ext cx="1090691" cy="1342600"/>
            </a:xfrm>
            <a:prstGeom prst="bentConnector2">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7439" name="Picture 22"/>
            <p:cNvPicPr>
              <a:picLocks noChangeAspect="1"/>
            </p:cNvPicPr>
            <p:nvPr/>
          </p:nvPicPr>
          <p:blipFill>
            <a:blip r:embed="rId11" cstate="print"/>
            <a:srcRect/>
            <a:stretch>
              <a:fillRect/>
            </a:stretch>
          </p:blipFill>
          <p:spPr bwMode="auto">
            <a:xfrm>
              <a:off x="7806987" y="5654040"/>
              <a:ext cx="1180785" cy="958941"/>
            </a:xfrm>
            <a:prstGeom prst="rect">
              <a:avLst/>
            </a:prstGeom>
            <a:noFill/>
            <a:ln w="9525">
              <a:noFill/>
              <a:miter lim="800000"/>
              <a:headEnd/>
              <a:tailEnd/>
            </a:ln>
          </p:spPr>
        </p:pic>
      </p:grpSp>
      <p:sp>
        <p:nvSpPr>
          <p:cNvPr id="87" name="Text Box 98"/>
          <p:cNvSpPr txBox="1">
            <a:spLocks noChangeArrowheads="1"/>
          </p:cNvSpPr>
          <p:nvPr/>
        </p:nvSpPr>
        <p:spPr bwMode="auto">
          <a:xfrm>
            <a:off x="1295400" y="5000327"/>
            <a:ext cx="2366963" cy="1597025"/>
          </a:xfrm>
          <a:prstGeom prst="rect">
            <a:avLst/>
          </a:prstGeom>
          <a:noFill/>
          <a:ln>
            <a:noFill/>
          </a:ln>
          <a:extLst/>
        </p:spPr>
        <p:txBody>
          <a:bodyPr/>
          <a:lstStyle>
            <a:lvl1pPr eaLnBrk="0" hangingPunct="0">
              <a:spcAft>
                <a:spcPts val="600"/>
              </a:spcAft>
              <a:buClr>
                <a:srgbClr val="CC3300"/>
              </a:buClr>
              <a:buSzPct val="100000"/>
              <a:buFont typeface="Tahoma" pitchFamily="34" charset="0"/>
              <a:buChar char="•"/>
              <a:defRPr sz="2400" b="1">
                <a:solidFill>
                  <a:srgbClr val="0000FF"/>
                </a:solidFill>
                <a:latin typeface="Tahoma" pitchFamily="34" charset="0"/>
                <a:cs typeface="Tahoma" pitchFamily="34" charset="0"/>
              </a:defRPr>
            </a:lvl1pPr>
            <a:lvl2pPr marL="742950" indent="-285750" eaLnBrk="0" hangingPunct="0">
              <a:spcAft>
                <a:spcPts val="600"/>
              </a:spcAft>
              <a:buClr>
                <a:srgbClr val="CC3300"/>
              </a:buClr>
              <a:buSzPct val="100000"/>
              <a:buFont typeface="Tahoma" pitchFamily="34" charset="0"/>
              <a:buChar char="•"/>
              <a:defRPr sz="2000" b="1">
                <a:solidFill>
                  <a:srgbClr val="0000FF"/>
                </a:solidFill>
                <a:latin typeface="Tahoma" pitchFamily="34" charset="0"/>
                <a:cs typeface="Tahoma" pitchFamily="34" charset="0"/>
              </a:defRPr>
            </a:lvl2pPr>
            <a:lvl3pPr marL="1143000" indent="-228600" eaLnBrk="0" hangingPunct="0">
              <a:spcAft>
                <a:spcPts val="600"/>
              </a:spcAft>
              <a:buClr>
                <a:srgbClr val="CC3300"/>
              </a:buClr>
              <a:buSzPct val="100000"/>
              <a:buFont typeface="Tahoma" pitchFamily="34" charset="0"/>
              <a:buChar char="•"/>
              <a:defRPr b="1">
                <a:solidFill>
                  <a:srgbClr val="0000FF"/>
                </a:solidFill>
                <a:latin typeface="Tahoma" pitchFamily="34" charset="0"/>
                <a:cs typeface="Tahoma" pitchFamily="34" charset="0"/>
              </a:defRPr>
            </a:lvl3pPr>
            <a:lvl4pPr marL="16002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4pPr>
            <a:lvl5pPr marL="20574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5pPr>
            <a:lvl6pPr marL="25146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6pPr>
            <a:lvl7pPr marL="29718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7pPr>
            <a:lvl8pPr marL="34290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8pPr>
            <a:lvl9pPr marL="38862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9pPr>
          </a:lstStyle>
          <a:p>
            <a:pPr marL="285750" indent="-182880" eaLnBrk="1" fontAlgn="auto" hangingPunct="1">
              <a:spcBef>
                <a:spcPts val="0"/>
              </a:spcBef>
              <a:spcAft>
                <a:spcPct val="0"/>
              </a:spcAft>
              <a:buClrTx/>
              <a:buSzTx/>
              <a:defRPr/>
            </a:pPr>
            <a:r>
              <a:rPr lang="en-GB" altLang="en-US" sz="1050" b="0" dirty="0">
                <a:solidFill>
                  <a:schemeClr val="tx1">
                    <a:lumMod val="50000"/>
                  </a:schemeClr>
                </a:solidFill>
                <a:latin typeface="+mj-lt"/>
                <a:cs typeface="Arial" panose="020B0604020202020204" pitchFamily="34" charset="0"/>
              </a:rPr>
              <a:t>Military Communication </a:t>
            </a:r>
          </a:p>
          <a:p>
            <a:pPr marL="285750" indent="-182880" eaLnBrk="1" fontAlgn="auto" hangingPunct="1">
              <a:spcBef>
                <a:spcPts val="0"/>
              </a:spcBef>
              <a:spcAft>
                <a:spcPct val="0"/>
              </a:spcAft>
              <a:buClrTx/>
              <a:buSzTx/>
              <a:defRPr/>
            </a:pPr>
            <a:r>
              <a:rPr lang="en-GB" altLang="en-US" sz="1050" b="0" dirty="0">
                <a:solidFill>
                  <a:schemeClr val="tx1">
                    <a:lumMod val="50000"/>
                  </a:schemeClr>
                </a:solidFill>
                <a:latin typeface="+mj-lt"/>
                <a:cs typeface="Arial" panose="020B0604020202020204" pitchFamily="34" charset="0"/>
              </a:rPr>
              <a:t>Electronic Warfare &amp; Avionics</a:t>
            </a:r>
          </a:p>
          <a:p>
            <a:pPr marL="285750" indent="-182880" eaLnBrk="1" fontAlgn="auto" hangingPunct="1">
              <a:spcBef>
                <a:spcPts val="0"/>
              </a:spcBef>
              <a:spcAft>
                <a:spcPct val="0"/>
              </a:spcAft>
              <a:buClrTx/>
              <a:buSzTx/>
              <a:defRPr/>
            </a:pPr>
            <a:r>
              <a:rPr lang="en-GB" altLang="en-US" sz="1050" b="0" dirty="0">
                <a:solidFill>
                  <a:schemeClr val="tx1">
                    <a:lumMod val="50000"/>
                  </a:schemeClr>
                </a:solidFill>
                <a:latin typeface="+mj-lt"/>
                <a:cs typeface="Arial" panose="020B0604020202020204" pitchFamily="34" charset="0"/>
              </a:rPr>
              <a:t>Military Radar</a:t>
            </a:r>
          </a:p>
          <a:p>
            <a:pPr marL="285750" indent="-182880" eaLnBrk="1" fontAlgn="auto" hangingPunct="1">
              <a:spcBef>
                <a:spcPts val="0"/>
              </a:spcBef>
              <a:spcAft>
                <a:spcPct val="0"/>
              </a:spcAft>
              <a:buClrTx/>
              <a:buSzTx/>
              <a:defRPr/>
            </a:pPr>
            <a:r>
              <a:rPr lang="en-GB" altLang="en-US" sz="1050" b="0" dirty="0">
                <a:solidFill>
                  <a:schemeClr val="tx1">
                    <a:lumMod val="50000"/>
                  </a:schemeClr>
                </a:solidFill>
                <a:latin typeface="+mj-lt"/>
                <a:cs typeface="Arial" panose="020B0604020202020204" pitchFamily="34" charset="0"/>
              </a:rPr>
              <a:t>Missile Systems  </a:t>
            </a:r>
          </a:p>
          <a:p>
            <a:pPr marL="285750" indent="-182880" eaLnBrk="1" fontAlgn="auto" hangingPunct="1">
              <a:spcBef>
                <a:spcPts val="0"/>
              </a:spcBef>
              <a:spcAft>
                <a:spcPct val="0"/>
              </a:spcAft>
              <a:buClrTx/>
              <a:buSzTx/>
              <a:defRPr/>
            </a:pPr>
            <a:r>
              <a:rPr lang="en-GB" altLang="en-US" sz="1050" b="0" dirty="0">
                <a:solidFill>
                  <a:schemeClr val="tx1">
                    <a:lumMod val="50000"/>
                  </a:schemeClr>
                </a:solidFill>
                <a:latin typeface="+mj-lt"/>
                <a:cs typeface="Arial" panose="020B0604020202020204" pitchFamily="34" charset="0"/>
              </a:rPr>
              <a:t>Naval Systems (Sonars &amp; Communication Systems) </a:t>
            </a:r>
          </a:p>
          <a:p>
            <a:pPr marL="285750" indent="-182880" eaLnBrk="1" fontAlgn="auto" hangingPunct="1">
              <a:spcBef>
                <a:spcPts val="0"/>
              </a:spcBef>
              <a:spcAft>
                <a:spcPct val="0"/>
              </a:spcAft>
              <a:buClrTx/>
              <a:buSzTx/>
              <a:defRPr/>
            </a:pPr>
            <a:r>
              <a:rPr lang="en-GB" altLang="en-US" sz="1050" b="0" dirty="0">
                <a:solidFill>
                  <a:schemeClr val="tx1">
                    <a:lumMod val="50000"/>
                  </a:schemeClr>
                </a:solidFill>
                <a:latin typeface="+mj-lt"/>
                <a:cs typeface="Arial" panose="020B0604020202020204" pitchFamily="34" charset="0"/>
              </a:rPr>
              <a:t>Naval Systems (Radar &amp; Fire Control Systems )</a:t>
            </a:r>
          </a:p>
          <a:p>
            <a:pPr marL="285750" indent="-182880" eaLnBrk="1" fontAlgn="auto" hangingPunct="1">
              <a:spcBef>
                <a:spcPts val="0"/>
              </a:spcBef>
              <a:spcAft>
                <a:spcPct val="0"/>
              </a:spcAft>
              <a:buClrTx/>
              <a:buSzTx/>
              <a:defRPr/>
            </a:pPr>
            <a:r>
              <a:rPr lang="en-GB" altLang="en-US" sz="1050" b="0" dirty="0">
                <a:solidFill>
                  <a:schemeClr val="tx1">
                    <a:lumMod val="50000"/>
                  </a:schemeClr>
                </a:solidFill>
                <a:latin typeface="+mj-lt"/>
                <a:cs typeface="Arial" panose="020B0604020202020204" pitchFamily="34" charset="0"/>
              </a:rPr>
              <a:t>Export Manufacturing</a:t>
            </a:r>
          </a:p>
          <a:p>
            <a:pPr marL="285750" indent="-182880" eaLnBrk="1" fontAlgn="auto" hangingPunct="1">
              <a:spcBef>
                <a:spcPts val="0"/>
              </a:spcBef>
              <a:spcAft>
                <a:spcPct val="0"/>
              </a:spcAft>
              <a:buClrTx/>
              <a:buSzTx/>
              <a:defRPr/>
            </a:pPr>
            <a:r>
              <a:rPr lang="en-GB" altLang="en-US" sz="1050" b="0" dirty="0">
                <a:solidFill>
                  <a:schemeClr val="tx1">
                    <a:lumMod val="50000"/>
                  </a:schemeClr>
                </a:solidFill>
                <a:latin typeface="+mj-lt"/>
                <a:cs typeface="Arial" panose="020B0604020202020204" pitchFamily="34" charset="0"/>
              </a:rPr>
              <a:t>Components</a:t>
            </a:r>
          </a:p>
        </p:txBody>
      </p:sp>
      <p:grpSp>
        <p:nvGrpSpPr>
          <p:cNvPr id="17426" name="Group 145"/>
          <p:cNvGrpSpPr>
            <a:grpSpLocks/>
          </p:cNvGrpSpPr>
          <p:nvPr/>
        </p:nvGrpSpPr>
        <p:grpSpPr bwMode="auto">
          <a:xfrm>
            <a:off x="6280150" y="2089150"/>
            <a:ext cx="882650" cy="882650"/>
            <a:chOff x="5916930" y="1313237"/>
            <a:chExt cx="882812" cy="882354"/>
          </a:xfrm>
        </p:grpSpPr>
        <p:sp>
          <p:nvSpPr>
            <p:cNvPr id="147" name="Right Triangle 146"/>
            <p:cNvSpPr/>
            <p:nvPr/>
          </p:nvSpPr>
          <p:spPr>
            <a:xfrm>
              <a:off x="5916930" y="1313237"/>
              <a:ext cx="882812" cy="882354"/>
            </a:xfrm>
            <a:prstGeom prst="rtTriangle">
              <a:avLst/>
            </a:prstGeom>
            <a:gradFill flip="none" rotWithShape="1">
              <a:gsLst>
                <a:gs pos="0">
                  <a:schemeClr val="accent1">
                    <a:tint val="66000"/>
                    <a:satMod val="160000"/>
                    <a:alpha val="52000"/>
                    <a:lumMod val="69000"/>
                    <a:lumOff val="31000"/>
                  </a:schemeClr>
                </a:gs>
                <a:gs pos="50000">
                  <a:schemeClr val="accent1">
                    <a:tint val="44500"/>
                    <a:satMod val="160000"/>
                    <a:alpha val="73000"/>
                    <a:lumMod val="60000"/>
                    <a:lumOff val="40000"/>
                  </a:schemeClr>
                </a:gs>
                <a:gs pos="100000">
                  <a:schemeClr val="accent1">
                    <a:tint val="23500"/>
                    <a:satMod val="160000"/>
                    <a:alpha val="0"/>
                    <a:lumMod val="56000"/>
                    <a:lumOff val="44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48" name="Straight Connector 147"/>
            <p:cNvCxnSpPr/>
            <p:nvPr/>
          </p:nvCxnSpPr>
          <p:spPr>
            <a:xfrm>
              <a:off x="5916930" y="1313237"/>
              <a:ext cx="0" cy="87918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7" name="Oval 6"/>
          <p:cNvSpPr/>
          <p:nvPr/>
        </p:nvSpPr>
        <p:spPr>
          <a:xfrm>
            <a:off x="4616450" y="2838450"/>
            <a:ext cx="160338" cy="160338"/>
          </a:xfrm>
          <a:prstGeom prst="ellipse">
            <a:avLst/>
          </a:prstGeom>
          <a:solidFill>
            <a:srgbClr val="FF0000"/>
          </a:solidFill>
          <a:ln>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1" name="TextBox 130"/>
          <p:cNvSpPr txBox="1"/>
          <p:nvPr/>
        </p:nvSpPr>
        <p:spPr>
          <a:xfrm>
            <a:off x="6248400" y="2032000"/>
            <a:ext cx="1566863" cy="276225"/>
          </a:xfrm>
          <a:prstGeom prst="rect">
            <a:avLst/>
          </a:prstGeom>
          <a:noFill/>
        </p:spPr>
        <p:txBody>
          <a:bodyPr>
            <a:spAutoFit/>
          </a:bodyPr>
          <a:lstStyle/>
          <a:p>
            <a:pPr algn="ctr" fontAlgn="auto">
              <a:spcBef>
                <a:spcPts val="0"/>
              </a:spcBef>
              <a:spcAft>
                <a:spcPts val="0"/>
              </a:spcAft>
              <a:defRPr/>
            </a:pPr>
            <a:r>
              <a:rPr lang="en-US" sz="1200" b="1" dirty="0">
                <a:solidFill>
                  <a:schemeClr val="tx1">
                    <a:lumMod val="50000"/>
                  </a:schemeClr>
                </a:solidFill>
                <a:latin typeface="+mn-lt"/>
                <a:cs typeface="+mn-cs"/>
              </a:rPr>
              <a:t>Ghaziabad (1974)</a:t>
            </a:r>
          </a:p>
        </p:txBody>
      </p:sp>
      <p:cxnSp>
        <p:nvCxnSpPr>
          <p:cNvPr id="1028" name="Elbow Connector 1027"/>
          <p:cNvCxnSpPr>
            <a:stCxn id="7" idx="6"/>
          </p:cNvCxnSpPr>
          <p:nvPr/>
        </p:nvCxnSpPr>
        <p:spPr>
          <a:xfrm flipV="1">
            <a:off x="4776788" y="2530475"/>
            <a:ext cx="1471612" cy="388938"/>
          </a:xfrm>
          <a:prstGeom prst="bentConnector3">
            <a:avLst>
              <a:gd name="adj1" fmla="val 50000"/>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7430" name="Picture 2"/>
          <p:cNvPicPr>
            <a:picLocks noChangeAspect="1"/>
          </p:cNvPicPr>
          <p:nvPr/>
        </p:nvPicPr>
        <p:blipFill>
          <a:blip r:embed="rId12" cstate="print"/>
          <a:srcRect/>
          <a:stretch>
            <a:fillRect/>
          </a:stretch>
        </p:blipFill>
        <p:spPr bwMode="auto">
          <a:xfrm>
            <a:off x="7772400" y="2117725"/>
            <a:ext cx="1181100" cy="958850"/>
          </a:xfrm>
          <a:prstGeom prst="rect">
            <a:avLst/>
          </a:prstGeom>
          <a:noFill/>
          <a:ln w="9525">
            <a:noFill/>
            <a:miter lim="800000"/>
            <a:headEnd/>
            <a:tailEnd/>
          </a:ln>
        </p:spPr>
      </p:pic>
      <p:sp>
        <p:nvSpPr>
          <p:cNvPr id="89" name="Text Box 98"/>
          <p:cNvSpPr txBox="1">
            <a:spLocks noChangeArrowheads="1"/>
          </p:cNvSpPr>
          <p:nvPr/>
        </p:nvSpPr>
        <p:spPr bwMode="auto">
          <a:xfrm>
            <a:off x="6172200" y="2224088"/>
            <a:ext cx="1752600" cy="1020762"/>
          </a:xfrm>
          <a:prstGeom prst="rect">
            <a:avLst/>
          </a:prstGeom>
          <a:noFill/>
          <a:ln>
            <a:noFill/>
          </a:ln>
          <a:extLst/>
        </p:spPr>
        <p:txBody>
          <a:bodyPr/>
          <a:lstStyle>
            <a:lvl1pPr eaLnBrk="0" hangingPunct="0">
              <a:spcAft>
                <a:spcPts val="600"/>
              </a:spcAft>
              <a:buClr>
                <a:srgbClr val="CC3300"/>
              </a:buClr>
              <a:buSzPct val="100000"/>
              <a:buFont typeface="Tahoma" pitchFamily="34" charset="0"/>
              <a:buChar char="•"/>
              <a:defRPr sz="2400" b="1">
                <a:solidFill>
                  <a:srgbClr val="0000FF"/>
                </a:solidFill>
                <a:latin typeface="Tahoma" pitchFamily="34" charset="0"/>
                <a:cs typeface="Tahoma" pitchFamily="34" charset="0"/>
              </a:defRPr>
            </a:lvl1pPr>
            <a:lvl2pPr marL="742950" indent="-285750" eaLnBrk="0" hangingPunct="0">
              <a:spcAft>
                <a:spcPts val="600"/>
              </a:spcAft>
              <a:buClr>
                <a:srgbClr val="CC3300"/>
              </a:buClr>
              <a:buSzPct val="100000"/>
              <a:buFont typeface="Tahoma" pitchFamily="34" charset="0"/>
              <a:buChar char="•"/>
              <a:defRPr sz="2000" b="1">
                <a:solidFill>
                  <a:srgbClr val="0000FF"/>
                </a:solidFill>
                <a:latin typeface="Tahoma" pitchFamily="34" charset="0"/>
                <a:cs typeface="Tahoma" pitchFamily="34" charset="0"/>
              </a:defRPr>
            </a:lvl2pPr>
            <a:lvl3pPr marL="1143000" indent="-228600" eaLnBrk="0" hangingPunct="0">
              <a:spcAft>
                <a:spcPts val="600"/>
              </a:spcAft>
              <a:buClr>
                <a:srgbClr val="CC3300"/>
              </a:buClr>
              <a:buSzPct val="100000"/>
              <a:buFont typeface="Tahoma" pitchFamily="34" charset="0"/>
              <a:buChar char="•"/>
              <a:defRPr b="1">
                <a:solidFill>
                  <a:srgbClr val="0000FF"/>
                </a:solidFill>
                <a:latin typeface="Tahoma" pitchFamily="34" charset="0"/>
                <a:cs typeface="Tahoma" pitchFamily="34" charset="0"/>
              </a:defRPr>
            </a:lvl3pPr>
            <a:lvl4pPr marL="16002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4pPr>
            <a:lvl5pPr marL="2057400" indent="-228600" eaLnBrk="0" hangingPunct="0">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5pPr>
            <a:lvl6pPr marL="25146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6pPr>
            <a:lvl7pPr marL="29718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7pPr>
            <a:lvl8pPr marL="34290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8pPr>
            <a:lvl9pPr marL="3886200" indent="-228600" eaLnBrk="0" fontAlgn="base" hangingPunct="0">
              <a:spcBef>
                <a:spcPct val="0"/>
              </a:spcBef>
              <a:spcAft>
                <a:spcPts val="600"/>
              </a:spcAft>
              <a:buClr>
                <a:srgbClr val="CC3300"/>
              </a:buClr>
              <a:buSzPct val="100000"/>
              <a:buFont typeface="Tahoma" pitchFamily="34" charset="0"/>
              <a:buChar char="•"/>
              <a:defRPr sz="1600" b="1">
                <a:solidFill>
                  <a:srgbClr val="0000FF"/>
                </a:solidFill>
                <a:latin typeface="Tahoma" pitchFamily="34" charset="0"/>
                <a:cs typeface="Tahoma" pitchFamily="34" charset="0"/>
              </a:defRPr>
            </a:lvl9pPr>
          </a:lstStyle>
          <a:p>
            <a:pPr marL="285750" indent="-182880" eaLnBrk="1" fontAlgn="auto" hangingPunct="1">
              <a:spcBef>
                <a:spcPts val="0"/>
              </a:spcBef>
              <a:spcAft>
                <a:spcPct val="0"/>
              </a:spcAft>
              <a:buClrTx/>
              <a:buSzTx/>
              <a:defRPr/>
            </a:pPr>
            <a:r>
              <a:rPr lang="en-GB" altLang="en-US" sz="1050" b="0" dirty="0">
                <a:solidFill>
                  <a:schemeClr val="tx1">
                    <a:lumMod val="50000"/>
                  </a:schemeClr>
                </a:solidFill>
                <a:latin typeface="+mj-lt"/>
                <a:ea typeface="Arial Unicode MS" pitchFamily="34" charset="-128"/>
                <a:cs typeface="Arial Unicode MS" pitchFamily="34" charset="-128"/>
              </a:rPr>
              <a:t>Radar</a:t>
            </a:r>
          </a:p>
          <a:p>
            <a:pPr marL="285750" indent="-182880" eaLnBrk="1" fontAlgn="auto" hangingPunct="1">
              <a:spcBef>
                <a:spcPts val="0"/>
              </a:spcBef>
              <a:spcAft>
                <a:spcPct val="0"/>
              </a:spcAft>
              <a:buClrTx/>
              <a:buSzTx/>
              <a:defRPr/>
            </a:pPr>
            <a:r>
              <a:rPr lang="en-GB" altLang="en-US" sz="1050" b="0" dirty="0">
                <a:solidFill>
                  <a:schemeClr val="tx1">
                    <a:lumMod val="50000"/>
                  </a:schemeClr>
                </a:solidFill>
                <a:latin typeface="+mj-lt"/>
                <a:ea typeface="Arial Unicode MS" pitchFamily="34" charset="-128"/>
                <a:cs typeface="Arial Unicode MS" pitchFamily="34" charset="-128"/>
              </a:rPr>
              <a:t>Network Centric Systems </a:t>
            </a:r>
          </a:p>
          <a:p>
            <a:pPr marL="285750" indent="-182880" eaLnBrk="1" fontAlgn="auto" hangingPunct="1">
              <a:spcBef>
                <a:spcPts val="0"/>
              </a:spcBef>
              <a:spcAft>
                <a:spcPct val="0"/>
              </a:spcAft>
              <a:buClrTx/>
              <a:buSzTx/>
              <a:defRPr/>
            </a:pPr>
            <a:r>
              <a:rPr lang="en-GB" altLang="en-US" sz="1050" b="0" dirty="0" err="1">
                <a:solidFill>
                  <a:schemeClr val="tx1">
                    <a:lumMod val="50000"/>
                  </a:schemeClr>
                </a:solidFill>
                <a:latin typeface="+mj-lt"/>
                <a:ea typeface="Arial Unicode MS" pitchFamily="34" charset="-128"/>
                <a:cs typeface="Arial Unicode MS" pitchFamily="34" charset="-128"/>
              </a:rPr>
              <a:t>Satcom</a:t>
            </a:r>
            <a:r>
              <a:rPr lang="en-GB" altLang="en-US" sz="1050" b="0" dirty="0">
                <a:solidFill>
                  <a:schemeClr val="tx1">
                    <a:lumMod val="50000"/>
                  </a:schemeClr>
                </a:solidFill>
                <a:latin typeface="+mj-lt"/>
                <a:ea typeface="Arial Unicode MS" pitchFamily="34" charset="-128"/>
                <a:cs typeface="Arial Unicode MS" pitchFamily="34" charset="-128"/>
              </a:rPr>
              <a:t> &amp; Cellular Communication</a:t>
            </a:r>
          </a:p>
          <a:p>
            <a:pPr marL="285750" indent="-182880" eaLnBrk="1" fontAlgn="auto" hangingPunct="1">
              <a:spcBef>
                <a:spcPts val="0"/>
              </a:spcBef>
              <a:spcAft>
                <a:spcPct val="0"/>
              </a:spcAft>
              <a:buClrTx/>
              <a:buSzTx/>
              <a:defRPr/>
            </a:pPr>
            <a:r>
              <a:rPr lang="en-GB" altLang="en-US" sz="1050" b="0" dirty="0">
                <a:solidFill>
                  <a:schemeClr val="tx1">
                    <a:lumMod val="50000"/>
                  </a:schemeClr>
                </a:solidFill>
                <a:latin typeface="+mj-lt"/>
                <a:ea typeface="Arial Unicode MS" pitchFamily="34" charset="-128"/>
                <a:cs typeface="Arial Unicode MS" pitchFamily="34" charset="-128"/>
              </a:rPr>
              <a:t>Antenna</a:t>
            </a:r>
          </a:p>
        </p:txBody>
      </p:sp>
    </p:spTree>
    <p:extLst>
      <p:ext uri="{BB962C8B-B14F-4D97-AF65-F5344CB8AC3E}">
        <p14:creationId xmlns:p14="http://schemas.microsoft.com/office/powerpoint/2010/main" val="101191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587FBC-3207-4498-8A8B-B585AF483C8F}"/>
              </a:ext>
            </a:extLst>
          </p:cNvPr>
          <p:cNvSpPr>
            <a:spLocks noGrp="1"/>
          </p:cNvSpPr>
          <p:nvPr>
            <p:ph type="title"/>
          </p:nvPr>
        </p:nvSpPr>
        <p:spPr>
          <a:xfrm>
            <a:off x="80035" y="1"/>
            <a:ext cx="1940378" cy="914400"/>
          </a:xfrm>
        </p:spPr>
        <p:txBody>
          <a:bodyPr/>
          <a:lstStyle/>
          <a:p>
            <a:r>
              <a:rPr lang="en-IN" sz="2000" b="1" dirty="0"/>
              <a:t>Ordnance Factories</a:t>
            </a:r>
          </a:p>
        </p:txBody>
      </p:sp>
      <p:pic>
        <p:nvPicPr>
          <p:cNvPr id="1026" name="Picture 2" descr="OFB Location Map">
            <a:extLst>
              <a:ext uri="{FF2B5EF4-FFF2-40B4-BE49-F238E27FC236}">
                <a16:creationId xmlns:a16="http://schemas.microsoft.com/office/drawing/2014/main" xmlns="" id="{D0FBE873-656B-4A25-810D-AC416322E5B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0" y="594895"/>
            <a:ext cx="4174428" cy="61183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0BA7C3F1-A937-49AB-8A7B-CB1D4F43BE25}"/>
              </a:ext>
            </a:extLst>
          </p:cNvPr>
          <p:cNvSpPr txBox="1"/>
          <p:nvPr/>
        </p:nvSpPr>
        <p:spPr>
          <a:xfrm>
            <a:off x="32664" y="914400"/>
            <a:ext cx="2177136" cy="6070893"/>
          </a:xfrm>
          <a:prstGeom prst="rect">
            <a:avLst/>
          </a:prstGeom>
          <a:noFill/>
        </p:spPr>
        <p:txBody>
          <a:bodyPr wrap="square" rtlCol="0">
            <a:spAutoFit/>
          </a:bodyPr>
          <a:lstStyle/>
          <a:p>
            <a:pPr marL="342900" indent="-342900">
              <a:buFont typeface="+mj-lt"/>
              <a:buAutoNum type="arabicPeriod"/>
            </a:pPr>
            <a:r>
              <a:rPr lang="en-IN" sz="1050" dirty="0"/>
              <a:t>Ammunition Factory </a:t>
            </a:r>
            <a:r>
              <a:rPr lang="en-IN" sz="1050" dirty="0" err="1"/>
              <a:t>Khadki</a:t>
            </a:r>
            <a:r>
              <a:rPr lang="en-IN" sz="1050" dirty="0"/>
              <a:t> (AFK)</a:t>
            </a:r>
          </a:p>
          <a:p>
            <a:pPr marL="342900" indent="-342900">
              <a:buFont typeface="+mj-lt"/>
              <a:buAutoNum type="arabicPeriod"/>
            </a:pPr>
            <a:r>
              <a:rPr lang="en-IN" sz="1050" dirty="0"/>
              <a:t>Cordite Factory </a:t>
            </a:r>
            <a:r>
              <a:rPr lang="en-IN" sz="1050" dirty="0" err="1"/>
              <a:t>Aruvankadu</a:t>
            </a:r>
            <a:r>
              <a:rPr lang="en-IN" sz="1050" dirty="0"/>
              <a:t> (CFA)</a:t>
            </a:r>
          </a:p>
          <a:p>
            <a:pPr marL="342900" indent="-342900">
              <a:buFont typeface="+mj-lt"/>
              <a:buAutoNum type="arabicPeriod"/>
            </a:pPr>
            <a:r>
              <a:rPr lang="en-IN" sz="1050" dirty="0"/>
              <a:t>Engine Factory </a:t>
            </a:r>
            <a:r>
              <a:rPr lang="en-IN" sz="1050" dirty="0" err="1"/>
              <a:t>Avadi</a:t>
            </a:r>
            <a:r>
              <a:rPr lang="en-IN" sz="1050" dirty="0"/>
              <a:t> (EFA)</a:t>
            </a:r>
          </a:p>
          <a:p>
            <a:pPr marL="342900" indent="-342900">
              <a:buFont typeface="+mj-lt"/>
              <a:buAutoNum type="arabicPeriod"/>
            </a:pPr>
            <a:r>
              <a:rPr lang="en-IN" sz="1050" dirty="0"/>
              <a:t>Field Gun Factory Kanpur (FGK)</a:t>
            </a:r>
          </a:p>
          <a:p>
            <a:pPr marL="342900" indent="-342900">
              <a:buFont typeface="+mj-lt"/>
              <a:buAutoNum type="arabicPeriod"/>
            </a:pPr>
            <a:r>
              <a:rPr lang="en-IN" sz="1050" dirty="0"/>
              <a:t>Gun Carriage Factory (GCF)</a:t>
            </a:r>
          </a:p>
          <a:p>
            <a:pPr marL="342900" indent="-342900">
              <a:buFont typeface="+mj-lt"/>
              <a:buAutoNum type="arabicPeriod"/>
            </a:pPr>
            <a:r>
              <a:rPr lang="en-IN" sz="1050" dirty="0"/>
              <a:t>Grey Iron Foundry (GIF)</a:t>
            </a:r>
          </a:p>
          <a:p>
            <a:pPr marL="342900" indent="-342900">
              <a:buFont typeface="+mj-lt"/>
              <a:buAutoNum type="arabicPeriod"/>
            </a:pPr>
            <a:r>
              <a:rPr lang="en-IN" sz="1050" dirty="0"/>
              <a:t>Gun and Shell Factory (GSF)</a:t>
            </a:r>
          </a:p>
          <a:p>
            <a:pPr marL="342900" indent="-342900">
              <a:buFont typeface="+mj-lt"/>
              <a:buAutoNum type="arabicPeriod"/>
            </a:pPr>
            <a:r>
              <a:rPr lang="en-IN" sz="1050" dirty="0"/>
              <a:t>Heavy Alloy Penetrator Project (HAPP)</a:t>
            </a:r>
          </a:p>
          <a:p>
            <a:pPr marL="342900" indent="-342900">
              <a:buFont typeface="+mj-lt"/>
              <a:buAutoNum type="arabicPeriod"/>
            </a:pPr>
            <a:r>
              <a:rPr lang="en-IN" sz="1050" dirty="0"/>
              <a:t>High Explosive Factory (HEF)</a:t>
            </a:r>
          </a:p>
          <a:p>
            <a:pPr marL="342900" indent="-342900">
              <a:buFont typeface="+mj-lt"/>
              <a:buAutoNum type="arabicPeriod"/>
            </a:pPr>
            <a:r>
              <a:rPr lang="en-IN" sz="1050" dirty="0"/>
              <a:t>Heavy Vehicle Factory (HVF)</a:t>
            </a:r>
          </a:p>
          <a:p>
            <a:pPr marL="342900" indent="-342900">
              <a:buFont typeface="+mj-lt"/>
              <a:buAutoNum type="arabicPeriod"/>
            </a:pPr>
            <a:r>
              <a:rPr lang="en-IN" sz="1050" dirty="0"/>
              <a:t>Machine Tool Prototype Factory (MPF)</a:t>
            </a:r>
          </a:p>
          <a:p>
            <a:pPr marL="342900" indent="-342900">
              <a:buFont typeface="+mj-lt"/>
              <a:buAutoNum type="arabicPeriod"/>
            </a:pPr>
            <a:r>
              <a:rPr lang="en-IN" sz="1050" dirty="0"/>
              <a:t>Metal and Steel Factory (MSF)</a:t>
            </a:r>
          </a:p>
          <a:p>
            <a:pPr marL="342900" indent="-342900">
              <a:buFont typeface="+mj-lt"/>
              <a:buAutoNum type="arabicPeriod"/>
            </a:pPr>
            <a:r>
              <a:rPr lang="en-IN" sz="1050" dirty="0"/>
              <a:t>Ordnance Clothing Factory </a:t>
            </a:r>
            <a:r>
              <a:rPr lang="en-IN" sz="1050" dirty="0" err="1"/>
              <a:t>Avadi</a:t>
            </a:r>
            <a:r>
              <a:rPr lang="en-IN" sz="1050" dirty="0"/>
              <a:t> (OCFAV)</a:t>
            </a:r>
          </a:p>
          <a:p>
            <a:pPr marL="342900" indent="-342900">
              <a:buFont typeface="+mj-lt"/>
              <a:buAutoNum type="arabicPeriod"/>
            </a:pPr>
            <a:r>
              <a:rPr lang="en-IN" sz="1050" dirty="0"/>
              <a:t>Ordnance Cable Factory Chandigarh (OCFC)</a:t>
            </a:r>
          </a:p>
          <a:p>
            <a:pPr marL="342900" indent="-342900">
              <a:buFont typeface="+mj-lt"/>
              <a:buAutoNum type="arabicPeriod"/>
            </a:pPr>
            <a:r>
              <a:rPr lang="en-IN" sz="1050" dirty="0"/>
              <a:t>Ordnance Clothing Factory </a:t>
            </a:r>
            <a:r>
              <a:rPr lang="en-IN" sz="1050" dirty="0" err="1"/>
              <a:t>Shahjahanpur</a:t>
            </a:r>
            <a:r>
              <a:rPr lang="en-IN" sz="1050" dirty="0"/>
              <a:t> (OCFS)</a:t>
            </a:r>
          </a:p>
          <a:p>
            <a:pPr marL="342900" indent="-342900">
              <a:buFont typeface="+mj-lt"/>
              <a:buAutoNum type="arabicPeriod"/>
            </a:pPr>
            <a:r>
              <a:rPr lang="en-IN" sz="1050" dirty="0"/>
              <a:t>Ordnance Equipment Factory Kanpur (OEFC)</a:t>
            </a:r>
          </a:p>
          <a:p>
            <a:pPr marL="342900" indent="-342900">
              <a:buFont typeface="+mj-lt"/>
              <a:buAutoNum type="arabicPeriod"/>
            </a:pPr>
            <a:r>
              <a:rPr lang="en-IN" sz="1050" dirty="0"/>
              <a:t>Ordnance Equipment Factory </a:t>
            </a:r>
            <a:r>
              <a:rPr lang="en-IN" sz="1050" dirty="0" err="1"/>
              <a:t>Hazratpur</a:t>
            </a:r>
            <a:r>
              <a:rPr lang="en-IN" sz="1050" dirty="0"/>
              <a:t> (OEFHZ)</a:t>
            </a:r>
          </a:p>
          <a:p>
            <a:pPr marL="342900" indent="-342900">
              <a:buFont typeface="+mj-lt"/>
              <a:buAutoNum type="arabicPeriod"/>
            </a:pPr>
            <a:r>
              <a:rPr lang="en-IN" sz="1050" dirty="0"/>
              <a:t>Ordnance Factory </a:t>
            </a:r>
            <a:r>
              <a:rPr lang="en-IN" sz="1050" dirty="0" err="1"/>
              <a:t>Ambernath</a:t>
            </a:r>
            <a:r>
              <a:rPr lang="en-IN" sz="1050" dirty="0"/>
              <a:t> (OFA)</a:t>
            </a:r>
          </a:p>
          <a:p>
            <a:pPr marL="342900" indent="-342900">
              <a:buFont typeface="+mj-lt"/>
              <a:buAutoNum type="arabicPeriod"/>
            </a:pPr>
            <a:r>
              <a:rPr lang="en-IN" sz="1050" dirty="0"/>
              <a:t>Ordnance Factory </a:t>
            </a:r>
            <a:r>
              <a:rPr lang="en-IN" sz="1050" dirty="0" err="1"/>
              <a:t>Ambajhari</a:t>
            </a:r>
            <a:r>
              <a:rPr lang="en-IN" sz="1050" dirty="0"/>
              <a:t> (OFAJ)</a:t>
            </a:r>
          </a:p>
        </p:txBody>
      </p:sp>
      <p:sp>
        <p:nvSpPr>
          <p:cNvPr id="5" name="TextBox 4">
            <a:extLst>
              <a:ext uri="{FF2B5EF4-FFF2-40B4-BE49-F238E27FC236}">
                <a16:creationId xmlns:a16="http://schemas.microsoft.com/office/drawing/2014/main" xmlns="" id="{6E78F2E2-CD8A-47FC-853E-6B0DC71E8A5C}"/>
              </a:ext>
            </a:extLst>
          </p:cNvPr>
          <p:cNvSpPr txBox="1"/>
          <p:nvPr/>
        </p:nvSpPr>
        <p:spPr>
          <a:xfrm>
            <a:off x="6476999" y="76200"/>
            <a:ext cx="2667001" cy="6524863"/>
          </a:xfrm>
          <a:prstGeom prst="rect">
            <a:avLst/>
          </a:prstGeom>
          <a:noFill/>
        </p:spPr>
        <p:txBody>
          <a:bodyPr wrap="square" rtlCol="0">
            <a:spAutoFit/>
          </a:bodyPr>
          <a:lstStyle/>
          <a:p>
            <a:pPr marL="342900" indent="-342900">
              <a:buFont typeface="+mj-lt"/>
              <a:buAutoNum type="arabicPeriod" startAt="20"/>
            </a:pPr>
            <a:r>
              <a:rPr lang="en-IN" sz="1100" dirty="0"/>
              <a:t>Ordnance Factory </a:t>
            </a:r>
            <a:r>
              <a:rPr lang="en-IN" sz="1100" dirty="0" err="1"/>
              <a:t>Bhandara</a:t>
            </a:r>
            <a:r>
              <a:rPr lang="en-IN" sz="1100" dirty="0"/>
              <a:t> (OFBA)</a:t>
            </a:r>
          </a:p>
          <a:p>
            <a:pPr marL="342900" indent="-342900">
              <a:buFont typeface="+mj-lt"/>
              <a:buAutoNum type="arabicPeriod" startAt="20"/>
            </a:pPr>
            <a:r>
              <a:rPr lang="en-IN" sz="1100" dirty="0"/>
              <a:t>Ordnance Factory </a:t>
            </a:r>
            <a:r>
              <a:rPr lang="en-IN" sz="1100" dirty="0" err="1"/>
              <a:t>Bhusawal</a:t>
            </a:r>
            <a:r>
              <a:rPr lang="en-IN" sz="1100" dirty="0"/>
              <a:t> (OFBH)</a:t>
            </a:r>
          </a:p>
          <a:p>
            <a:pPr marL="342900" indent="-342900">
              <a:buFont typeface="+mj-lt"/>
              <a:buAutoNum type="arabicPeriod" startAt="20"/>
            </a:pPr>
            <a:r>
              <a:rPr lang="en-IN" sz="1100" dirty="0"/>
              <a:t>Ordnance Factory </a:t>
            </a:r>
            <a:r>
              <a:rPr lang="en-IN" sz="1100" dirty="0" err="1"/>
              <a:t>Bolangir</a:t>
            </a:r>
            <a:r>
              <a:rPr lang="en-IN" sz="1100" dirty="0"/>
              <a:t> (OFBOL)</a:t>
            </a:r>
          </a:p>
          <a:p>
            <a:pPr marL="342900" indent="-342900">
              <a:buFont typeface="+mj-lt"/>
              <a:buAutoNum type="arabicPeriod" startAt="20"/>
            </a:pPr>
            <a:r>
              <a:rPr lang="en-IN" sz="1100" dirty="0"/>
              <a:t>Ordnance Factory Kanpur (OFC)</a:t>
            </a:r>
          </a:p>
          <a:p>
            <a:pPr marL="342900" indent="-342900">
              <a:buFont typeface="+mj-lt"/>
              <a:buAutoNum type="arabicPeriod" startAt="20"/>
            </a:pPr>
            <a:r>
              <a:rPr lang="en-IN" sz="1100" dirty="0"/>
              <a:t>Ordnance Factory Chandrapur (OFCH)</a:t>
            </a:r>
          </a:p>
          <a:p>
            <a:pPr marL="342900" indent="-342900">
              <a:buFont typeface="+mj-lt"/>
              <a:buAutoNum type="arabicPeriod" startAt="20"/>
            </a:pPr>
            <a:r>
              <a:rPr lang="en-IN" sz="1100" dirty="0"/>
              <a:t>Ordnance Factory Dumdum (OFDC)</a:t>
            </a:r>
          </a:p>
          <a:p>
            <a:pPr marL="342900" indent="-342900">
              <a:buFont typeface="+mj-lt"/>
              <a:buAutoNum type="arabicPeriod" startAt="20"/>
            </a:pPr>
            <a:r>
              <a:rPr lang="en-IN" sz="1100" dirty="0"/>
              <a:t>Ordnance Factory </a:t>
            </a:r>
            <a:r>
              <a:rPr lang="en-IN" sz="1100" dirty="0" err="1"/>
              <a:t>Dehu</a:t>
            </a:r>
            <a:r>
              <a:rPr lang="en-IN" sz="1100" dirty="0"/>
              <a:t> Road (OFDR)</a:t>
            </a:r>
          </a:p>
          <a:p>
            <a:pPr marL="342900" indent="-342900">
              <a:buFont typeface="+mj-lt"/>
              <a:buAutoNum type="arabicPeriod" startAt="20"/>
            </a:pPr>
            <a:r>
              <a:rPr lang="en-IN" sz="1100" dirty="0"/>
              <a:t>Ordnance Factory Dehradun (OFDUN)</a:t>
            </a:r>
          </a:p>
          <a:p>
            <a:pPr marL="342900" indent="-342900">
              <a:buFont typeface="+mj-lt"/>
              <a:buAutoNum type="arabicPeriod" startAt="20"/>
            </a:pPr>
            <a:r>
              <a:rPr lang="en-IN" sz="1100" dirty="0"/>
              <a:t>Ordnance Factory </a:t>
            </a:r>
            <a:r>
              <a:rPr lang="en-IN" sz="1100" dirty="0" err="1"/>
              <a:t>Itarsi</a:t>
            </a:r>
            <a:r>
              <a:rPr lang="en-IN" sz="1100" dirty="0"/>
              <a:t> (OFI)</a:t>
            </a:r>
          </a:p>
          <a:p>
            <a:pPr marL="342900" indent="-342900">
              <a:buFont typeface="+mj-lt"/>
              <a:buAutoNum type="arabicPeriod" startAt="20"/>
            </a:pPr>
            <a:r>
              <a:rPr lang="en-IN" sz="1100" dirty="0"/>
              <a:t>Ordnance Factory </a:t>
            </a:r>
            <a:r>
              <a:rPr lang="en-IN" sz="1100" dirty="0" err="1"/>
              <a:t>Khamaria</a:t>
            </a:r>
            <a:r>
              <a:rPr lang="en-IN" sz="1100" dirty="0"/>
              <a:t> (OFK)</a:t>
            </a:r>
          </a:p>
          <a:p>
            <a:pPr marL="342900" indent="-342900">
              <a:buFont typeface="+mj-lt"/>
              <a:buAutoNum type="arabicPeriod" startAt="20"/>
            </a:pPr>
            <a:r>
              <a:rPr lang="en-IN" sz="1100" dirty="0"/>
              <a:t>Ordnance Factory </a:t>
            </a:r>
            <a:r>
              <a:rPr lang="en-IN" sz="1100" dirty="0" err="1"/>
              <a:t>Katni</a:t>
            </a:r>
            <a:r>
              <a:rPr lang="en-IN" sz="1100" dirty="0"/>
              <a:t> (OFKAT)</a:t>
            </a:r>
          </a:p>
          <a:p>
            <a:pPr marL="342900" indent="-342900">
              <a:buFont typeface="+mj-lt"/>
              <a:buAutoNum type="arabicPeriod" startAt="20"/>
            </a:pPr>
            <a:r>
              <a:rPr lang="en-IN" sz="1100" dirty="0"/>
              <a:t>Ordnance Factory </a:t>
            </a:r>
            <a:r>
              <a:rPr lang="en-IN" sz="1100" dirty="0" err="1"/>
              <a:t>Muradnagar</a:t>
            </a:r>
            <a:r>
              <a:rPr lang="en-IN" sz="1100" dirty="0"/>
              <a:t> (OFM)</a:t>
            </a:r>
          </a:p>
          <a:p>
            <a:pPr marL="342900" indent="-342900">
              <a:buFont typeface="+mj-lt"/>
              <a:buAutoNum type="arabicPeriod" startAt="20"/>
            </a:pPr>
            <a:r>
              <a:rPr lang="en-IN" sz="1100" dirty="0"/>
              <a:t>Ordnance Factory Project Nalanda (OFN)</a:t>
            </a:r>
          </a:p>
          <a:p>
            <a:pPr marL="342900" indent="-342900">
              <a:buFont typeface="+mj-lt"/>
              <a:buAutoNum type="arabicPeriod" startAt="20"/>
            </a:pPr>
            <a:r>
              <a:rPr lang="en-IN" sz="1100" dirty="0"/>
              <a:t>Ordnance Factory Project </a:t>
            </a:r>
            <a:r>
              <a:rPr lang="en-IN" sz="1100" dirty="0" err="1"/>
              <a:t>Korwa</a:t>
            </a:r>
            <a:r>
              <a:rPr lang="en-IN" sz="1100" dirty="0"/>
              <a:t> (OFPKR)</a:t>
            </a:r>
          </a:p>
          <a:p>
            <a:pPr marL="342900" indent="-342900">
              <a:buFont typeface="+mj-lt"/>
              <a:buAutoNum type="arabicPeriod" startAt="20"/>
            </a:pPr>
            <a:r>
              <a:rPr lang="en-IN" sz="1100" dirty="0"/>
              <a:t>Ordnance Factory Project Medak (OFPM)</a:t>
            </a:r>
          </a:p>
          <a:p>
            <a:pPr marL="342900" indent="-342900">
              <a:buFont typeface="+mj-lt"/>
              <a:buAutoNum type="arabicPeriod" startAt="20"/>
            </a:pPr>
            <a:r>
              <a:rPr lang="en-IN" sz="1100" dirty="0"/>
              <a:t>Ordnance Factory </a:t>
            </a:r>
            <a:r>
              <a:rPr lang="en-IN" sz="1100" dirty="0" err="1"/>
              <a:t>Tiruchirapalli</a:t>
            </a:r>
            <a:r>
              <a:rPr lang="en-IN" sz="1100" dirty="0"/>
              <a:t> (OFT)</a:t>
            </a:r>
          </a:p>
          <a:p>
            <a:pPr marL="342900" indent="-342900">
              <a:buFont typeface="+mj-lt"/>
              <a:buAutoNum type="arabicPeriod" startAt="20"/>
            </a:pPr>
            <a:r>
              <a:rPr lang="en-IN" sz="1100" dirty="0"/>
              <a:t>Ordnance Factory </a:t>
            </a:r>
            <a:r>
              <a:rPr lang="en-IN" sz="1100" dirty="0" err="1"/>
              <a:t>Varangaon</a:t>
            </a:r>
            <a:r>
              <a:rPr lang="en-IN" sz="1100" dirty="0"/>
              <a:t> (OFV)</a:t>
            </a:r>
          </a:p>
          <a:p>
            <a:pPr marL="342900" indent="-342900">
              <a:buFont typeface="+mj-lt"/>
              <a:buAutoNum type="arabicPeriod" startAt="20"/>
            </a:pPr>
            <a:r>
              <a:rPr lang="en-IN" sz="1100" dirty="0" err="1"/>
              <a:t>Opto</a:t>
            </a:r>
            <a:r>
              <a:rPr lang="en-IN" sz="1100" dirty="0"/>
              <a:t> Electronics Factory (OLF)</a:t>
            </a:r>
          </a:p>
          <a:p>
            <a:pPr marL="342900" indent="-342900">
              <a:buFont typeface="+mj-lt"/>
              <a:buAutoNum type="arabicPeriod" startAt="20"/>
            </a:pPr>
            <a:r>
              <a:rPr lang="en-IN" sz="1100" dirty="0"/>
              <a:t>Ordnance Parachute Factory (OPF)</a:t>
            </a:r>
          </a:p>
          <a:p>
            <a:pPr marL="342900" indent="-342900">
              <a:buFont typeface="+mj-lt"/>
              <a:buAutoNum type="arabicPeriod" startAt="20"/>
            </a:pPr>
            <a:r>
              <a:rPr lang="en-IN" sz="1100" dirty="0"/>
              <a:t>Rifle Factory </a:t>
            </a:r>
            <a:r>
              <a:rPr lang="en-IN" sz="1100" dirty="0" err="1"/>
              <a:t>Ishapore</a:t>
            </a:r>
            <a:r>
              <a:rPr lang="en-IN" sz="1100" dirty="0"/>
              <a:t> (RFI)</a:t>
            </a:r>
          </a:p>
          <a:p>
            <a:pPr marL="342900" indent="-342900">
              <a:buFont typeface="+mj-lt"/>
              <a:buAutoNum type="arabicPeriod" startAt="20"/>
            </a:pPr>
            <a:r>
              <a:rPr lang="en-IN" sz="1100" dirty="0"/>
              <a:t>Small Arms Factory (SAF)</a:t>
            </a:r>
          </a:p>
          <a:p>
            <a:pPr marL="342900" indent="-342900">
              <a:buFont typeface="+mj-lt"/>
              <a:buAutoNum type="arabicPeriod" startAt="20"/>
            </a:pPr>
            <a:r>
              <a:rPr lang="en-IN" sz="1100" dirty="0"/>
              <a:t>Vehicle Factory Jabalpur (VFJ)</a:t>
            </a:r>
          </a:p>
          <a:p>
            <a:endParaRPr lang="en-IN" sz="1100" dirty="0"/>
          </a:p>
        </p:txBody>
      </p:sp>
    </p:spTree>
    <p:extLst>
      <p:ext uri="{BB962C8B-B14F-4D97-AF65-F5344CB8AC3E}">
        <p14:creationId xmlns:p14="http://schemas.microsoft.com/office/powerpoint/2010/main" val="31936838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280" y="1604431"/>
            <a:ext cx="933450" cy="1244600"/>
          </a:xfrm>
          <a:prstGeom prst="rect">
            <a:avLst/>
          </a:prstGeom>
        </p:spPr>
      </p:pic>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7689" y="1610836"/>
            <a:ext cx="933450" cy="1244600"/>
          </a:xfrm>
          <a:prstGeom prst="rect">
            <a:avLst/>
          </a:prstGeom>
        </p:spPr>
      </p:pic>
      <p:sp>
        <p:nvSpPr>
          <p:cNvPr id="17" name="TextBox 16"/>
          <p:cNvSpPr txBox="1"/>
          <p:nvPr/>
        </p:nvSpPr>
        <p:spPr>
          <a:xfrm>
            <a:off x="289190" y="2844798"/>
            <a:ext cx="1692010" cy="276999"/>
          </a:xfrm>
          <a:prstGeom prst="rect">
            <a:avLst/>
          </a:prstGeom>
          <a:noFill/>
        </p:spPr>
        <p:txBody>
          <a:bodyPr wrap="square" rtlCol="0">
            <a:spAutoFit/>
          </a:bodyPr>
          <a:lstStyle/>
          <a:p>
            <a:pPr algn="ctr"/>
            <a:r>
              <a:rPr lang="en-US" sz="1200" dirty="0" smtClean="0"/>
              <a:t>Advanced Electronics</a:t>
            </a:r>
            <a:endParaRPr lang="en-US" sz="1200" dirty="0"/>
          </a:p>
        </p:txBody>
      </p:sp>
      <p:sp>
        <p:nvSpPr>
          <p:cNvPr id="27" name="TextBox 26"/>
          <p:cNvSpPr txBox="1"/>
          <p:nvPr/>
        </p:nvSpPr>
        <p:spPr>
          <a:xfrm>
            <a:off x="2184680" y="2844792"/>
            <a:ext cx="1136650" cy="276999"/>
          </a:xfrm>
          <a:prstGeom prst="rect">
            <a:avLst/>
          </a:prstGeom>
          <a:noFill/>
        </p:spPr>
        <p:txBody>
          <a:bodyPr wrap="square" rtlCol="0">
            <a:spAutoFit/>
          </a:bodyPr>
          <a:lstStyle/>
          <a:p>
            <a:pPr algn="ctr"/>
            <a:r>
              <a:rPr lang="en-US" sz="1200" dirty="0" smtClean="0"/>
              <a:t>Air Platforms</a:t>
            </a:r>
            <a:endParaRPr lang="en-US" sz="1200" dirty="0"/>
          </a:p>
        </p:txBody>
      </p:sp>
      <p:sp>
        <p:nvSpPr>
          <p:cNvPr id="28" name="TextBox 27"/>
          <p:cNvSpPr txBox="1"/>
          <p:nvPr/>
        </p:nvSpPr>
        <p:spPr>
          <a:xfrm>
            <a:off x="3979764" y="2844794"/>
            <a:ext cx="1136650" cy="276999"/>
          </a:xfrm>
          <a:prstGeom prst="rect">
            <a:avLst/>
          </a:prstGeom>
          <a:noFill/>
        </p:spPr>
        <p:txBody>
          <a:bodyPr wrap="square" rtlCol="0">
            <a:spAutoFit/>
          </a:bodyPr>
          <a:lstStyle/>
          <a:p>
            <a:pPr algn="ctr"/>
            <a:r>
              <a:rPr lang="en-US" sz="1200" dirty="0" smtClean="0"/>
              <a:t>Autonomy</a:t>
            </a:r>
            <a:endParaRPr lang="en-US" sz="1200" dirty="0"/>
          </a:p>
        </p:txBody>
      </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7427" y="1600192"/>
            <a:ext cx="933450" cy="1244600"/>
          </a:xfrm>
          <a:prstGeom prst="rect">
            <a:avLst/>
          </a:prstGeom>
        </p:spPr>
      </p:pic>
      <p:sp>
        <p:nvSpPr>
          <p:cNvPr id="30" name="TextBox 29"/>
          <p:cNvSpPr txBox="1"/>
          <p:nvPr/>
        </p:nvSpPr>
        <p:spPr>
          <a:xfrm>
            <a:off x="5774848" y="2853255"/>
            <a:ext cx="1136650" cy="276999"/>
          </a:xfrm>
          <a:prstGeom prst="rect">
            <a:avLst/>
          </a:prstGeom>
          <a:noFill/>
        </p:spPr>
        <p:txBody>
          <a:bodyPr wrap="square" rtlCol="0">
            <a:spAutoFit/>
          </a:bodyPr>
          <a:lstStyle/>
          <a:p>
            <a:pPr algn="ctr"/>
            <a:r>
              <a:rPr lang="en-US" sz="1200" dirty="0" smtClean="0"/>
              <a:t>Biomedical </a:t>
            </a:r>
            <a:endParaRPr lang="en-US" sz="1200" dirty="0"/>
          </a:p>
        </p:txBody>
      </p:sp>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7163" y="1617116"/>
            <a:ext cx="933450" cy="1244600"/>
          </a:xfrm>
          <a:prstGeom prst="rect">
            <a:avLst/>
          </a:prstGeom>
        </p:spPr>
      </p:pic>
      <p:sp>
        <p:nvSpPr>
          <p:cNvPr id="32" name="TextBox 31"/>
          <p:cNvSpPr txBox="1"/>
          <p:nvPr/>
        </p:nvSpPr>
        <p:spPr>
          <a:xfrm>
            <a:off x="7569931" y="2922486"/>
            <a:ext cx="1136650" cy="276999"/>
          </a:xfrm>
          <a:prstGeom prst="rect">
            <a:avLst/>
          </a:prstGeom>
          <a:noFill/>
        </p:spPr>
        <p:txBody>
          <a:bodyPr wrap="square" rtlCol="0">
            <a:spAutoFit/>
          </a:bodyPr>
          <a:lstStyle/>
          <a:p>
            <a:pPr algn="ctr"/>
            <a:r>
              <a:rPr lang="en-US" sz="1200" dirty="0" smtClean="0"/>
              <a:t>C4I</a:t>
            </a:r>
            <a:endParaRPr lang="en-US" sz="1200" dirty="0"/>
          </a:p>
        </p:txBody>
      </p:sp>
      <p:pic>
        <p:nvPicPr>
          <p:cNvPr id="1036" name="Picture 12" descr="http://www.defenseinnovationmarketplace.mil/images/COI_image09_98x98.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9857" y="3214360"/>
            <a:ext cx="700088" cy="933450"/>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p:cNvSpPr txBox="1"/>
          <p:nvPr/>
        </p:nvSpPr>
        <p:spPr>
          <a:xfrm>
            <a:off x="355106" y="4320303"/>
            <a:ext cx="1136650" cy="276999"/>
          </a:xfrm>
          <a:prstGeom prst="rect">
            <a:avLst/>
          </a:prstGeom>
          <a:noFill/>
        </p:spPr>
        <p:txBody>
          <a:bodyPr wrap="square" rtlCol="0">
            <a:spAutoFit/>
          </a:bodyPr>
          <a:lstStyle/>
          <a:p>
            <a:pPr algn="ctr"/>
            <a:r>
              <a:rPr lang="en-US" sz="1200" dirty="0" smtClean="0"/>
              <a:t>Counter-IED</a:t>
            </a:r>
            <a:endParaRPr lang="en-US" sz="1200" dirty="0"/>
          </a:p>
        </p:txBody>
      </p:sp>
      <p:pic>
        <p:nvPicPr>
          <p:cNvPr id="1040" name="Picture 16" descr="http://www.defenseinnovationmarketplace.mil/images/COI_image12_98x98.jpg">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58252" y="3327455"/>
            <a:ext cx="700088" cy="933450"/>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p:cNvSpPr txBox="1"/>
          <p:nvPr/>
        </p:nvSpPr>
        <p:spPr>
          <a:xfrm>
            <a:off x="2191536" y="4207931"/>
            <a:ext cx="1136650" cy="276999"/>
          </a:xfrm>
          <a:prstGeom prst="rect">
            <a:avLst/>
          </a:prstGeom>
          <a:noFill/>
        </p:spPr>
        <p:txBody>
          <a:bodyPr wrap="square" rtlCol="0">
            <a:spAutoFit/>
          </a:bodyPr>
          <a:lstStyle/>
          <a:p>
            <a:pPr algn="ctr"/>
            <a:r>
              <a:rPr lang="en-US" sz="1200" dirty="0" smtClean="0"/>
              <a:t>Cyber</a:t>
            </a:r>
            <a:endParaRPr lang="en-US" sz="1200" dirty="0"/>
          </a:p>
        </p:txBody>
      </p:sp>
      <p:sp>
        <p:nvSpPr>
          <p:cNvPr id="40" name="TextBox 39"/>
          <p:cNvSpPr txBox="1"/>
          <p:nvPr/>
        </p:nvSpPr>
        <p:spPr>
          <a:xfrm>
            <a:off x="4027966" y="4216396"/>
            <a:ext cx="1136650" cy="461665"/>
          </a:xfrm>
          <a:prstGeom prst="rect">
            <a:avLst/>
          </a:prstGeom>
          <a:noFill/>
        </p:spPr>
        <p:txBody>
          <a:bodyPr wrap="square" rtlCol="0">
            <a:spAutoFit/>
          </a:bodyPr>
          <a:lstStyle/>
          <a:p>
            <a:pPr algn="ctr"/>
            <a:r>
              <a:rPr lang="en-US" sz="1200" dirty="0" smtClean="0"/>
              <a:t>Electronic Warfare</a:t>
            </a:r>
            <a:endParaRPr lang="en-US" sz="1200" dirty="0"/>
          </a:p>
        </p:txBody>
      </p:sp>
      <p:pic>
        <p:nvPicPr>
          <p:cNvPr id="1044" name="Picture 20" descr="http://www.defenseinnovationmarketplace.mil/images/COI_image14_98x98.jpg">
            <a:hlinkClick r:id="rId10"/>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96005" y="3274481"/>
            <a:ext cx="700088" cy="933450"/>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5864396" y="4216390"/>
            <a:ext cx="1136650" cy="646331"/>
          </a:xfrm>
          <a:prstGeom prst="rect">
            <a:avLst/>
          </a:prstGeom>
          <a:noFill/>
        </p:spPr>
        <p:txBody>
          <a:bodyPr wrap="square" rtlCol="0">
            <a:spAutoFit/>
          </a:bodyPr>
          <a:lstStyle/>
          <a:p>
            <a:pPr algn="ctr"/>
            <a:r>
              <a:rPr lang="en-US" sz="1200" dirty="0" smtClean="0"/>
              <a:t>Energy &amp; Power Technologies</a:t>
            </a:r>
            <a:endParaRPr lang="en-US" sz="1200" dirty="0"/>
          </a:p>
        </p:txBody>
      </p:sp>
      <p:sp>
        <p:nvSpPr>
          <p:cNvPr id="50" name="TextBox 49"/>
          <p:cNvSpPr txBox="1"/>
          <p:nvPr/>
        </p:nvSpPr>
        <p:spPr>
          <a:xfrm>
            <a:off x="7700827" y="4404881"/>
            <a:ext cx="1136650" cy="646331"/>
          </a:xfrm>
          <a:prstGeom prst="rect">
            <a:avLst/>
          </a:prstGeom>
          <a:noFill/>
        </p:spPr>
        <p:txBody>
          <a:bodyPr wrap="square" rtlCol="0">
            <a:spAutoFit/>
          </a:bodyPr>
          <a:lstStyle/>
          <a:p>
            <a:pPr algn="ctr"/>
            <a:r>
              <a:rPr lang="en-US" sz="1200" dirty="0" smtClean="0"/>
              <a:t>Ground &amp; Sea Platforms</a:t>
            </a:r>
            <a:endParaRPr lang="en-US" sz="1200" dirty="0"/>
          </a:p>
        </p:txBody>
      </p:sp>
      <p:pic>
        <p:nvPicPr>
          <p:cNvPr id="26" name="Picture 2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3962" y="4662235"/>
            <a:ext cx="933450" cy="1244600"/>
          </a:xfrm>
          <a:prstGeom prst="rect">
            <a:avLst/>
          </a:prstGeom>
        </p:spPr>
      </p:pic>
      <p:sp>
        <p:nvSpPr>
          <p:cNvPr id="52" name="TextBox 51"/>
          <p:cNvSpPr txBox="1"/>
          <p:nvPr/>
        </p:nvSpPr>
        <p:spPr>
          <a:xfrm>
            <a:off x="289190" y="5906835"/>
            <a:ext cx="1136650" cy="461665"/>
          </a:xfrm>
          <a:prstGeom prst="rect">
            <a:avLst/>
          </a:prstGeom>
          <a:noFill/>
        </p:spPr>
        <p:txBody>
          <a:bodyPr wrap="square" rtlCol="0">
            <a:spAutoFit/>
          </a:bodyPr>
          <a:lstStyle/>
          <a:p>
            <a:pPr algn="ctr"/>
            <a:r>
              <a:rPr lang="en-US" sz="1200" dirty="0" smtClean="0"/>
              <a:t>Human Systems</a:t>
            </a:r>
            <a:endParaRPr lang="en-US" sz="1200" dirty="0"/>
          </a:p>
        </p:txBody>
      </p:sp>
      <p:pic>
        <p:nvPicPr>
          <p:cNvPr id="29" name="Picture 2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38000" y="4662235"/>
            <a:ext cx="933450" cy="1244600"/>
          </a:xfrm>
          <a:prstGeom prst="rect">
            <a:avLst/>
          </a:prstGeom>
        </p:spPr>
      </p:pic>
      <p:sp>
        <p:nvSpPr>
          <p:cNvPr id="54" name="TextBox 53"/>
          <p:cNvSpPr txBox="1"/>
          <p:nvPr/>
        </p:nvSpPr>
        <p:spPr>
          <a:xfrm>
            <a:off x="2138928" y="5915296"/>
            <a:ext cx="1136650" cy="646331"/>
          </a:xfrm>
          <a:prstGeom prst="rect">
            <a:avLst/>
          </a:prstGeom>
          <a:noFill/>
        </p:spPr>
        <p:txBody>
          <a:bodyPr wrap="square" rtlCol="0">
            <a:spAutoFit/>
          </a:bodyPr>
          <a:lstStyle/>
          <a:p>
            <a:pPr algn="ctr"/>
            <a:r>
              <a:rPr lang="en-US" sz="1200" dirty="0" smtClean="0"/>
              <a:t>Materials &amp; Manufacturing Processes</a:t>
            </a:r>
            <a:endParaRPr lang="en-US" sz="1200" dirty="0"/>
          </a:p>
        </p:txBody>
      </p:sp>
      <p:pic>
        <p:nvPicPr>
          <p:cNvPr id="31" name="Picture 3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082037" y="4685452"/>
            <a:ext cx="933450" cy="1244600"/>
          </a:xfrm>
          <a:prstGeom prst="rect">
            <a:avLst/>
          </a:prstGeom>
        </p:spPr>
      </p:pic>
      <p:sp>
        <p:nvSpPr>
          <p:cNvPr id="56" name="TextBox 55"/>
          <p:cNvSpPr txBox="1"/>
          <p:nvPr/>
        </p:nvSpPr>
        <p:spPr>
          <a:xfrm>
            <a:off x="3988666" y="5915298"/>
            <a:ext cx="1136650" cy="276999"/>
          </a:xfrm>
          <a:prstGeom prst="rect">
            <a:avLst/>
          </a:prstGeom>
          <a:noFill/>
        </p:spPr>
        <p:txBody>
          <a:bodyPr wrap="square" rtlCol="0">
            <a:spAutoFit/>
          </a:bodyPr>
          <a:lstStyle/>
          <a:p>
            <a:pPr algn="ctr"/>
            <a:r>
              <a:rPr lang="en-US" sz="1200" dirty="0" smtClean="0"/>
              <a:t>Sensors</a:t>
            </a:r>
            <a:endParaRPr lang="en-US" sz="1200" dirty="0"/>
          </a:p>
        </p:txBody>
      </p:sp>
      <p:pic>
        <p:nvPicPr>
          <p:cNvPr id="33" name="Picture 3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926074" y="4856968"/>
            <a:ext cx="933450" cy="1244600"/>
          </a:xfrm>
          <a:prstGeom prst="rect">
            <a:avLst/>
          </a:prstGeom>
        </p:spPr>
      </p:pic>
      <p:sp>
        <p:nvSpPr>
          <p:cNvPr id="58" name="TextBox 57"/>
          <p:cNvSpPr txBox="1"/>
          <p:nvPr/>
        </p:nvSpPr>
        <p:spPr>
          <a:xfrm>
            <a:off x="5838404" y="6093101"/>
            <a:ext cx="1136650" cy="276999"/>
          </a:xfrm>
          <a:prstGeom prst="rect">
            <a:avLst/>
          </a:prstGeom>
          <a:noFill/>
        </p:spPr>
        <p:txBody>
          <a:bodyPr wrap="square" rtlCol="0">
            <a:spAutoFit/>
          </a:bodyPr>
          <a:lstStyle/>
          <a:p>
            <a:pPr algn="ctr"/>
            <a:r>
              <a:rPr lang="en-US" sz="1200" dirty="0" smtClean="0"/>
              <a:t>Space</a:t>
            </a:r>
            <a:endParaRPr lang="en-US" sz="1200" dirty="0"/>
          </a:p>
        </p:txBody>
      </p:sp>
      <p:pic>
        <p:nvPicPr>
          <p:cNvPr id="35" name="Picture 3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770112" y="5022583"/>
            <a:ext cx="933450" cy="1244600"/>
          </a:xfrm>
          <a:prstGeom prst="rect">
            <a:avLst/>
          </a:prstGeom>
        </p:spPr>
      </p:pic>
      <p:sp>
        <p:nvSpPr>
          <p:cNvPr id="60" name="TextBox 59"/>
          <p:cNvSpPr txBox="1"/>
          <p:nvPr/>
        </p:nvSpPr>
        <p:spPr>
          <a:xfrm>
            <a:off x="7688143" y="6267183"/>
            <a:ext cx="1136650" cy="461665"/>
          </a:xfrm>
          <a:prstGeom prst="rect">
            <a:avLst/>
          </a:prstGeom>
          <a:noFill/>
        </p:spPr>
        <p:txBody>
          <a:bodyPr wrap="square" rtlCol="0">
            <a:spAutoFit/>
          </a:bodyPr>
          <a:lstStyle/>
          <a:p>
            <a:pPr algn="ctr"/>
            <a:r>
              <a:rPr lang="en-US" sz="1200" dirty="0" smtClean="0"/>
              <a:t>Weapons Technologies</a:t>
            </a:r>
            <a:endParaRPr lang="en-US" sz="1200" dirty="0"/>
          </a:p>
        </p:txBody>
      </p:sp>
      <p:sp>
        <p:nvSpPr>
          <p:cNvPr id="2" name="Title 1"/>
          <p:cNvSpPr>
            <a:spLocks noGrp="1"/>
          </p:cNvSpPr>
          <p:nvPr>
            <p:ph type="title"/>
          </p:nvPr>
        </p:nvSpPr>
        <p:spPr>
          <a:xfrm>
            <a:off x="455613" y="455613"/>
            <a:ext cx="8226425" cy="915987"/>
          </a:xfrm>
        </p:spPr>
        <p:txBody>
          <a:bodyPr/>
          <a:lstStyle/>
          <a:p>
            <a:r>
              <a:rPr lang="en-US" sz="4000" dirty="0" smtClean="0"/>
              <a:t>Technology Domains – Sample List</a:t>
            </a:r>
            <a:endParaRPr lang="en-US" sz="4000" dirty="0"/>
          </a:p>
        </p:txBody>
      </p:sp>
      <p:pic>
        <p:nvPicPr>
          <p:cNvPr id="2050"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172018" y="1547335"/>
            <a:ext cx="1649383" cy="1141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956647" y="3199485"/>
            <a:ext cx="1041051" cy="839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235" descr="Humsa "/>
          <p:cNvPicPr>
            <a:picLocks noChangeArrowheads="1"/>
          </p:cNvPicPr>
          <p:nvPr/>
        </p:nvPicPr>
        <p:blipFill>
          <a:blip r:embed="rId19" cstate="print"/>
          <a:srcRect l="8089" t="23819" r="8519" b="4793"/>
          <a:stretch>
            <a:fillRect/>
          </a:stretch>
        </p:blipFill>
        <p:spPr bwMode="auto">
          <a:xfrm>
            <a:off x="7694400" y="3309150"/>
            <a:ext cx="1130393" cy="907246"/>
          </a:xfrm>
          <a:prstGeom prst="rect">
            <a:avLst/>
          </a:prstGeom>
          <a:noFill/>
          <a:ln w="9525">
            <a:solidFill>
              <a:srgbClr val="17365D"/>
            </a:solidFill>
            <a:bevel/>
            <a:headEnd/>
            <a:tailEnd/>
          </a:ln>
        </p:spPr>
      </p:pic>
    </p:spTree>
    <p:extLst>
      <p:ext uri="{BB962C8B-B14F-4D97-AF65-F5344CB8AC3E}">
        <p14:creationId xmlns:p14="http://schemas.microsoft.com/office/powerpoint/2010/main" val="28805281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4"/>
          <p:cNvSpPr>
            <a:spLocks noGrp="1"/>
          </p:cNvSpPr>
          <p:nvPr>
            <p:ph type="title" idx="4294967295"/>
          </p:nvPr>
        </p:nvSpPr>
        <p:spPr>
          <a:xfrm>
            <a:off x="455613" y="455613"/>
            <a:ext cx="8226425" cy="798512"/>
          </a:xfrm>
        </p:spPr>
        <p:txBody>
          <a:bodyPr/>
          <a:lstStyle/>
          <a:p>
            <a:pPr eaLnBrk="1" hangingPunct="1"/>
            <a:r>
              <a:rPr lang="en-US" altLang="en-US" dirty="0" smtClean="0"/>
              <a:t>Urban Terrorism</a:t>
            </a:r>
          </a:p>
        </p:txBody>
      </p:sp>
      <p:sp>
        <p:nvSpPr>
          <p:cNvPr id="14339" name="Slide Number Placeholder 3"/>
          <p:cNvSpPr txBox="1">
            <a:spLocks noGrp="1"/>
          </p:cNvSpPr>
          <p:nvPr/>
        </p:nvSpPr>
        <p:spPr bwMode="auto">
          <a:xfrm>
            <a:off x="6794500" y="6556375"/>
            <a:ext cx="2133600" cy="230188"/>
          </a:xfrm>
          <a:prstGeom prst="rect">
            <a:avLst/>
          </a:prstGeom>
          <a:noFill/>
          <a:ln>
            <a:miter lim="800000"/>
            <a:headEnd/>
            <a:tailEnd/>
          </a:ln>
        </p:spPr>
        <p:txBody>
          <a:bodyPr anchor="ctr"/>
          <a:lstStyle/>
          <a:p>
            <a:pPr algn="r">
              <a:defRPr/>
            </a:pPr>
            <a:fld id="{4425B282-B85E-4C61-BE49-28E2A73416B1}" type="slidenum">
              <a:rPr lang="en-US" sz="1200">
                <a:latin typeface="+mn-lt"/>
              </a:rPr>
              <a:pPr algn="r">
                <a:defRPr/>
              </a:pPr>
              <a:t>27</a:t>
            </a:fld>
            <a:endParaRPr lang="en-US" sz="1200">
              <a:latin typeface="+mn-lt"/>
            </a:endParaRPr>
          </a:p>
        </p:txBody>
      </p:sp>
      <p:sp>
        <p:nvSpPr>
          <p:cNvPr id="13316" name="Content Placeholder 6"/>
          <p:cNvSpPr>
            <a:spLocks noGrp="1"/>
          </p:cNvSpPr>
          <p:nvPr>
            <p:ph idx="4294967295"/>
          </p:nvPr>
        </p:nvSpPr>
        <p:spPr>
          <a:xfrm>
            <a:off x="4435475" y="1298576"/>
            <a:ext cx="4343400" cy="5372894"/>
          </a:xfrm>
        </p:spPr>
        <p:txBody>
          <a:bodyPr/>
          <a:lstStyle/>
          <a:p>
            <a:pPr marL="0" indent="0" eaLnBrk="1" hangingPunct="1">
              <a:spcBef>
                <a:spcPts val="600"/>
              </a:spcBef>
              <a:spcAft>
                <a:spcPts val="600"/>
              </a:spcAft>
              <a:buFontTx/>
              <a:buNone/>
            </a:pPr>
            <a:r>
              <a:rPr lang="en-US" altLang="en-US" sz="1800" dirty="0" smtClean="0">
                <a:solidFill>
                  <a:srgbClr val="000000"/>
                </a:solidFill>
                <a:cs typeface="Arial" pitchFamily="34" charset="0"/>
              </a:rPr>
              <a:t>Primary threat from various religious extremists and separatists.</a:t>
            </a:r>
          </a:p>
          <a:p>
            <a:pPr marL="0" indent="0" eaLnBrk="1" hangingPunct="1">
              <a:spcBef>
                <a:spcPts val="600"/>
              </a:spcBef>
              <a:spcAft>
                <a:spcPts val="600"/>
              </a:spcAft>
              <a:buFontTx/>
              <a:buNone/>
            </a:pPr>
            <a:r>
              <a:rPr lang="en-US" altLang="en-US" sz="1800" dirty="0" smtClean="0">
                <a:solidFill>
                  <a:srgbClr val="000000"/>
                </a:solidFill>
                <a:cs typeface="Arial" pitchFamily="34" charset="0"/>
              </a:rPr>
              <a:t>Prior attack methods include:</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400" dirty="0" smtClean="0"/>
              <a:t>Vehicle bombs / </a:t>
            </a:r>
            <a:r>
              <a:rPr lang="en-US" altLang="en-US" sz="2400" dirty="0" err="1" smtClean="0"/>
              <a:t>IEDs</a:t>
            </a:r>
            <a:endParaRPr lang="en-US" altLang="en-US" sz="2400" dirty="0" smtClean="0"/>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400" dirty="0" smtClean="0"/>
              <a:t>Kidnappings</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400" dirty="0" smtClean="0"/>
              <a:t>Murder</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400" dirty="0" smtClean="0"/>
              <a:t>Biological weapons</a:t>
            </a:r>
          </a:p>
          <a:p>
            <a:pPr marL="0" indent="0" eaLnBrk="1" hangingPunct="1">
              <a:spcBef>
                <a:spcPts val="600"/>
              </a:spcBef>
              <a:spcAft>
                <a:spcPts val="600"/>
              </a:spcAft>
              <a:buFontTx/>
              <a:buNone/>
            </a:pPr>
            <a:r>
              <a:rPr lang="en-US" altLang="en-US" sz="1800" dirty="0" smtClean="0">
                <a:ea typeface="Arial Unicode MS" pitchFamily="34" charset="-128"/>
                <a:cs typeface="Arial Unicode MS" pitchFamily="34" charset="-128"/>
              </a:rPr>
              <a:t>Prior attacks include:</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400" dirty="0" smtClean="0"/>
              <a:t>Multiple attacks in Mumbai, India</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400" dirty="0" smtClean="0"/>
              <a:t>Bali nightclub bombing</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400" dirty="0" smtClean="0"/>
              <a:t>Anthrax attack on Japanese subway</a:t>
            </a:r>
          </a:p>
        </p:txBody>
      </p:sp>
      <p:pic>
        <p:nvPicPr>
          <p:cNvPr id="13321"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913" y="1711325"/>
            <a:ext cx="3716337" cy="207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ontent Placeholder 5"/>
          <p:cNvSpPr>
            <a:spLocks/>
          </p:cNvSpPr>
          <p:nvPr/>
        </p:nvSpPr>
        <p:spPr bwMode="auto">
          <a:xfrm>
            <a:off x="415290" y="4414044"/>
            <a:ext cx="3632200" cy="1529555"/>
          </a:xfrm>
          <a:prstGeom prst="rect">
            <a:avLst/>
          </a:prstGeom>
          <a:noFill/>
          <a:ln w="9525">
            <a:noFill/>
            <a:miter lim="800000"/>
            <a:headEnd/>
            <a:tailEnd/>
          </a:ln>
        </p:spPr>
        <p:txBody>
          <a:bodyPr/>
          <a:lstStyle/>
          <a:p>
            <a:pPr algn="ctr">
              <a:defRPr/>
            </a:pPr>
            <a:r>
              <a:rPr lang="en-US" sz="2000" b="1" i="1" dirty="0">
                <a:latin typeface="+mj-lt"/>
              </a:rPr>
              <a:t>In 2008, terrorists attacked multiple targets in Mumbai, India including the </a:t>
            </a:r>
            <a:r>
              <a:rPr lang="en-US" sz="2000" b="1" i="1" dirty="0" err="1">
                <a:latin typeface="+mj-lt"/>
              </a:rPr>
              <a:t>Taj</a:t>
            </a:r>
            <a:r>
              <a:rPr lang="en-US" sz="2000" b="1" i="1" dirty="0">
                <a:latin typeface="+mj-lt"/>
              </a:rPr>
              <a:t> </a:t>
            </a:r>
            <a:r>
              <a:rPr lang="en-US" sz="2000" b="1" i="1" dirty="0" err="1">
                <a:latin typeface="+mj-lt"/>
              </a:rPr>
              <a:t>Mahal</a:t>
            </a:r>
            <a:r>
              <a:rPr lang="en-US" sz="2000" b="1" i="1" dirty="0">
                <a:latin typeface="+mj-lt"/>
              </a:rPr>
              <a:t> Hotel</a:t>
            </a:r>
          </a:p>
        </p:txBody>
      </p:sp>
    </p:spTree>
    <p:extLst>
      <p:ext uri="{BB962C8B-B14F-4D97-AF65-F5344CB8AC3E}">
        <p14:creationId xmlns:p14="http://schemas.microsoft.com/office/powerpoint/2010/main" val="19405083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nvPr>
        </p:nvSpPr>
        <p:spPr/>
        <p:txBody>
          <a:bodyPr/>
          <a:lstStyle/>
          <a:p>
            <a:r>
              <a:rPr lang="en-US" altLang="en-US" smtClean="0"/>
              <a:t>Terrorist Planning Cycle Overview</a:t>
            </a:r>
          </a:p>
        </p:txBody>
      </p:sp>
      <p:sp>
        <p:nvSpPr>
          <p:cNvPr id="14339" name="Slide Number Placeholder 3"/>
          <p:cNvSpPr txBox="1">
            <a:spLocks noGrp="1"/>
          </p:cNvSpPr>
          <p:nvPr/>
        </p:nvSpPr>
        <p:spPr bwMode="auto">
          <a:xfrm>
            <a:off x="6794500" y="6556375"/>
            <a:ext cx="2133600" cy="230188"/>
          </a:xfrm>
          <a:prstGeom prst="rect">
            <a:avLst/>
          </a:prstGeom>
          <a:noFill/>
          <a:ln>
            <a:miter lim="800000"/>
            <a:headEnd/>
            <a:tailEnd/>
          </a:ln>
        </p:spPr>
        <p:txBody>
          <a:bodyPr anchor="ctr"/>
          <a:lstStyle/>
          <a:p>
            <a:pPr algn="r">
              <a:defRPr/>
            </a:pPr>
            <a:fld id="{DED6111D-4A21-448B-807B-CB87573B2598}" type="slidenum">
              <a:rPr lang="en-US" sz="1200">
                <a:latin typeface="+mn-lt"/>
              </a:rPr>
              <a:pPr algn="r">
                <a:defRPr/>
              </a:pPr>
              <a:t>28</a:t>
            </a:fld>
            <a:endParaRPr lang="en-US" sz="1200">
              <a:latin typeface="+mn-lt"/>
            </a:endParaRPr>
          </a:p>
        </p:txBody>
      </p:sp>
      <p:sp>
        <p:nvSpPr>
          <p:cNvPr id="15364" name="Content Placeholder 6"/>
          <p:cNvSpPr>
            <a:spLocks noGrp="1"/>
          </p:cNvSpPr>
          <p:nvPr>
            <p:ph idx="4294967295"/>
          </p:nvPr>
        </p:nvSpPr>
        <p:spPr>
          <a:xfrm>
            <a:off x="4141788" y="2270918"/>
            <a:ext cx="4697412" cy="4515645"/>
          </a:xfrm>
        </p:spPr>
        <p:txBody>
          <a:bodyPr/>
          <a:lstStyle/>
          <a:p>
            <a:pPr marL="0" indent="0" eaLnBrk="1" hangingPunct="1">
              <a:spcBef>
                <a:spcPts val="600"/>
              </a:spcBef>
              <a:spcAft>
                <a:spcPts val="600"/>
              </a:spcAft>
              <a:buFontTx/>
              <a:buNone/>
            </a:pPr>
            <a:r>
              <a:rPr lang="en-US" altLang="en-US" sz="1600" dirty="0" smtClean="0">
                <a:cs typeface="Times New Roman" pitchFamily="18" charset="0"/>
              </a:rPr>
              <a:t>Be alert to signs of intelligence gathering, surveillance, collecting materials for attack, and rehearsals:</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000" dirty="0" smtClean="0"/>
              <a:t>Taking photos or videos of potential targets</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000" dirty="0" smtClean="0"/>
              <a:t>Writing notes or sketching </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000" dirty="0" smtClean="0"/>
              <a:t>Showing abnormal attention to details of security measures</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000" dirty="0" smtClean="0"/>
              <a:t>Using false identification</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000" dirty="0" smtClean="0"/>
              <a:t>Paying cash for items normally bought on credit</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000" dirty="0" smtClean="0"/>
              <a:t>Purchasing large quantities of items such as chemicals or cell phones</a:t>
            </a:r>
          </a:p>
        </p:txBody>
      </p:sp>
      <p:sp>
        <p:nvSpPr>
          <p:cNvPr id="15367" name="Content Placeholder 5"/>
          <p:cNvSpPr>
            <a:spLocks/>
          </p:cNvSpPr>
          <p:nvPr/>
        </p:nvSpPr>
        <p:spPr bwMode="auto">
          <a:xfrm>
            <a:off x="336550" y="4260850"/>
            <a:ext cx="3632200"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2286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Calibri" pitchFamily="34" charset="0"/>
            </a:endParaRPr>
          </a:p>
        </p:txBody>
      </p:sp>
      <p:sp>
        <p:nvSpPr>
          <p:cNvPr id="14349" name="Content Placeholder 5"/>
          <p:cNvSpPr>
            <a:spLocks/>
          </p:cNvSpPr>
          <p:nvPr/>
        </p:nvSpPr>
        <p:spPr bwMode="auto">
          <a:xfrm>
            <a:off x="350838" y="5291137"/>
            <a:ext cx="3632200" cy="1109663"/>
          </a:xfrm>
          <a:prstGeom prst="rect">
            <a:avLst/>
          </a:prstGeom>
          <a:noFill/>
          <a:ln w="9525">
            <a:noFill/>
            <a:miter lim="800000"/>
            <a:headEnd/>
            <a:tailEnd/>
          </a:ln>
        </p:spPr>
        <p:txBody>
          <a:bodyPr/>
          <a:lstStyle/>
          <a:p>
            <a:pPr algn="ctr">
              <a:defRPr/>
            </a:pPr>
            <a:r>
              <a:rPr lang="en-US" sz="2000" b="1" i="1" dirty="0">
                <a:latin typeface="+mj-lt"/>
                <a:cs typeface="Arial" pitchFamily="34" charset="0"/>
              </a:rPr>
              <a:t>Terrorists prepare for and conduct attacks through predictable steps</a:t>
            </a:r>
            <a:endParaRPr lang="en-US" sz="2000" b="1" i="1" dirty="0">
              <a:latin typeface="+mj-lt"/>
            </a:endParaRPr>
          </a:p>
          <a:p>
            <a:pPr algn="ctr">
              <a:defRPr/>
            </a:pPr>
            <a:r>
              <a:rPr lang="en-US" sz="2000" b="1" i="1" dirty="0">
                <a:latin typeface="+mj-lt"/>
              </a:rPr>
              <a:t>.</a:t>
            </a:r>
          </a:p>
        </p:txBody>
      </p:sp>
      <p:pic>
        <p:nvPicPr>
          <p:cNvPr id="15371"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838" y="2209800"/>
            <a:ext cx="363855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75131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4"/>
          <p:cNvSpPr>
            <a:spLocks noGrp="1"/>
          </p:cNvSpPr>
          <p:nvPr>
            <p:ph type="title" idx="4294967295"/>
          </p:nvPr>
        </p:nvSpPr>
        <p:spPr>
          <a:xfrm>
            <a:off x="455613" y="152400"/>
            <a:ext cx="8226425" cy="1068387"/>
          </a:xfrm>
        </p:spPr>
        <p:txBody>
          <a:bodyPr/>
          <a:lstStyle/>
          <a:p>
            <a:r>
              <a:rPr lang="en-US" altLang="en-US" sz="3200" dirty="0" smtClean="0"/>
              <a:t>Terrorist Planning Cycle – Phases 1 &amp; 2</a:t>
            </a:r>
          </a:p>
        </p:txBody>
      </p:sp>
      <p:sp>
        <p:nvSpPr>
          <p:cNvPr id="14339" name="Slide Number Placeholder 3"/>
          <p:cNvSpPr txBox="1">
            <a:spLocks noGrp="1"/>
          </p:cNvSpPr>
          <p:nvPr/>
        </p:nvSpPr>
        <p:spPr bwMode="auto">
          <a:xfrm>
            <a:off x="6794500" y="6556375"/>
            <a:ext cx="2133600" cy="230188"/>
          </a:xfrm>
          <a:prstGeom prst="rect">
            <a:avLst/>
          </a:prstGeom>
          <a:noFill/>
          <a:ln>
            <a:miter lim="800000"/>
            <a:headEnd/>
            <a:tailEnd/>
          </a:ln>
        </p:spPr>
        <p:txBody>
          <a:bodyPr anchor="ctr"/>
          <a:lstStyle/>
          <a:p>
            <a:pPr algn="r">
              <a:defRPr/>
            </a:pPr>
            <a:fld id="{E749C943-0941-4DEF-9DE4-ECA1E8EA86B1}" type="slidenum">
              <a:rPr lang="en-US" sz="1200">
                <a:latin typeface="+mn-lt"/>
              </a:rPr>
              <a:pPr algn="r">
                <a:defRPr/>
              </a:pPr>
              <a:t>29</a:t>
            </a:fld>
            <a:endParaRPr lang="en-US" sz="1200">
              <a:latin typeface="+mn-lt"/>
            </a:endParaRPr>
          </a:p>
        </p:txBody>
      </p:sp>
      <p:sp>
        <p:nvSpPr>
          <p:cNvPr id="16388" name="Content Placeholder 6"/>
          <p:cNvSpPr>
            <a:spLocks noGrp="1"/>
          </p:cNvSpPr>
          <p:nvPr>
            <p:ph idx="4294967295"/>
          </p:nvPr>
        </p:nvSpPr>
        <p:spPr>
          <a:xfrm>
            <a:off x="4435475" y="1298575"/>
            <a:ext cx="4343400" cy="4860925"/>
          </a:xfrm>
        </p:spPr>
        <p:txBody>
          <a:bodyPr/>
          <a:lstStyle/>
          <a:p>
            <a:pPr marL="0" indent="0" eaLnBrk="1" hangingPunct="1">
              <a:lnSpc>
                <a:spcPct val="85000"/>
              </a:lnSpc>
              <a:buFontTx/>
              <a:buNone/>
            </a:pPr>
            <a:r>
              <a:rPr lang="en-US" altLang="en-US" sz="1600" b="1" smtClean="0">
                <a:solidFill>
                  <a:srgbClr val="000000"/>
                </a:solidFill>
                <a:ea typeface="Arial Unicode MS" pitchFamily="34" charset="-128"/>
                <a:cs typeface="Arial Unicode MS" pitchFamily="34" charset="-128"/>
              </a:rPr>
              <a:t>Phase 1:  Broad Target Selection</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000" smtClean="0"/>
              <a:t>Terrorists collect information on numerous targets</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000" smtClean="0"/>
              <a:t>Evaluate target potential in terms of symbolic value, casualties, infrastructure criticality, or public attention</a:t>
            </a:r>
          </a:p>
          <a:p>
            <a:pPr marL="0" indent="0" eaLnBrk="1" hangingPunct="1">
              <a:lnSpc>
                <a:spcPct val="85000"/>
              </a:lnSpc>
              <a:buFontTx/>
              <a:buNone/>
            </a:pPr>
            <a:r>
              <a:rPr lang="en-US" altLang="en-US" sz="1600" b="1" smtClean="0">
                <a:solidFill>
                  <a:srgbClr val="000000"/>
                </a:solidFill>
                <a:ea typeface="Arial Unicode MS" pitchFamily="34" charset="-128"/>
                <a:cs typeface="Arial Unicode MS" pitchFamily="34" charset="-128"/>
              </a:rPr>
              <a:t>Phase 2:  Intelligence Gathering and Surveillance</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000" smtClean="0"/>
              <a:t>Targets able to meet attack objectives are selected for additional surveillance</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000" smtClean="0"/>
              <a:t>Terrorists seek information on guard forces, physical layout, personnel routines, and standard operating procedures</a:t>
            </a:r>
          </a:p>
        </p:txBody>
      </p:sp>
      <p:sp>
        <p:nvSpPr>
          <p:cNvPr id="16391" name="Content Placeholder 5"/>
          <p:cNvSpPr>
            <a:spLocks/>
          </p:cNvSpPr>
          <p:nvPr/>
        </p:nvSpPr>
        <p:spPr bwMode="auto">
          <a:xfrm>
            <a:off x="336550" y="4260850"/>
            <a:ext cx="3632200"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2286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Calibri" pitchFamily="34" charset="0"/>
            </a:endParaRPr>
          </a:p>
        </p:txBody>
      </p:sp>
      <p:sp>
        <p:nvSpPr>
          <p:cNvPr id="14349" name="Content Placeholder 5"/>
          <p:cNvSpPr>
            <a:spLocks/>
          </p:cNvSpPr>
          <p:nvPr/>
        </p:nvSpPr>
        <p:spPr bwMode="auto">
          <a:xfrm>
            <a:off x="350838" y="4941888"/>
            <a:ext cx="3632200" cy="1687512"/>
          </a:xfrm>
          <a:prstGeom prst="rect">
            <a:avLst/>
          </a:prstGeom>
          <a:noFill/>
          <a:ln w="9525">
            <a:noFill/>
            <a:miter lim="800000"/>
            <a:headEnd/>
            <a:tailEnd/>
          </a:ln>
        </p:spPr>
        <p:txBody>
          <a:bodyPr/>
          <a:lstStyle/>
          <a:p>
            <a:pPr algn="ctr">
              <a:defRPr/>
            </a:pPr>
            <a:r>
              <a:rPr lang="en-US" sz="2000" b="1" i="1" dirty="0">
                <a:latin typeface="+mj-lt"/>
              </a:rPr>
              <a:t>Map of the Mumbai Peninsula identifying the most prominent targets from the 2008 attacks</a:t>
            </a:r>
          </a:p>
        </p:txBody>
      </p:sp>
      <p:pic>
        <p:nvPicPr>
          <p:cNvPr id="16395"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0" y="1522413"/>
            <a:ext cx="3652838" cy="27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63329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I : Content</a:t>
            </a:r>
            <a:endParaRPr lang="en-US" dirty="0"/>
          </a:p>
        </p:txBody>
      </p:sp>
      <p:sp>
        <p:nvSpPr>
          <p:cNvPr id="3" name="Content Placeholder 2"/>
          <p:cNvSpPr>
            <a:spLocks noGrp="1"/>
          </p:cNvSpPr>
          <p:nvPr>
            <p:ph idx="1"/>
          </p:nvPr>
        </p:nvSpPr>
        <p:spPr>
          <a:xfrm>
            <a:off x="455613" y="2209800"/>
            <a:ext cx="8226425" cy="4573587"/>
          </a:xfrm>
        </p:spPr>
        <p:txBody>
          <a:bodyPr/>
          <a:lstStyle/>
          <a:p>
            <a:r>
              <a:rPr lang="en-US" sz="1800" dirty="0" smtClean="0"/>
              <a:t>SPECTRUM OF CONFLICT</a:t>
            </a:r>
          </a:p>
          <a:p>
            <a:r>
              <a:rPr lang="en-US" sz="1800" dirty="0" smtClean="0"/>
              <a:t>BATTLEFIELD TRANSPARENCY</a:t>
            </a:r>
          </a:p>
          <a:p>
            <a:r>
              <a:rPr lang="en-US" sz="1800" dirty="0"/>
              <a:t>COMMUNICATION </a:t>
            </a:r>
            <a:r>
              <a:rPr lang="en-US" sz="1800" dirty="0" smtClean="0"/>
              <a:t>SYSTEMS</a:t>
            </a:r>
          </a:p>
          <a:p>
            <a:r>
              <a:rPr lang="en-US" sz="1800" dirty="0"/>
              <a:t>ROCKET AND MISSILE </a:t>
            </a:r>
            <a:r>
              <a:rPr lang="en-US" sz="1800" dirty="0" smtClean="0"/>
              <a:t>SYSTEMS</a:t>
            </a:r>
          </a:p>
          <a:p>
            <a:r>
              <a:rPr lang="en-US" sz="1800" dirty="0" smtClean="0"/>
              <a:t>AIRCRAFT</a:t>
            </a:r>
          </a:p>
          <a:p>
            <a:r>
              <a:rPr lang="en-US" sz="1800" dirty="0" smtClean="0"/>
              <a:t>UAV</a:t>
            </a:r>
          </a:p>
          <a:p>
            <a:r>
              <a:rPr lang="en-US" sz="1800" dirty="0" smtClean="0"/>
              <a:t>LAND SYSTEMS</a:t>
            </a:r>
          </a:p>
          <a:p>
            <a:r>
              <a:rPr lang="en-US" sz="1800" dirty="0" smtClean="0"/>
              <a:t>NAVAL SYSTEMS</a:t>
            </a:r>
          </a:p>
          <a:p>
            <a:r>
              <a:rPr lang="en-US" sz="1800" dirty="0"/>
              <a:t>DIRECTED ENERGY </a:t>
            </a:r>
            <a:r>
              <a:rPr lang="en-US" sz="1800" dirty="0" smtClean="0"/>
              <a:t>WEAPONS</a:t>
            </a:r>
          </a:p>
          <a:p>
            <a:r>
              <a:rPr lang="en-US" sz="1800" dirty="0" smtClean="0"/>
              <a:t>FOURTH FRONT (SPACE): FIFTH (CYBER)</a:t>
            </a:r>
          </a:p>
          <a:p>
            <a:r>
              <a:rPr lang="en-US" sz="1800" dirty="0" smtClean="0"/>
              <a:t>MILITARY INTELLIGENCE</a:t>
            </a:r>
          </a:p>
          <a:p>
            <a:r>
              <a:rPr lang="en-US" sz="1800" dirty="0"/>
              <a:t>NON-LETHAL </a:t>
            </a:r>
            <a:r>
              <a:rPr lang="en-US" sz="1800" dirty="0" smtClean="0"/>
              <a:t>WEAPONS</a:t>
            </a:r>
          </a:p>
          <a:p>
            <a:r>
              <a:rPr lang="en-US" sz="1800" dirty="0"/>
              <a:t>AUTONOMOUS WEAPONS SYSTEM (AWS</a:t>
            </a:r>
            <a:r>
              <a:rPr lang="en-US" sz="1800" dirty="0" smtClean="0"/>
              <a:t>)</a:t>
            </a:r>
          </a:p>
          <a:p>
            <a:endParaRPr lang="en-US" sz="1800" dirty="0" smtClean="0"/>
          </a:p>
          <a:p>
            <a:endParaRPr lang="en-US" sz="1800" dirty="0" smtClean="0"/>
          </a:p>
          <a:p>
            <a:endParaRPr lang="en-US" sz="1800" dirty="0"/>
          </a:p>
        </p:txBody>
      </p:sp>
    </p:spTree>
    <p:extLst>
      <p:ext uri="{BB962C8B-B14F-4D97-AF65-F5344CB8AC3E}">
        <p14:creationId xmlns:p14="http://schemas.microsoft.com/office/powerpoint/2010/main" val="39034309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idx="4294967295"/>
          </p:nvPr>
        </p:nvSpPr>
        <p:spPr>
          <a:xfrm>
            <a:off x="233998" y="30480"/>
            <a:ext cx="8226425" cy="992187"/>
          </a:xfrm>
        </p:spPr>
        <p:txBody>
          <a:bodyPr/>
          <a:lstStyle/>
          <a:p>
            <a:r>
              <a:rPr lang="en-US" altLang="en-US" sz="3200" dirty="0" smtClean="0"/>
              <a:t>Terrorist Planning Cycle – Phases 3 &amp; 4</a:t>
            </a:r>
          </a:p>
        </p:txBody>
      </p:sp>
      <p:sp>
        <p:nvSpPr>
          <p:cNvPr id="14339" name="Slide Number Placeholder 3"/>
          <p:cNvSpPr txBox="1">
            <a:spLocks noGrp="1"/>
          </p:cNvSpPr>
          <p:nvPr/>
        </p:nvSpPr>
        <p:spPr bwMode="auto">
          <a:xfrm>
            <a:off x="6794500" y="6556375"/>
            <a:ext cx="2133600" cy="230188"/>
          </a:xfrm>
          <a:prstGeom prst="rect">
            <a:avLst/>
          </a:prstGeom>
          <a:noFill/>
          <a:ln>
            <a:miter lim="800000"/>
            <a:headEnd/>
            <a:tailEnd/>
          </a:ln>
        </p:spPr>
        <p:txBody>
          <a:bodyPr anchor="ctr"/>
          <a:lstStyle/>
          <a:p>
            <a:pPr algn="r">
              <a:defRPr/>
            </a:pPr>
            <a:fld id="{89B78B1A-023F-4574-8C34-D4ACB6292FC8}" type="slidenum">
              <a:rPr lang="en-US" sz="1200">
                <a:latin typeface="+mn-lt"/>
              </a:rPr>
              <a:pPr algn="r">
                <a:defRPr/>
              </a:pPr>
              <a:t>30</a:t>
            </a:fld>
            <a:endParaRPr lang="en-US" sz="1200">
              <a:latin typeface="+mn-lt"/>
            </a:endParaRPr>
          </a:p>
        </p:txBody>
      </p:sp>
      <p:sp>
        <p:nvSpPr>
          <p:cNvPr id="17412" name="Content Placeholder 6"/>
          <p:cNvSpPr>
            <a:spLocks noGrp="1"/>
          </p:cNvSpPr>
          <p:nvPr>
            <p:ph idx="4294967295"/>
          </p:nvPr>
        </p:nvSpPr>
        <p:spPr>
          <a:xfrm>
            <a:off x="4191000" y="1265238"/>
            <a:ext cx="4521200" cy="5291137"/>
          </a:xfrm>
        </p:spPr>
        <p:txBody>
          <a:bodyPr/>
          <a:lstStyle/>
          <a:p>
            <a:pPr marL="0" indent="0" eaLnBrk="1" hangingPunct="1">
              <a:lnSpc>
                <a:spcPct val="85000"/>
              </a:lnSpc>
              <a:spcBef>
                <a:spcPts val="600"/>
              </a:spcBef>
              <a:spcAft>
                <a:spcPts val="600"/>
              </a:spcAft>
              <a:buFontTx/>
              <a:buNone/>
            </a:pPr>
            <a:r>
              <a:rPr lang="en-US" altLang="en-US" sz="1600" b="1" dirty="0" smtClean="0">
                <a:solidFill>
                  <a:srgbClr val="000000"/>
                </a:solidFill>
                <a:ea typeface="Arial Unicode MS" pitchFamily="34" charset="-128"/>
                <a:cs typeface="Arial Unicode MS" pitchFamily="34" charset="-128"/>
              </a:rPr>
              <a:t>Phase 3:  Specific Target Selection</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000" dirty="0" smtClean="0"/>
              <a:t>Specific targets identified based on anticipated effects, publicity, consistency with objectives, and costs versus benefits</a:t>
            </a:r>
          </a:p>
          <a:p>
            <a:pPr marL="0" indent="0" eaLnBrk="1" hangingPunct="1">
              <a:lnSpc>
                <a:spcPct val="85000"/>
              </a:lnSpc>
              <a:spcBef>
                <a:spcPts val="600"/>
              </a:spcBef>
              <a:spcAft>
                <a:spcPts val="600"/>
              </a:spcAft>
              <a:buFontTx/>
              <a:buNone/>
            </a:pPr>
            <a:r>
              <a:rPr lang="en-US" altLang="en-US" sz="1600" b="1" dirty="0" smtClean="0">
                <a:solidFill>
                  <a:srgbClr val="000000"/>
                </a:solidFill>
                <a:ea typeface="Arial Unicode MS" pitchFamily="34" charset="-128"/>
                <a:cs typeface="Arial Unicode MS" pitchFamily="34" charset="-128"/>
              </a:rPr>
              <a:t>Phase 4:  Pre-attack Surveillance and Planning</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000" dirty="0" smtClean="0"/>
              <a:t>Terrorists may conduct additional surveillance to confirm previous information and gain additional details</a:t>
            </a:r>
          </a:p>
          <a:p>
            <a:pPr marL="457200" lvl="1" indent="-341313" eaLnBrk="1" hangingPunct="1">
              <a:lnSpc>
                <a:spcPct val="85000"/>
              </a:lnSpc>
              <a:spcBef>
                <a:spcPts val="600"/>
              </a:spcBef>
              <a:spcAft>
                <a:spcPts val="600"/>
              </a:spcAft>
              <a:buClr>
                <a:schemeClr val="tx1"/>
              </a:buClr>
              <a:buFont typeface="Arial" pitchFamily="34" charset="0"/>
              <a:buChar char="•"/>
            </a:pPr>
            <a:r>
              <a:rPr lang="en-US" altLang="en-US" sz="2000" dirty="0" smtClean="0"/>
              <a:t>Terrorists select attack method, obtain weapons and equipment, recruit specialized operatives, and design escape routes</a:t>
            </a:r>
          </a:p>
        </p:txBody>
      </p:sp>
      <p:sp>
        <p:nvSpPr>
          <p:cNvPr id="17415" name="Content Placeholder 5"/>
          <p:cNvSpPr>
            <a:spLocks/>
          </p:cNvSpPr>
          <p:nvPr/>
        </p:nvSpPr>
        <p:spPr bwMode="auto">
          <a:xfrm>
            <a:off x="336550" y="4260850"/>
            <a:ext cx="3632200"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2286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Calibri" pitchFamily="34" charset="0"/>
            </a:endParaRPr>
          </a:p>
        </p:txBody>
      </p:sp>
      <p:sp>
        <p:nvSpPr>
          <p:cNvPr id="14349" name="Content Placeholder 5"/>
          <p:cNvSpPr>
            <a:spLocks/>
          </p:cNvSpPr>
          <p:nvPr/>
        </p:nvSpPr>
        <p:spPr bwMode="auto">
          <a:xfrm>
            <a:off x="350838" y="5062538"/>
            <a:ext cx="3632200" cy="1033462"/>
          </a:xfrm>
          <a:prstGeom prst="rect">
            <a:avLst/>
          </a:prstGeom>
          <a:noFill/>
          <a:ln w="9525">
            <a:noFill/>
            <a:miter lim="800000"/>
            <a:headEnd/>
            <a:tailEnd/>
          </a:ln>
        </p:spPr>
        <p:txBody>
          <a:bodyPr/>
          <a:lstStyle/>
          <a:p>
            <a:pPr algn="ctr">
              <a:defRPr/>
            </a:pPr>
            <a:r>
              <a:rPr lang="en-US" sz="2000" b="1" i="1" dirty="0">
                <a:latin typeface="+mj-lt"/>
                <a:cs typeface="Times New Roman" pitchFamily="18" charset="0"/>
              </a:rPr>
              <a:t>The equipment used by terrorist teams during the Mumbai attacks</a:t>
            </a:r>
            <a:endParaRPr lang="en-US" sz="2000" b="1" i="1" dirty="0">
              <a:latin typeface="+mj-lt"/>
            </a:endParaRPr>
          </a:p>
        </p:txBody>
      </p:sp>
      <p:pic>
        <p:nvPicPr>
          <p:cNvPr id="17419"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1619250"/>
            <a:ext cx="3624262"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34217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4"/>
          <p:cNvSpPr>
            <a:spLocks noGrp="1"/>
          </p:cNvSpPr>
          <p:nvPr>
            <p:ph type="title" idx="4294967295"/>
          </p:nvPr>
        </p:nvSpPr>
        <p:spPr>
          <a:xfrm>
            <a:off x="455613" y="455613"/>
            <a:ext cx="8226425" cy="1144587"/>
          </a:xfrm>
        </p:spPr>
        <p:txBody>
          <a:bodyPr/>
          <a:lstStyle/>
          <a:p>
            <a:r>
              <a:rPr lang="en-US" altLang="en-US" sz="3200" dirty="0" smtClean="0"/>
              <a:t>Terrorist Planning Cycle – Phases 5 &amp; 6</a:t>
            </a:r>
          </a:p>
        </p:txBody>
      </p:sp>
      <p:sp>
        <p:nvSpPr>
          <p:cNvPr id="14339" name="Slide Number Placeholder 3"/>
          <p:cNvSpPr txBox="1">
            <a:spLocks noGrp="1"/>
          </p:cNvSpPr>
          <p:nvPr/>
        </p:nvSpPr>
        <p:spPr bwMode="auto">
          <a:xfrm>
            <a:off x="6794500" y="6556375"/>
            <a:ext cx="2133600" cy="230188"/>
          </a:xfrm>
          <a:prstGeom prst="rect">
            <a:avLst/>
          </a:prstGeom>
          <a:noFill/>
          <a:ln>
            <a:miter lim="800000"/>
            <a:headEnd/>
            <a:tailEnd/>
          </a:ln>
        </p:spPr>
        <p:txBody>
          <a:bodyPr anchor="ctr"/>
          <a:lstStyle/>
          <a:p>
            <a:pPr algn="r">
              <a:defRPr/>
            </a:pPr>
            <a:fld id="{1006C9AA-8B3E-433D-B964-2DF70733D1AE}" type="slidenum">
              <a:rPr lang="en-US" sz="1200">
                <a:latin typeface="+mn-lt"/>
              </a:rPr>
              <a:pPr algn="r">
                <a:defRPr/>
              </a:pPr>
              <a:t>31</a:t>
            </a:fld>
            <a:endParaRPr lang="en-US" sz="1200">
              <a:latin typeface="+mn-lt"/>
            </a:endParaRPr>
          </a:p>
        </p:txBody>
      </p:sp>
      <p:sp>
        <p:nvSpPr>
          <p:cNvPr id="18436" name="Content Placeholder 6"/>
          <p:cNvSpPr>
            <a:spLocks noGrp="1"/>
          </p:cNvSpPr>
          <p:nvPr>
            <p:ph idx="4294967295"/>
          </p:nvPr>
        </p:nvSpPr>
        <p:spPr>
          <a:xfrm>
            <a:off x="4191000" y="1905000"/>
            <a:ext cx="4737100" cy="4860925"/>
          </a:xfrm>
        </p:spPr>
        <p:txBody>
          <a:bodyPr/>
          <a:lstStyle/>
          <a:p>
            <a:pPr marL="0" indent="0" eaLnBrk="1" hangingPunct="1">
              <a:lnSpc>
                <a:spcPct val="85000"/>
              </a:lnSpc>
              <a:spcBef>
                <a:spcPts val="600"/>
              </a:spcBef>
              <a:spcAft>
                <a:spcPts val="600"/>
              </a:spcAft>
              <a:buFontTx/>
              <a:buNone/>
            </a:pPr>
            <a:r>
              <a:rPr lang="en-US" altLang="en-US" sz="1600" b="1" dirty="0" smtClean="0">
                <a:solidFill>
                  <a:srgbClr val="000000"/>
                </a:solidFill>
                <a:ea typeface="Arial Unicode MS" pitchFamily="34" charset="-128"/>
                <a:cs typeface="Arial Unicode MS" pitchFamily="34" charset="-128"/>
              </a:rPr>
              <a:t>Phase 5:  Rehearsals </a:t>
            </a:r>
          </a:p>
          <a:p>
            <a:pPr marL="349250" lvl="1" indent="-233363" eaLnBrk="1" hangingPunct="1">
              <a:lnSpc>
                <a:spcPct val="85000"/>
              </a:lnSpc>
              <a:spcBef>
                <a:spcPts val="600"/>
              </a:spcBef>
              <a:spcAft>
                <a:spcPts val="600"/>
              </a:spcAft>
              <a:buClr>
                <a:schemeClr val="tx1"/>
              </a:buClr>
              <a:buFont typeface="Arial" pitchFamily="34" charset="0"/>
              <a:buChar char="•"/>
            </a:pPr>
            <a:r>
              <a:rPr lang="en-US" altLang="en-US" sz="2000" dirty="0" smtClean="0"/>
              <a:t>Terrorists rehearse the attack scenario to confirm planning assumptions, enhance tactics, and practice escape routes</a:t>
            </a:r>
          </a:p>
          <a:p>
            <a:pPr marL="349250" lvl="1" indent="-233363" eaLnBrk="1" hangingPunct="1">
              <a:lnSpc>
                <a:spcPct val="85000"/>
              </a:lnSpc>
              <a:spcBef>
                <a:spcPts val="600"/>
              </a:spcBef>
              <a:spcAft>
                <a:spcPts val="600"/>
              </a:spcAft>
              <a:buClr>
                <a:schemeClr val="tx1"/>
              </a:buClr>
              <a:buFont typeface="Arial" pitchFamily="34" charset="0"/>
              <a:buChar char="•"/>
            </a:pPr>
            <a:r>
              <a:rPr lang="en-US" altLang="en-US" sz="2000" dirty="0" smtClean="0"/>
              <a:t>May also trigger an incident at the target site to test response actions</a:t>
            </a:r>
          </a:p>
          <a:p>
            <a:pPr marL="0" indent="0" algn="just" eaLnBrk="1" hangingPunct="1">
              <a:lnSpc>
                <a:spcPct val="85000"/>
              </a:lnSpc>
              <a:spcBef>
                <a:spcPts val="600"/>
              </a:spcBef>
              <a:spcAft>
                <a:spcPts val="600"/>
              </a:spcAft>
              <a:buFontTx/>
              <a:buNone/>
            </a:pPr>
            <a:r>
              <a:rPr lang="en-US" altLang="en-US" sz="1600" b="1" dirty="0" smtClean="0">
                <a:solidFill>
                  <a:srgbClr val="000000"/>
                </a:solidFill>
                <a:ea typeface="Arial Unicode MS" pitchFamily="34" charset="-128"/>
                <a:cs typeface="Arial Unicode MS" pitchFamily="34" charset="-128"/>
              </a:rPr>
              <a:t>Phase 6:  Actions on the Objective</a:t>
            </a:r>
          </a:p>
          <a:p>
            <a:pPr marL="349250" lvl="1" indent="-233363" eaLnBrk="1" hangingPunct="1">
              <a:lnSpc>
                <a:spcPct val="85000"/>
              </a:lnSpc>
              <a:spcBef>
                <a:spcPts val="600"/>
              </a:spcBef>
              <a:spcAft>
                <a:spcPts val="600"/>
              </a:spcAft>
              <a:buClr>
                <a:schemeClr val="tx1"/>
              </a:buClr>
              <a:buFont typeface="Arial" pitchFamily="34" charset="0"/>
              <a:buChar char="•"/>
            </a:pPr>
            <a:r>
              <a:rPr lang="en-US" altLang="en-US" sz="2000" dirty="0" smtClean="0"/>
              <a:t>Terrorists execute attacks when conditions favor success with the lowest risk</a:t>
            </a:r>
          </a:p>
          <a:p>
            <a:pPr marL="349250" lvl="1" indent="-233363" eaLnBrk="1" hangingPunct="1">
              <a:lnSpc>
                <a:spcPct val="85000"/>
              </a:lnSpc>
              <a:spcBef>
                <a:spcPts val="600"/>
              </a:spcBef>
              <a:spcAft>
                <a:spcPts val="600"/>
              </a:spcAft>
              <a:buClr>
                <a:schemeClr val="tx1"/>
              </a:buClr>
              <a:buFont typeface="Arial" pitchFamily="34" charset="0"/>
              <a:buChar char="•"/>
            </a:pPr>
            <a:r>
              <a:rPr lang="en-US" altLang="en-US" sz="2000" dirty="0" smtClean="0"/>
              <a:t>Factors include surprise, time and place, use of diversionary tactics, and ways to impede response measures</a:t>
            </a:r>
          </a:p>
        </p:txBody>
      </p:sp>
      <p:sp>
        <p:nvSpPr>
          <p:cNvPr id="18439" name="Content Placeholder 5"/>
          <p:cNvSpPr>
            <a:spLocks/>
          </p:cNvSpPr>
          <p:nvPr/>
        </p:nvSpPr>
        <p:spPr bwMode="auto">
          <a:xfrm>
            <a:off x="336550" y="4260850"/>
            <a:ext cx="3632200"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2286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Calibri" pitchFamily="34" charset="0"/>
            </a:endParaRPr>
          </a:p>
        </p:txBody>
      </p:sp>
      <p:sp>
        <p:nvSpPr>
          <p:cNvPr id="14349" name="Content Placeholder 5"/>
          <p:cNvSpPr>
            <a:spLocks/>
          </p:cNvSpPr>
          <p:nvPr/>
        </p:nvSpPr>
        <p:spPr bwMode="auto">
          <a:xfrm>
            <a:off x="350838" y="5443538"/>
            <a:ext cx="3632200" cy="881062"/>
          </a:xfrm>
          <a:prstGeom prst="rect">
            <a:avLst/>
          </a:prstGeom>
          <a:noFill/>
          <a:ln w="9525">
            <a:noFill/>
            <a:miter lim="800000"/>
            <a:headEnd/>
            <a:tailEnd/>
          </a:ln>
        </p:spPr>
        <p:txBody>
          <a:bodyPr/>
          <a:lstStyle/>
          <a:p>
            <a:pPr algn="ctr">
              <a:defRPr/>
            </a:pPr>
            <a:r>
              <a:rPr lang="en-US" sz="2000" b="1" i="1" dirty="0">
                <a:latin typeface="+mj-lt"/>
                <a:cs typeface="Times New Roman" pitchFamily="18" charset="0"/>
              </a:rPr>
              <a:t>Chhatrapati Shivaji Terminusis is the busiest railway station in India</a:t>
            </a:r>
          </a:p>
        </p:txBody>
      </p:sp>
      <p:pic>
        <p:nvPicPr>
          <p:cNvPr id="18443"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2409825"/>
            <a:ext cx="3652837"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0558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4"/>
          <p:cNvSpPr>
            <a:spLocks noGrp="1"/>
          </p:cNvSpPr>
          <p:nvPr>
            <p:ph type="title" idx="4294967295"/>
          </p:nvPr>
        </p:nvSpPr>
        <p:spPr>
          <a:xfrm>
            <a:off x="455613" y="455613"/>
            <a:ext cx="8226425" cy="1144587"/>
          </a:xfrm>
        </p:spPr>
        <p:txBody>
          <a:bodyPr/>
          <a:lstStyle/>
          <a:p>
            <a:r>
              <a:rPr lang="en-US" altLang="en-US" sz="4000" dirty="0" smtClean="0"/>
              <a:t>Terrorist Planning Cycle – Phase 7</a:t>
            </a:r>
          </a:p>
        </p:txBody>
      </p:sp>
      <p:sp>
        <p:nvSpPr>
          <p:cNvPr id="14339" name="Slide Number Placeholder 3"/>
          <p:cNvSpPr txBox="1">
            <a:spLocks noGrp="1"/>
          </p:cNvSpPr>
          <p:nvPr/>
        </p:nvSpPr>
        <p:spPr bwMode="auto">
          <a:xfrm>
            <a:off x="6794500" y="6556375"/>
            <a:ext cx="2133600" cy="230188"/>
          </a:xfrm>
          <a:prstGeom prst="rect">
            <a:avLst/>
          </a:prstGeom>
          <a:noFill/>
          <a:ln>
            <a:miter lim="800000"/>
            <a:headEnd/>
            <a:tailEnd/>
          </a:ln>
        </p:spPr>
        <p:txBody>
          <a:bodyPr anchor="ctr"/>
          <a:lstStyle/>
          <a:p>
            <a:pPr algn="r">
              <a:defRPr/>
            </a:pPr>
            <a:fld id="{8D8AF988-FF61-4F1D-8EA5-3637A9BAAAC7}" type="slidenum">
              <a:rPr lang="en-US" sz="1200">
                <a:latin typeface="+mn-lt"/>
              </a:rPr>
              <a:pPr algn="r">
                <a:defRPr/>
              </a:pPr>
              <a:t>32</a:t>
            </a:fld>
            <a:endParaRPr lang="en-US" sz="1200">
              <a:latin typeface="+mn-lt"/>
            </a:endParaRPr>
          </a:p>
        </p:txBody>
      </p:sp>
      <p:sp>
        <p:nvSpPr>
          <p:cNvPr id="19460" name="Content Placeholder 6"/>
          <p:cNvSpPr>
            <a:spLocks noGrp="1"/>
          </p:cNvSpPr>
          <p:nvPr>
            <p:ph idx="4294967295"/>
          </p:nvPr>
        </p:nvSpPr>
        <p:spPr>
          <a:xfrm>
            <a:off x="4435475" y="1768475"/>
            <a:ext cx="4343400" cy="4860925"/>
          </a:xfrm>
        </p:spPr>
        <p:txBody>
          <a:bodyPr/>
          <a:lstStyle/>
          <a:p>
            <a:pPr marL="0" indent="0" eaLnBrk="1" hangingPunct="1">
              <a:spcBef>
                <a:spcPts val="600"/>
              </a:spcBef>
              <a:spcAft>
                <a:spcPts val="600"/>
              </a:spcAft>
              <a:buFontTx/>
              <a:buNone/>
            </a:pPr>
            <a:r>
              <a:rPr lang="en-US" altLang="en-US" sz="2000" b="1" dirty="0" smtClean="0">
                <a:solidFill>
                  <a:srgbClr val="000000"/>
                </a:solidFill>
                <a:ea typeface="Arial Unicode MS" pitchFamily="34" charset="-128"/>
                <a:cs typeface="Arial Unicode MS" pitchFamily="34" charset="-128"/>
              </a:rPr>
              <a:t>Phase 7:  Escape and Exploitation  </a:t>
            </a:r>
          </a:p>
          <a:p>
            <a:pPr marL="457200" lvl="1" indent="-342900" eaLnBrk="1" hangingPunct="1">
              <a:lnSpc>
                <a:spcPct val="85000"/>
              </a:lnSpc>
              <a:spcBef>
                <a:spcPts val="600"/>
              </a:spcBef>
              <a:spcAft>
                <a:spcPts val="600"/>
              </a:spcAft>
              <a:buClr>
                <a:schemeClr val="tx1"/>
              </a:buClr>
              <a:buFont typeface="Arial" pitchFamily="34" charset="0"/>
              <a:buChar char="•"/>
            </a:pPr>
            <a:r>
              <a:rPr lang="en-US" altLang="en-US" dirty="0" smtClean="0"/>
              <a:t>Unless an operation is a suicide attack, escape routes are carefully planned and rehearsed</a:t>
            </a:r>
          </a:p>
          <a:p>
            <a:pPr marL="457200" lvl="1" indent="-342900" eaLnBrk="1" hangingPunct="1">
              <a:lnSpc>
                <a:spcPct val="85000"/>
              </a:lnSpc>
              <a:spcBef>
                <a:spcPts val="600"/>
              </a:spcBef>
              <a:spcAft>
                <a:spcPts val="600"/>
              </a:spcAft>
              <a:buClr>
                <a:schemeClr val="tx1"/>
              </a:buClr>
              <a:buFont typeface="Arial" pitchFamily="34" charset="0"/>
              <a:buChar char="•"/>
            </a:pPr>
            <a:r>
              <a:rPr lang="en-US" altLang="en-US" dirty="0" smtClean="0"/>
              <a:t>Terrorists may exploit successful attacks by releasing pre-developed statements to the press</a:t>
            </a:r>
          </a:p>
        </p:txBody>
      </p:sp>
      <p:sp>
        <p:nvSpPr>
          <p:cNvPr id="19463" name="Content Placeholder 5"/>
          <p:cNvSpPr>
            <a:spLocks/>
          </p:cNvSpPr>
          <p:nvPr/>
        </p:nvSpPr>
        <p:spPr bwMode="auto">
          <a:xfrm>
            <a:off x="336550" y="4260850"/>
            <a:ext cx="3632200" cy="881063"/>
          </a:xfrm>
          <a:prstGeom prst="rect">
            <a:avLst/>
          </a:prstGeom>
          <a:noFill/>
          <a:ln w="9525">
            <a:noFill/>
            <a:miter lim="800000"/>
            <a:headEnd/>
            <a:tailEnd/>
          </a:ln>
        </p:spPr>
        <p:txBody>
          <a:bodyPr/>
          <a:lstStyle/>
          <a:p>
            <a:pPr indent="-228600" algn="ctr">
              <a:defRPr/>
            </a:pPr>
            <a:endParaRPr lang="en-US" sz="2000" b="1" i="1" dirty="0">
              <a:latin typeface="+mj-lt"/>
              <a:cs typeface="Times New Roman" pitchFamily="18" charset="0"/>
            </a:endParaRPr>
          </a:p>
        </p:txBody>
      </p:sp>
      <p:sp>
        <p:nvSpPr>
          <p:cNvPr id="14349" name="Content Placeholder 5"/>
          <p:cNvSpPr>
            <a:spLocks/>
          </p:cNvSpPr>
          <p:nvPr/>
        </p:nvSpPr>
        <p:spPr bwMode="auto">
          <a:xfrm>
            <a:off x="350838" y="5105399"/>
            <a:ext cx="3632200" cy="1450975"/>
          </a:xfrm>
          <a:prstGeom prst="rect">
            <a:avLst/>
          </a:prstGeom>
          <a:noFill/>
          <a:ln w="9525">
            <a:noFill/>
            <a:miter lim="800000"/>
            <a:headEnd/>
            <a:tailEnd/>
          </a:ln>
        </p:spPr>
        <p:txBody>
          <a:bodyPr/>
          <a:lstStyle/>
          <a:p>
            <a:pPr algn="ctr">
              <a:defRPr/>
            </a:pPr>
            <a:r>
              <a:rPr lang="en-US" sz="2000" b="1" i="1" dirty="0">
                <a:latin typeface="+mj-lt"/>
                <a:cs typeface="Times New Roman" pitchFamily="18" charset="0"/>
              </a:rPr>
              <a:t>Ajmal Kasab was the only terrorist captured alive during the 2008 Mumbai attacks</a:t>
            </a:r>
          </a:p>
        </p:txBody>
      </p:sp>
      <p:pic>
        <p:nvPicPr>
          <p:cNvPr id="19467"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0" y="1981200"/>
            <a:ext cx="3621088" cy="27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00604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8400" y="455613"/>
            <a:ext cx="2433638" cy="1644650"/>
          </a:xfrm>
        </p:spPr>
        <p:txBody>
          <a:bodyPr/>
          <a:lstStyle/>
          <a:p>
            <a:r>
              <a:rPr lang="en-US" sz="2800" dirty="0" smtClean="0"/>
              <a:t>Border Management</a:t>
            </a:r>
            <a:endParaRPr lang="en-US" sz="2800"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400" y="228600"/>
            <a:ext cx="5918200" cy="6696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89485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 y="0"/>
            <a:ext cx="2829560" cy="510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9074" y="-152400"/>
            <a:ext cx="3294526" cy="5293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4344578"/>
            <a:ext cx="5420360" cy="2513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4160" y="4344578"/>
            <a:ext cx="3800475" cy="291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8359" y="-110191"/>
            <a:ext cx="3520441" cy="2424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7400" y="1981200"/>
            <a:ext cx="3306990" cy="246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34747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Slide Number Placeholder 4"/>
          <p:cNvSpPr>
            <a:spLocks noGrp="1"/>
          </p:cNvSpPr>
          <p:nvPr>
            <p:ph type="sldNum" sz="quarter" idx="4294967295"/>
          </p:nvPr>
        </p:nvSpPr>
        <p:spPr>
          <a:xfrm>
            <a:off x="7010400" y="6515100"/>
            <a:ext cx="2133600" cy="476250"/>
          </a:xfrm>
          <a:prstGeom prst="rect">
            <a:avLst/>
          </a:prstGeom>
        </p:spPr>
        <p:txBody>
          <a:bodyPr/>
          <a:lstStyle/>
          <a:p>
            <a:fld id="{8F0DABF0-57D5-410C-A26F-786790B9DC5E}" type="slidenum">
              <a:rPr lang="en-US" altLang="en-US"/>
              <a:pPr/>
              <a:t>35</a:t>
            </a:fld>
            <a:endParaRPr lang="en-US" altLang="en-US"/>
          </a:p>
        </p:txBody>
      </p:sp>
      <p:pic>
        <p:nvPicPr>
          <p:cNvPr id="953346" name="Picture 2" descr="N:\Joyce\soldier.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5975" y="4729163"/>
            <a:ext cx="428625" cy="671512"/>
          </a:xfrm>
          <a:prstGeom prst="rect">
            <a:avLst/>
          </a:prstGeom>
          <a:noFill/>
          <a:extLst>
            <a:ext uri="{909E8E84-426E-40DD-AFC4-6F175D3DCCD1}">
              <a14:hiddenFill xmlns:a14="http://schemas.microsoft.com/office/drawing/2010/main">
                <a:solidFill>
                  <a:srgbClr val="FFFFFF"/>
                </a:solidFill>
              </a14:hiddenFill>
            </a:ext>
          </a:extLst>
        </p:spPr>
      </p:pic>
      <p:pic>
        <p:nvPicPr>
          <p:cNvPr id="953347" name="Picture 3" descr="N:\Joyce\soldier.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563" y="4745038"/>
            <a:ext cx="428625" cy="671512"/>
          </a:xfrm>
          <a:prstGeom prst="rect">
            <a:avLst/>
          </a:prstGeom>
          <a:noFill/>
          <a:extLst>
            <a:ext uri="{909E8E84-426E-40DD-AFC4-6F175D3DCCD1}">
              <a14:hiddenFill xmlns:a14="http://schemas.microsoft.com/office/drawing/2010/main">
                <a:solidFill>
                  <a:srgbClr val="FFFFFF"/>
                </a:solidFill>
              </a14:hiddenFill>
            </a:ext>
          </a:extLst>
        </p:spPr>
      </p:pic>
      <p:pic>
        <p:nvPicPr>
          <p:cNvPr id="953348" name="Picture 4" descr="N:\Joyce\Rock.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2863" y="4862513"/>
            <a:ext cx="622300" cy="720725"/>
          </a:xfrm>
          <a:prstGeom prst="rect">
            <a:avLst/>
          </a:prstGeom>
          <a:noFill/>
          <a:extLst>
            <a:ext uri="{909E8E84-426E-40DD-AFC4-6F175D3DCCD1}">
              <a14:hiddenFill xmlns:a14="http://schemas.microsoft.com/office/drawing/2010/main">
                <a:solidFill>
                  <a:srgbClr val="FFFFFF"/>
                </a:solidFill>
              </a14:hiddenFill>
            </a:ext>
          </a:extLst>
        </p:spPr>
      </p:pic>
      <p:pic>
        <p:nvPicPr>
          <p:cNvPr id="953349" name="Picture 5" descr="N:\Joyce\Rock.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2788" y="4849813"/>
            <a:ext cx="639762" cy="725487"/>
          </a:xfrm>
          <a:prstGeom prst="rect">
            <a:avLst/>
          </a:prstGeom>
          <a:noFill/>
          <a:extLst>
            <a:ext uri="{909E8E84-426E-40DD-AFC4-6F175D3DCCD1}">
              <a14:hiddenFill xmlns:a14="http://schemas.microsoft.com/office/drawing/2010/main">
                <a:solidFill>
                  <a:srgbClr val="FFFFFF"/>
                </a:solidFill>
              </a14:hiddenFill>
            </a:ext>
          </a:extLst>
        </p:spPr>
      </p:pic>
      <p:pic>
        <p:nvPicPr>
          <p:cNvPr id="953350" name="Picture 6" descr="C:\Documents and Settings\saarinen\Desktop\teno\361962_P_2.tif.t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90675" y="4232275"/>
            <a:ext cx="1236663" cy="474663"/>
          </a:xfrm>
          <a:prstGeom prst="rect">
            <a:avLst/>
          </a:prstGeom>
          <a:noFill/>
          <a:extLst>
            <a:ext uri="{909E8E84-426E-40DD-AFC4-6F175D3DCCD1}">
              <a14:hiddenFill xmlns:a14="http://schemas.microsoft.com/office/drawing/2010/main">
                <a:solidFill>
                  <a:srgbClr val="FFFFFF"/>
                </a:solidFill>
              </a14:hiddenFill>
            </a:ext>
          </a:extLst>
        </p:spPr>
      </p:pic>
      <p:pic>
        <p:nvPicPr>
          <p:cNvPr id="953351" name="Picture 7" descr="C:\Documents and Settings\saarinen\Desktop\teno\361962_P_1.tif.t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95738" y="2805113"/>
            <a:ext cx="1266825" cy="623887"/>
          </a:xfrm>
          <a:prstGeom prst="rect">
            <a:avLst/>
          </a:prstGeom>
          <a:noFill/>
          <a:extLst>
            <a:ext uri="{909E8E84-426E-40DD-AFC4-6F175D3DCCD1}">
              <a14:hiddenFill xmlns:a14="http://schemas.microsoft.com/office/drawing/2010/main">
                <a:solidFill>
                  <a:srgbClr val="FFFFFF"/>
                </a:solidFill>
              </a14:hiddenFill>
            </a:ext>
          </a:extLst>
        </p:spPr>
      </p:pic>
      <p:sp>
        <p:nvSpPr>
          <p:cNvPr id="953352" name="Rectangle 8"/>
          <p:cNvSpPr>
            <a:spLocks noGrp="1" noChangeArrowheads="1"/>
          </p:cNvSpPr>
          <p:nvPr>
            <p:ph type="title"/>
          </p:nvPr>
        </p:nvSpPr>
        <p:spPr>
          <a:xfrm>
            <a:off x="304800" y="76200"/>
            <a:ext cx="8305800" cy="762000"/>
          </a:xfrm>
        </p:spPr>
        <p:txBody>
          <a:bodyPr/>
          <a:lstStyle/>
          <a:p>
            <a:r>
              <a:rPr lang="en-US" altLang="en-US" sz="2400" dirty="0" smtClean="0"/>
              <a:t>Network </a:t>
            </a:r>
            <a:r>
              <a:rPr lang="en-US" altLang="en-US" sz="2400" dirty="0"/>
              <a:t>Centric Information Infrastructure </a:t>
            </a:r>
          </a:p>
        </p:txBody>
      </p:sp>
      <p:pic>
        <p:nvPicPr>
          <p:cNvPr id="953353" name="Picture 9" descr="&#10;Sensor.tif                                                     0000F408Macintosh HD                   ABA78158:"/>
          <p:cNvPicPr>
            <a:picLocks noChangeAspect="1" noChangeArrowheads="1"/>
          </p:cNvPicPr>
          <p:nvPr/>
        </p:nvPicPr>
        <p:blipFill>
          <a:blip r:embed="rId7" cstate="print">
            <a:clrChange>
              <a:clrFrom>
                <a:srgbClr val="159033"/>
              </a:clrFrom>
              <a:clrTo>
                <a:srgbClr val="159033">
                  <a:alpha val="0"/>
                </a:srgbClr>
              </a:clrTo>
            </a:clrChange>
            <a:extLst>
              <a:ext uri="{28A0092B-C50C-407E-A947-70E740481C1C}">
                <a14:useLocalDpi xmlns:a14="http://schemas.microsoft.com/office/drawing/2010/main" val="0"/>
              </a:ext>
            </a:extLst>
          </a:blip>
          <a:srcRect/>
          <a:stretch>
            <a:fillRect/>
          </a:stretch>
        </p:blipFill>
        <p:spPr bwMode="auto">
          <a:xfrm>
            <a:off x="4646613" y="1066800"/>
            <a:ext cx="1144587" cy="1144588"/>
          </a:xfrm>
          <a:prstGeom prst="rect">
            <a:avLst/>
          </a:prstGeom>
          <a:noFill/>
          <a:extLst>
            <a:ext uri="{909E8E84-426E-40DD-AFC4-6F175D3DCCD1}">
              <a14:hiddenFill xmlns:a14="http://schemas.microsoft.com/office/drawing/2010/main">
                <a:solidFill>
                  <a:srgbClr val="FFFFFF"/>
                </a:solidFill>
              </a14:hiddenFill>
            </a:ext>
          </a:extLst>
        </p:spPr>
      </p:pic>
      <p:sp>
        <p:nvSpPr>
          <p:cNvPr id="953354" name="Text Box 10"/>
          <p:cNvSpPr txBox="1">
            <a:spLocks noChangeArrowheads="1"/>
          </p:cNvSpPr>
          <p:nvPr/>
        </p:nvSpPr>
        <p:spPr bwMode="auto">
          <a:xfrm>
            <a:off x="5791200" y="1219200"/>
            <a:ext cx="3124200"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en-US" sz="1300" dirty="0">
                <a:solidFill>
                  <a:schemeClr val="tx1"/>
                </a:solidFill>
              </a:rPr>
              <a:t>Synchronous Orbit Relay Satellite</a:t>
            </a:r>
          </a:p>
        </p:txBody>
      </p:sp>
      <p:sp>
        <p:nvSpPr>
          <p:cNvPr id="953355" name="Text Box 11"/>
          <p:cNvSpPr txBox="1">
            <a:spLocks noChangeArrowheads="1"/>
          </p:cNvSpPr>
          <p:nvPr/>
        </p:nvSpPr>
        <p:spPr bwMode="auto">
          <a:xfrm>
            <a:off x="7010400" y="1676400"/>
            <a:ext cx="182880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95000"/>
              </a:lnSpc>
              <a:spcBef>
                <a:spcPct val="0"/>
              </a:spcBef>
            </a:pPr>
            <a:r>
              <a:rPr lang="en-US" altLang="en-US" sz="1300">
                <a:solidFill>
                  <a:schemeClr val="tx1"/>
                </a:solidFill>
              </a:rPr>
              <a:t>Intel Data /</a:t>
            </a:r>
          </a:p>
          <a:p>
            <a:pPr eaLnBrk="0" hangingPunct="0">
              <a:lnSpc>
                <a:spcPct val="95000"/>
              </a:lnSpc>
              <a:spcBef>
                <a:spcPct val="0"/>
              </a:spcBef>
            </a:pPr>
            <a:r>
              <a:rPr lang="en-US" altLang="en-US" sz="1300">
                <a:solidFill>
                  <a:schemeClr val="tx1"/>
                </a:solidFill>
              </a:rPr>
              <a:t>CONUS Commands</a:t>
            </a:r>
          </a:p>
        </p:txBody>
      </p:sp>
      <p:sp>
        <p:nvSpPr>
          <p:cNvPr id="953356" name="Freeform 12"/>
          <p:cNvSpPr>
            <a:spLocks/>
          </p:cNvSpPr>
          <p:nvPr/>
        </p:nvSpPr>
        <p:spPr bwMode="auto">
          <a:xfrm>
            <a:off x="608013" y="5416550"/>
            <a:ext cx="8229600" cy="431800"/>
          </a:xfrm>
          <a:custGeom>
            <a:avLst/>
            <a:gdLst>
              <a:gd name="T0" fmla="*/ 0 w 4944"/>
              <a:gd name="T1" fmla="*/ 160 h 272"/>
              <a:gd name="T2" fmla="*/ 336 w 4944"/>
              <a:gd name="T3" fmla="*/ 16 h 272"/>
              <a:gd name="T4" fmla="*/ 624 w 4944"/>
              <a:gd name="T5" fmla="*/ 64 h 272"/>
              <a:gd name="T6" fmla="*/ 1008 w 4944"/>
              <a:gd name="T7" fmla="*/ 64 h 272"/>
              <a:gd name="T8" fmla="*/ 1440 w 4944"/>
              <a:gd name="T9" fmla="*/ 256 h 272"/>
              <a:gd name="T10" fmla="*/ 1824 w 4944"/>
              <a:gd name="T11" fmla="*/ 160 h 272"/>
              <a:gd name="T12" fmla="*/ 2208 w 4944"/>
              <a:gd name="T13" fmla="*/ 208 h 272"/>
              <a:gd name="T14" fmla="*/ 2448 w 4944"/>
              <a:gd name="T15" fmla="*/ 208 h 272"/>
              <a:gd name="T16" fmla="*/ 2688 w 4944"/>
              <a:gd name="T17" fmla="*/ 256 h 272"/>
              <a:gd name="T18" fmla="*/ 2976 w 4944"/>
              <a:gd name="T19" fmla="*/ 160 h 272"/>
              <a:gd name="T20" fmla="*/ 3312 w 4944"/>
              <a:gd name="T21" fmla="*/ 208 h 272"/>
              <a:gd name="T22" fmla="*/ 3504 w 4944"/>
              <a:gd name="T23" fmla="*/ 160 h 272"/>
              <a:gd name="T24" fmla="*/ 3744 w 4944"/>
              <a:gd name="T25" fmla="*/ 160 h 272"/>
              <a:gd name="T26" fmla="*/ 3936 w 4944"/>
              <a:gd name="T27" fmla="*/ 112 h 272"/>
              <a:gd name="T28" fmla="*/ 4176 w 4944"/>
              <a:gd name="T29" fmla="*/ 208 h 272"/>
              <a:gd name="T30" fmla="*/ 4512 w 4944"/>
              <a:gd name="T31" fmla="*/ 160 h 272"/>
              <a:gd name="T32" fmla="*/ 4944 w 4944"/>
              <a:gd name="T33" fmla="*/ 16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44" h="272">
                <a:moveTo>
                  <a:pt x="0" y="160"/>
                </a:moveTo>
                <a:cubicBezTo>
                  <a:pt x="116" y="96"/>
                  <a:pt x="232" y="32"/>
                  <a:pt x="336" y="16"/>
                </a:cubicBezTo>
                <a:cubicBezTo>
                  <a:pt x="440" y="0"/>
                  <a:pt x="512" y="56"/>
                  <a:pt x="624" y="64"/>
                </a:cubicBezTo>
                <a:cubicBezTo>
                  <a:pt x="736" y="72"/>
                  <a:pt x="872" y="32"/>
                  <a:pt x="1008" y="64"/>
                </a:cubicBezTo>
                <a:cubicBezTo>
                  <a:pt x="1144" y="96"/>
                  <a:pt x="1304" y="240"/>
                  <a:pt x="1440" y="256"/>
                </a:cubicBezTo>
                <a:cubicBezTo>
                  <a:pt x="1576" y="272"/>
                  <a:pt x="1696" y="168"/>
                  <a:pt x="1824" y="160"/>
                </a:cubicBezTo>
                <a:cubicBezTo>
                  <a:pt x="1952" y="152"/>
                  <a:pt x="2104" y="200"/>
                  <a:pt x="2208" y="208"/>
                </a:cubicBezTo>
                <a:cubicBezTo>
                  <a:pt x="2312" y="216"/>
                  <a:pt x="2368" y="200"/>
                  <a:pt x="2448" y="208"/>
                </a:cubicBezTo>
                <a:cubicBezTo>
                  <a:pt x="2528" y="216"/>
                  <a:pt x="2600" y="264"/>
                  <a:pt x="2688" y="256"/>
                </a:cubicBezTo>
                <a:cubicBezTo>
                  <a:pt x="2776" y="248"/>
                  <a:pt x="2872" y="168"/>
                  <a:pt x="2976" y="160"/>
                </a:cubicBezTo>
                <a:cubicBezTo>
                  <a:pt x="3080" y="152"/>
                  <a:pt x="3224" y="208"/>
                  <a:pt x="3312" y="208"/>
                </a:cubicBezTo>
                <a:cubicBezTo>
                  <a:pt x="3400" y="208"/>
                  <a:pt x="3432" y="168"/>
                  <a:pt x="3504" y="160"/>
                </a:cubicBezTo>
                <a:cubicBezTo>
                  <a:pt x="3576" y="152"/>
                  <a:pt x="3672" y="168"/>
                  <a:pt x="3744" y="160"/>
                </a:cubicBezTo>
                <a:cubicBezTo>
                  <a:pt x="3816" y="152"/>
                  <a:pt x="3864" y="104"/>
                  <a:pt x="3936" y="112"/>
                </a:cubicBezTo>
                <a:cubicBezTo>
                  <a:pt x="4008" y="120"/>
                  <a:pt x="4080" y="200"/>
                  <a:pt x="4176" y="208"/>
                </a:cubicBezTo>
                <a:cubicBezTo>
                  <a:pt x="4272" y="216"/>
                  <a:pt x="4384" y="168"/>
                  <a:pt x="4512" y="160"/>
                </a:cubicBezTo>
                <a:cubicBezTo>
                  <a:pt x="4640" y="152"/>
                  <a:pt x="4872" y="160"/>
                  <a:pt x="4944" y="160"/>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57" name="Line 13"/>
          <p:cNvSpPr>
            <a:spLocks noChangeShapeType="1"/>
          </p:cNvSpPr>
          <p:nvPr/>
        </p:nvSpPr>
        <p:spPr bwMode="auto">
          <a:xfrm>
            <a:off x="3522663" y="2581275"/>
            <a:ext cx="1095375" cy="2282825"/>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58" name="Line 14"/>
          <p:cNvSpPr>
            <a:spLocks noChangeShapeType="1"/>
          </p:cNvSpPr>
          <p:nvPr/>
        </p:nvSpPr>
        <p:spPr bwMode="auto">
          <a:xfrm>
            <a:off x="3352800" y="2638425"/>
            <a:ext cx="793750" cy="2335213"/>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53359" name="Group 15"/>
          <p:cNvGrpSpPr>
            <a:grpSpLocks/>
          </p:cNvGrpSpPr>
          <p:nvPr/>
        </p:nvGrpSpPr>
        <p:grpSpPr bwMode="auto">
          <a:xfrm>
            <a:off x="2889250" y="2676525"/>
            <a:ext cx="652463" cy="2365375"/>
            <a:chOff x="1820" y="1680"/>
            <a:chExt cx="411" cy="1532"/>
          </a:xfrm>
        </p:grpSpPr>
        <p:sp>
          <p:nvSpPr>
            <p:cNvPr id="953360" name="Line 16"/>
            <p:cNvSpPr>
              <a:spLocks noChangeShapeType="1"/>
            </p:cNvSpPr>
            <p:nvPr/>
          </p:nvSpPr>
          <p:spPr bwMode="auto">
            <a:xfrm>
              <a:off x="2017" y="1686"/>
              <a:ext cx="214" cy="151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61" name="Line 17"/>
            <p:cNvSpPr>
              <a:spLocks noChangeShapeType="1"/>
            </p:cNvSpPr>
            <p:nvPr/>
          </p:nvSpPr>
          <p:spPr bwMode="auto">
            <a:xfrm flipH="1">
              <a:off x="1820" y="1680"/>
              <a:ext cx="52" cy="1532"/>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53362" name="Line 18"/>
          <p:cNvSpPr>
            <a:spLocks noChangeShapeType="1"/>
          </p:cNvSpPr>
          <p:nvPr/>
        </p:nvSpPr>
        <p:spPr bwMode="auto">
          <a:xfrm flipH="1">
            <a:off x="2260600" y="2660650"/>
            <a:ext cx="527050" cy="165100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63" name="Oval 19"/>
          <p:cNvSpPr>
            <a:spLocks noChangeArrowheads="1"/>
          </p:cNvSpPr>
          <p:nvPr/>
        </p:nvSpPr>
        <p:spPr bwMode="auto">
          <a:xfrm>
            <a:off x="1447800" y="3429000"/>
            <a:ext cx="3124200" cy="381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3364" name="Text Box 20"/>
          <p:cNvSpPr txBox="1">
            <a:spLocks noChangeArrowheads="1"/>
          </p:cNvSpPr>
          <p:nvPr/>
        </p:nvSpPr>
        <p:spPr bwMode="auto">
          <a:xfrm>
            <a:off x="4608513" y="3792538"/>
            <a:ext cx="1447800" cy="658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95000"/>
              </a:lnSpc>
              <a:spcBef>
                <a:spcPct val="0"/>
              </a:spcBef>
            </a:pPr>
            <a:r>
              <a:rPr lang="en-US" altLang="en-US" sz="1300">
                <a:solidFill>
                  <a:schemeClr val="tx1"/>
                </a:solidFill>
              </a:rPr>
              <a:t>Covert Uplink</a:t>
            </a:r>
          </a:p>
          <a:p>
            <a:pPr eaLnBrk="0" hangingPunct="0">
              <a:lnSpc>
                <a:spcPct val="95000"/>
              </a:lnSpc>
              <a:spcBef>
                <a:spcPct val="0"/>
              </a:spcBef>
            </a:pPr>
            <a:r>
              <a:rPr lang="en-US" altLang="en-US" sz="1300">
                <a:solidFill>
                  <a:schemeClr val="tx1"/>
                </a:solidFill>
              </a:rPr>
              <a:t>Multiple RF </a:t>
            </a:r>
          </a:p>
          <a:p>
            <a:pPr eaLnBrk="0" hangingPunct="0">
              <a:lnSpc>
                <a:spcPct val="95000"/>
              </a:lnSpc>
              <a:spcBef>
                <a:spcPct val="0"/>
              </a:spcBef>
            </a:pPr>
            <a:r>
              <a:rPr lang="en-US" altLang="en-US" sz="1300">
                <a:solidFill>
                  <a:schemeClr val="tx1"/>
                </a:solidFill>
              </a:rPr>
              <a:t>Circuits</a:t>
            </a:r>
          </a:p>
        </p:txBody>
      </p:sp>
      <p:sp>
        <p:nvSpPr>
          <p:cNvPr id="953365" name="Line 21"/>
          <p:cNvSpPr>
            <a:spLocks noChangeShapeType="1"/>
          </p:cNvSpPr>
          <p:nvPr/>
        </p:nvSpPr>
        <p:spPr bwMode="auto">
          <a:xfrm flipH="1" flipV="1">
            <a:off x="4457700" y="3702050"/>
            <a:ext cx="228600" cy="2730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66" name="Text Box 22"/>
          <p:cNvSpPr txBox="1">
            <a:spLocks noChangeArrowheads="1"/>
          </p:cNvSpPr>
          <p:nvPr/>
        </p:nvSpPr>
        <p:spPr bwMode="auto">
          <a:xfrm>
            <a:off x="2743200" y="5257800"/>
            <a:ext cx="160020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lnSpc>
                <a:spcPct val="95000"/>
              </a:lnSpc>
              <a:spcBef>
                <a:spcPct val="0"/>
              </a:spcBef>
            </a:pPr>
            <a:r>
              <a:rPr lang="en-US" altLang="en-US" sz="1300">
                <a:solidFill>
                  <a:schemeClr val="tx1"/>
                </a:solidFill>
              </a:rPr>
              <a:t>Ground/Maritime Sensors</a:t>
            </a:r>
          </a:p>
        </p:txBody>
      </p:sp>
      <p:sp>
        <p:nvSpPr>
          <p:cNvPr id="953367" name="Text Box 23"/>
          <p:cNvSpPr txBox="1">
            <a:spLocks noChangeArrowheads="1"/>
          </p:cNvSpPr>
          <p:nvPr/>
        </p:nvSpPr>
        <p:spPr bwMode="auto">
          <a:xfrm>
            <a:off x="717550" y="4654550"/>
            <a:ext cx="129540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95000"/>
              </a:lnSpc>
              <a:spcBef>
                <a:spcPct val="0"/>
              </a:spcBef>
            </a:pPr>
            <a:r>
              <a:rPr lang="en-US" altLang="en-US" sz="1300">
                <a:solidFill>
                  <a:schemeClr val="tx1"/>
                </a:solidFill>
              </a:rPr>
              <a:t>Low-Altitude</a:t>
            </a:r>
          </a:p>
          <a:p>
            <a:pPr algn="ctr" eaLnBrk="0" hangingPunct="0">
              <a:lnSpc>
                <a:spcPct val="95000"/>
              </a:lnSpc>
              <a:spcBef>
                <a:spcPct val="0"/>
              </a:spcBef>
            </a:pPr>
            <a:r>
              <a:rPr lang="en-US" altLang="en-US" sz="1300">
                <a:solidFill>
                  <a:schemeClr val="tx1"/>
                </a:solidFill>
              </a:rPr>
              <a:t>UAVs</a:t>
            </a:r>
          </a:p>
        </p:txBody>
      </p:sp>
      <p:sp>
        <p:nvSpPr>
          <p:cNvPr id="953368" name="Line 24"/>
          <p:cNvSpPr>
            <a:spLocks noChangeShapeType="1"/>
          </p:cNvSpPr>
          <p:nvPr/>
        </p:nvSpPr>
        <p:spPr bwMode="auto">
          <a:xfrm flipH="1">
            <a:off x="3911600" y="1701800"/>
            <a:ext cx="1016000" cy="40640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69" name="Line 25"/>
          <p:cNvSpPr>
            <a:spLocks noChangeShapeType="1"/>
          </p:cNvSpPr>
          <p:nvPr/>
        </p:nvSpPr>
        <p:spPr bwMode="auto">
          <a:xfrm flipH="1">
            <a:off x="4997450" y="2127250"/>
            <a:ext cx="228600" cy="90805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70" name="Line 26"/>
          <p:cNvSpPr>
            <a:spLocks noChangeShapeType="1"/>
          </p:cNvSpPr>
          <p:nvPr/>
        </p:nvSpPr>
        <p:spPr bwMode="auto">
          <a:xfrm>
            <a:off x="5486400" y="1905000"/>
            <a:ext cx="1812925" cy="102235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71" name="Line 27"/>
          <p:cNvSpPr>
            <a:spLocks noChangeShapeType="1"/>
          </p:cNvSpPr>
          <p:nvPr/>
        </p:nvSpPr>
        <p:spPr bwMode="auto">
          <a:xfrm>
            <a:off x="5638800" y="1828800"/>
            <a:ext cx="1295400" cy="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72" name="Text Box 28"/>
          <p:cNvSpPr txBox="1">
            <a:spLocks noChangeArrowheads="1"/>
          </p:cNvSpPr>
          <p:nvPr/>
        </p:nvSpPr>
        <p:spPr bwMode="auto">
          <a:xfrm>
            <a:off x="5334000" y="2362200"/>
            <a:ext cx="838200" cy="4699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lnSpc>
                <a:spcPct val="95000"/>
              </a:lnSpc>
              <a:spcBef>
                <a:spcPct val="0"/>
              </a:spcBef>
            </a:pPr>
            <a:r>
              <a:rPr lang="en-US" altLang="en-US" sz="1300">
                <a:solidFill>
                  <a:schemeClr val="tx1"/>
                </a:solidFill>
              </a:rPr>
              <a:t>Optical</a:t>
            </a:r>
          </a:p>
          <a:p>
            <a:pPr algn="ctr" eaLnBrk="0" hangingPunct="0">
              <a:lnSpc>
                <a:spcPct val="95000"/>
              </a:lnSpc>
              <a:spcBef>
                <a:spcPct val="0"/>
              </a:spcBef>
            </a:pPr>
            <a:r>
              <a:rPr lang="en-US" altLang="en-US" sz="1300">
                <a:solidFill>
                  <a:schemeClr val="tx1"/>
                </a:solidFill>
              </a:rPr>
              <a:t>Links</a:t>
            </a:r>
          </a:p>
        </p:txBody>
      </p:sp>
      <p:sp>
        <p:nvSpPr>
          <p:cNvPr id="953373" name="Text Box 29"/>
          <p:cNvSpPr txBox="1">
            <a:spLocks noChangeArrowheads="1"/>
          </p:cNvSpPr>
          <p:nvPr/>
        </p:nvSpPr>
        <p:spPr bwMode="auto">
          <a:xfrm>
            <a:off x="3276600" y="1371600"/>
            <a:ext cx="83820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lnSpc>
                <a:spcPct val="95000"/>
              </a:lnSpc>
              <a:spcBef>
                <a:spcPct val="0"/>
              </a:spcBef>
            </a:pPr>
            <a:r>
              <a:rPr lang="en-US" altLang="en-US" sz="1300">
                <a:solidFill>
                  <a:schemeClr val="tx1"/>
                </a:solidFill>
              </a:rPr>
              <a:t>Optical</a:t>
            </a:r>
          </a:p>
          <a:p>
            <a:pPr algn="ctr" eaLnBrk="0" hangingPunct="0">
              <a:lnSpc>
                <a:spcPct val="95000"/>
              </a:lnSpc>
              <a:spcBef>
                <a:spcPct val="0"/>
              </a:spcBef>
            </a:pPr>
            <a:r>
              <a:rPr lang="en-US" altLang="en-US" sz="1300">
                <a:solidFill>
                  <a:schemeClr val="tx1"/>
                </a:solidFill>
              </a:rPr>
              <a:t>Link</a:t>
            </a:r>
          </a:p>
        </p:txBody>
      </p:sp>
      <p:sp>
        <p:nvSpPr>
          <p:cNvPr id="953374" name="Text Box 30"/>
          <p:cNvSpPr txBox="1">
            <a:spLocks noChangeArrowheads="1"/>
          </p:cNvSpPr>
          <p:nvPr/>
        </p:nvSpPr>
        <p:spPr bwMode="auto">
          <a:xfrm>
            <a:off x="508000" y="2076450"/>
            <a:ext cx="1752600" cy="103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95000"/>
              </a:lnSpc>
              <a:spcBef>
                <a:spcPct val="0"/>
              </a:spcBef>
            </a:pPr>
            <a:r>
              <a:rPr lang="en-US" altLang="en-US" sz="1300">
                <a:solidFill>
                  <a:schemeClr val="tx1"/>
                </a:solidFill>
              </a:rPr>
              <a:t>Communications Node with Multi-Beam Antenna and Data Switching Capability</a:t>
            </a:r>
          </a:p>
        </p:txBody>
      </p:sp>
      <p:sp>
        <p:nvSpPr>
          <p:cNvPr id="953375" name="Line 31"/>
          <p:cNvSpPr>
            <a:spLocks noChangeShapeType="1"/>
          </p:cNvSpPr>
          <p:nvPr/>
        </p:nvSpPr>
        <p:spPr bwMode="auto">
          <a:xfrm>
            <a:off x="3962400" y="1600200"/>
            <a:ext cx="266700" cy="2667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76" name="Line 32"/>
          <p:cNvSpPr>
            <a:spLocks noChangeShapeType="1"/>
          </p:cNvSpPr>
          <p:nvPr/>
        </p:nvSpPr>
        <p:spPr bwMode="auto">
          <a:xfrm>
            <a:off x="5181600" y="2609850"/>
            <a:ext cx="1130300" cy="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77" name="Text Box 33"/>
          <p:cNvSpPr txBox="1">
            <a:spLocks noChangeArrowheads="1"/>
          </p:cNvSpPr>
          <p:nvPr/>
        </p:nvSpPr>
        <p:spPr bwMode="auto">
          <a:xfrm>
            <a:off x="6956425" y="3644900"/>
            <a:ext cx="182880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lnSpc>
                <a:spcPct val="95000"/>
              </a:lnSpc>
              <a:spcBef>
                <a:spcPct val="0"/>
              </a:spcBef>
            </a:pPr>
            <a:r>
              <a:rPr lang="en-US" altLang="en-US" sz="1300" dirty="0">
                <a:solidFill>
                  <a:schemeClr val="tx1"/>
                </a:solidFill>
              </a:rPr>
              <a:t>Airborne Command Center</a:t>
            </a:r>
          </a:p>
        </p:txBody>
      </p:sp>
      <p:sp>
        <p:nvSpPr>
          <p:cNvPr id="953378" name="Text Box 34"/>
          <p:cNvSpPr txBox="1">
            <a:spLocks noChangeArrowheads="1"/>
          </p:cNvSpPr>
          <p:nvPr/>
        </p:nvSpPr>
        <p:spPr bwMode="auto">
          <a:xfrm>
            <a:off x="5165725" y="3014663"/>
            <a:ext cx="1173163" cy="658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95000"/>
              </a:lnSpc>
              <a:spcBef>
                <a:spcPct val="0"/>
              </a:spcBef>
            </a:pPr>
            <a:r>
              <a:rPr lang="en-US" altLang="en-US" sz="1300">
                <a:solidFill>
                  <a:schemeClr val="tx1"/>
                </a:solidFill>
              </a:rPr>
              <a:t>Broad-Area Surveillance Radar UAV</a:t>
            </a:r>
          </a:p>
        </p:txBody>
      </p:sp>
      <p:sp>
        <p:nvSpPr>
          <p:cNvPr id="953379" name="Text Box 35"/>
          <p:cNvSpPr txBox="1">
            <a:spLocks noChangeArrowheads="1"/>
          </p:cNvSpPr>
          <p:nvPr/>
        </p:nvSpPr>
        <p:spPr bwMode="auto">
          <a:xfrm>
            <a:off x="1981200" y="5791200"/>
            <a:ext cx="7177088"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en-US" altLang="en-US" sz="1600">
                <a:solidFill>
                  <a:schemeClr val="tx1"/>
                </a:solidFill>
              </a:rPr>
              <a:t>All entities: people, platforms, sensors, weapons are interconnected</a:t>
            </a:r>
          </a:p>
          <a:p>
            <a:pPr>
              <a:buFontTx/>
              <a:buChar char="•"/>
            </a:pPr>
            <a:r>
              <a:rPr lang="en-US" altLang="en-US" sz="1600">
                <a:solidFill>
                  <a:schemeClr val="tx1"/>
                </a:solidFill>
              </a:rPr>
              <a:t>All entities can pull data in real time</a:t>
            </a:r>
          </a:p>
          <a:p>
            <a:pPr>
              <a:buFontTx/>
              <a:buChar char="•"/>
            </a:pPr>
            <a:r>
              <a:rPr lang="en-US" altLang="en-US" sz="1600">
                <a:solidFill>
                  <a:schemeClr val="tx1"/>
                </a:solidFill>
              </a:rPr>
              <a:t>All entities have access (as appropriate) to relevant data at all times</a:t>
            </a:r>
          </a:p>
        </p:txBody>
      </p:sp>
      <p:pic>
        <p:nvPicPr>
          <p:cNvPr id="953380" name="Picture 36" descr="C:\Documents and Settings\saarinen\Desktop\teno\361962_P_1.tif.t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60625" y="1844675"/>
            <a:ext cx="1266825" cy="623888"/>
          </a:xfrm>
          <a:prstGeom prst="rect">
            <a:avLst/>
          </a:prstGeom>
          <a:noFill/>
          <a:extLst>
            <a:ext uri="{909E8E84-426E-40DD-AFC4-6F175D3DCCD1}">
              <a14:hiddenFill xmlns:a14="http://schemas.microsoft.com/office/drawing/2010/main">
                <a:solidFill>
                  <a:srgbClr val="FFFFFF"/>
                </a:solidFill>
              </a14:hiddenFill>
            </a:ext>
          </a:extLst>
        </p:spPr>
      </p:pic>
      <p:pic>
        <p:nvPicPr>
          <p:cNvPr id="953381" name="Picture 37" descr="C:\Documents and Settings\saarinen\Desktop\teno\361962_P_2.tif.t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8175" y="3946525"/>
            <a:ext cx="1236663" cy="474663"/>
          </a:xfrm>
          <a:prstGeom prst="rect">
            <a:avLst/>
          </a:prstGeom>
          <a:noFill/>
          <a:extLst>
            <a:ext uri="{909E8E84-426E-40DD-AFC4-6F175D3DCCD1}">
              <a14:hiddenFill xmlns:a14="http://schemas.microsoft.com/office/drawing/2010/main">
                <a:solidFill>
                  <a:srgbClr val="FFFFFF"/>
                </a:solidFill>
              </a14:hiddenFill>
            </a:ext>
          </a:extLst>
        </p:spPr>
      </p:pic>
      <p:sp>
        <p:nvSpPr>
          <p:cNvPr id="953382" name="Line 38"/>
          <p:cNvSpPr>
            <a:spLocks noChangeShapeType="1"/>
          </p:cNvSpPr>
          <p:nvPr/>
        </p:nvSpPr>
        <p:spPr bwMode="auto">
          <a:xfrm flipH="1">
            <a:off x="1676400" y="2609850"/>
            <a:ext cx="990600" cy="137160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953383" name="Picture 39" descr=" 737_2.tif                                                      0000F408Macintosh HD                   ABA78158:"/>
          <p:cNvPicPr>
            <a:picLocks noChangeAspect="1" noChangeArrowheads="1"/>
          </p:cNvPicPr>
          <p:nvPr/>
        </p:nvPicPr>
        <p:blipFill>
          <a:blip r:embed="rId8" cstate="print">
            <a:clrChange>
              <a:clrFrom>
                <a:srgbClr val="DE480A"/>
              </a:clrFrom>
              <a:clrTo>
                <a:srgbClr val="DE480A">
                  <a:alpha val="0"/>
                </a:srgbClr>
              </a:clrTo>
            </a:clrChange>
            <a:extLst>
              <a:ext uri="{28A0092B-C50C-407E-A947-70E740481C1C}">
                <a14:useLocalDpi xmlns:a14="http://schemas.microsoft.com/office/drawing/2010/main" val="0"/>
              </a:ext>
            </a:extLst>
          </a:blip>
          <a:srcRect/>
          <a:stretch>
            <a:fillRect/>
          </a:stretch>
        </p:blipFill>
        <p:spPr bwMode="auto">
          <a:xfrm>
            <a:off x="7024688" y="2474913"/>
            <a:ext cx="1881187" cy="1135062"/>
          </a:xfrm>
          <a:prstGeom prst="rect">
            <a:avLst/>
          </a:prstGeom>
          <a:noFill/>
          <a:extLst>
            <a:ext uri="{909E8E84-426E-40DD-AFC4-6F175D3DCCD1}">
              <a14:hiddenFill xmlns:a14="http://schemas.microsoft.com/office/drawing/2010/main">
                <a:solidFill>
                  <a:srgbClr val="FFFFFF"/>
                </a:solidFill>
              </a14:hiddenFill>
            </a:ext>
          </a:extLst>
        </p:spPr>
      </p:pic>
      <p:sp>
        <p:nvSpPr>
          <p:cNvPr id="953384" name="Rectangle 40"/>
          <p:cNvSpPr>
            <a:spLocks noChangeArrowheads="1"/>
          </p:cNvSpPr>
          <p:nvPr/>
        </p:nvSpPr>
        <p:spPr bwMode="auto">
          <a:xfrm>
            <a:off x="4986338" y="1949450"/>
            <a:ext cx="447675" cy="171450"/>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3385" name="Text Box 41"/>
          <p:cNvSpPr txBox="1">
            <a:spLocks noChangeArrowheads="1"/>
          </p:cNvSpPr>
          <p:nvPr/>
        </p:nvSpPr>
        <p:spPr bwMode="auto">
          <a:xfrm>
            <a:off x="4572000" y="5257800"/>
            <a:ext cx="129540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lnSpc>
                <a:spcPct val="95000"/>
              </a:lnSpc>
              <a:spcBef>
                <a:spcPct val="0"/>
              </a:spcBef>
            </a:pPr>
            <a:r>
              <a:rPr lang="en-US" altLang="en-US" sz="1300">
                <a:solidFill>
                  <a:schemeClr val="tx1"/>
                </a:solidFill>
              </a:rPr>
              <a:t>Forces</a:t>
            </a:r>
          </a:p>
          <a:p>
            <a:pPr algn="ctr" eaLnBrk="0" hangingPunct="0">
              <a:lnSpc>
                <a:spcPct val="95000"/>
              </a:lnSpc>
              <a:spcBef>
                <a:spcPct val="0"/>
              </a:spcBef>
            </a:pPr>
            <a:endParaRPr lang="en-US" altLang="en-US" sz="1300">
              <a:solidFill>
                <a:schemeClr val="tx1"/>
              </a:solidFill>
            </a:endParaRPr>
          </a:p>
        </p:txBody>
      </p:sp>
      <p:sp>
        <p:nvSpPr>
          <p:cNvPr id="953386" name="Text Box 42"/>
          <p:cNvSpPr txBox="1">
            <a:spLocks noChangeArrowheads="1"/>
          </p:cNvSpPr>
          <p:nvPr/>
        </p:nvSpPr>
        <p:spPr bwMode="auto">
          <a:xfrm>
            <a:off x="609600" y="5638800"/>
            <a:ext cx="1524000" cy="80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en-US" sz="1800">
                <a:solidFill>
                  <a:schemeClr val="hlink"/>
                </a:solidFill>
              </a:rPr>
              <a:t>Attributes:</a:t>
            </a:r>
            <a:r>
              <a:rPr lang="en-US" altLang="en-US" sz="2000">
                <a:solidFill>
                  <a:schemeClr val="hlink"/>
                </a:solidFill>
              </a:rPr>
              <a:t> </a:t>
            </a:r>
          </a:p>
          <a:p>
            <a:pPr>
              <a:spcBef>
                <a:spcPct val="50000"/>
              </a:spcBef>
            </a:pPr>
            <a:endParaRPr lang="en-US" altLang="en-US" sz="1800" b="0">
              <a:solidFill>
                <a:schemeClr val="tx1"/>
              </a:solidFill>
            </a:endParaRPr>
          </a:p>
        </p:txBody>
      </p:sp>
      <p:pic>
        <p:nvPicPr>
          <p:cNvPr id="953387" name="Picture 43" descr="N:\SOF &amp; JF\Advanced CT Technologies &amp; Systems\August 12 Working Files\database.gif"/>
          <p:cNvPicPr>
            <a:picLocks noChangeAspect="1" noChangeArrowheads="1"/>
          </p:cNvPicPr>
          <p:nvPr/>
        </p:nvPicPr>
        <p:blipFill>
          <a:blip r:embed="rId9">
            <a:extLst>
              <a:ext uri="{28A0092B-C50C-407E-A947-70E740481C1C}">
                <a14:useLocalDpi xmlns:a14="http://schemas.microsoft.com/office/drawing/2010/main" val="0"/>
              </a:ext>
            </a:extLst>
          </a:blip>
          <a:srcRect l="18265" r="18265"/>
          <a:stretch>
            <a:fillRect/>
          </a:stretch>
        </p:blipFill>
        <p:spPr bwMode="auto">
          <a:xfrm>
            <a:off x="6451600" y="3886200"/>
            <a:ext cx="8636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3388" name="Line 44"/>
          <p:cNvSpPr>
            <a:spLocks noChangeShapeType="1"/>
          </p:cNvSpPr>
          <p:nvPr/>
        </p:nvSpPr>
        <p:spPr bwMode="auto">
          <a:xfrm rot="-10549774">
            <a:off x="5410200" y="2133600"/>
            <a:ext cx="2286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89" name="Line 45"/>
          <p:cNvSpPr>
            <a:spLocks noChangeShapeType="1"/>
          </p:cNvSpPr>
          <p:nvPr/>
        </p:nvSpPr>
        <p:spPr bwMode="auto">
          <a:xfrm>
            <a:off x="6019800" y="2895600"/>
            <a:ext cx="685800" cy="838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90" name="Text Box 46"/>
          <p:cNvSpPr txBox="1">
            <a:spLocks noChangeArrowheads="1"/>
          </p:cNvSpPr>
          <p:nvPr/>
        </p:nvSpPr>
        <p:spPr bwMode="auto">
          <a:xfrm>
            <a:off x="7315200" y="4267200"/>
            <a:ext cx="1447800" cy="65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lnSpc>
                <a:spcPct val="95000"/>
              </a:lnSpc>
              <a:spcBef>
                <a:spcPct val="0"/>
              </a:spcBef>
            </a:pPr>
            <a:r>
              <a:rPr lang="en-US" altLang="en-US" sz="1300">
                <a:solidFill>
                  <a:schemeClr val="tx1"/>
                </a:solidFill>
              </a:rPr>
              <a:t>Forward deployed data to everyone</a:t>
            </a:r>
          </a:p>
        </p:txBody>
      </p:sp>
    </p:spTree>
    <p:extLst>
      <p:ext uri="{BB962C8B-B14F-4D97-AF65-F5344CB8AC3E}">
        <p14:creationId xmlns:p14="http://schemas.microsoft.com/office/powerpoint/2010/main" val="14568628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170982669"/>
              </p:ext>
            </p:extLst>
          </p:nvPr>
        </p:nvGraphicFramePr>
        <p:xfrm>
          <a:off x="228600" y="970280"/>
          <a:ext cx="8763000" cy="5811520"/>
        </p:xfrm>
        <a:graphic>
          <a:graphicData uri="http://schemas.openxmlformats.org/drawingml/2006/table">
            <a:tbl>
              <a:tblPr firstRow="1" bandRow="1">
                <a:tableStyleId>{69012ECD-51FC-41F1-AA8D-1B2483CD663E}</a:tableStyleId>
              </a:tblPr>
              <a:tblGrid>
                <a:gridCol w="2022231"/>
                <a:gridCol w="2930769"/>
                <a:gridCol w="3810000"/>
              </a:tblGrid>
              <a:tr h="508000">
                <a:tc>
                  <a:txBody>
                    <a:bodyPr/>
                    <a:lstStyle/>
                    <a:p>
                      <a:r>
                        <a:rPr lang="en-US" dirty="0" smtClean="0"/>
                        <a:t>Sensor Tier</a:t>
                      </a:r>
                      <a:endParaRPr lang="en-US" dirty="0"/>
                    </a:p>
                  </a:txBody>
                  <a:tcPr/>
                </a:tc>
                <a:tc>
                  <a:txBody>
                    <a:bodyPr/>
                    <a:lstStyle/>
                    <a:p>
                      <a:r>
                        <a:rPr lang="en-US" dirty="0" smtClean="0"/>
                        <a:t>Role</a:t>
                      </a:r>
                      <a:endParaRPr lang="en-US" dirty="0"/>
                    </a:p>
                  </a:txBody>
                  <a:tcPr/>
                </a:tc>
                <a:tc>
                  <a:txBody>
                    <a:bodyPr/>
                    <a:lstStyle/>
                    <a:p>
                      <a:r>
                        <a:rPr lang="en-US" dirty="0" smtClean="0"/>
                        <a:t>New Technology</a:t>
                      </a:r>
                      <a:endParaRPr lang="en-US" dirty="0"/>
                    </a:p>
                  </a:txBody>
                  <a:tcPr/>
                </a:tc>
              </a:tr>
              <a:tr h="526700">
                <a:tc>
                  <a:txBody>
                    <a:bodyPr/>
                    <a:lstStyle/>
                    <a:p>
                      <a:r>
                        <a:rPr lang="en-US" dirty="0" smtClean="0"/>
                        <a:t>1. Space</a:t>
                      </a:r>
                      <a:endParaRPr lang="en-US" dirty="0"/>
                    </a:p>
                  </a:txBody>
                  <a:tcPr/>
                </a:tc>
                <a:tc>
                  <a:txBody>
                    <a:bodyPr/>
                    <a:lstStyle/>
                    <a:p>
                      <a:r>
                        <a:rPr lang="en-US" dirty="0" smtClean="0"/>
                        <a:t>Global reference data </a:t>
                      </a:r>
                    </a:p>
                    <a:p>
                      <a:r>
                        <a:rPr lang="en-US" dirty="0" smtClean="0"/>
                        <a:t>Coherent change detection </a:t>
                      </a:r>
                    </a:p>
                  </a:txBody>
                  <a:tcPr/>
                </a:tc>
                <a:tc>
                  <a:txBody>
                    <a:bodyPr/>
                    <a:lstStyle/>
                    <a:p>
                      <a:r>
                        <a:rPr lang="en-US" dirty="0" smtClean="0"/>
                        <a:t>Automated urban feature extraction</a:t>
                      </a:r>
                    </a:p>
                    <a:p>
                      <a:r>
                        <a:rPr lang="en-US" dirty="0" smtClean="0"/>
                        <a:t>Sensor interoperability across tiers</a:t>
                      </a:r>
                      <a:endParaRPr lang="en-US" dirty="0"/>
                    </a:p>
                  </a:txBody>
                  <a:tcPr/>
                </a:tc>
              </a:tr>
              <a:tr h="526700">
                <a:tc>
                  <a:txBody>
                    <a:bodyPr/>
                    <a:lstStyle/>
                    <a:p>
                      <a:r>
                        <a:rPr lang="en-US" dirty="0" smtClean="0"/>
                        <a:t>2. High-Altitude Surveillance Radar</a:t>
                      </a:r>
                    </a:p>
                  </a:txBody>
                  <a:tcPr/>
                </a:tc>
                <a:tc>
                  <a:txBody>
                    <a:bodyPr/>
                    <a:lstStyle/>
                    <a:p>
                      <a:r>
                        <a:rPr lang="en-US" dirty="0" smtClean="0"/>
                        <a:t>Detecting fixed and moving targets</a:t>
                      </a:r>
                    </a:p>
                    <a:p>
                      <a:r>
                        <a:rPr lang="en-US" dirty="0" smtClean="0"/>
                        <a:t>Cueing lower-tier sensors</a:t>
                      </a:r>
                    </a:p>
                  </a:txBody>
                  <a:tcPr/>
                </a:tc>
                <a:tc>
                  <a:txBody>
                    <a:bodyPr/>
                    <a:lstStyle/>
                    <a:p>
                      <a:r>
                        <a:rPr lang="en-US" dirty="0" smtClean="0"/>
                        <a:t>Foliage and building penetration </a:t>
                      </a:r>
                    </a:p>
                    <a:p>
                      <a:r>
                        <a:rPr lang="en-US" dirty="0" smtClean="0"/>
                        <a:t>People detection with differential imaging radar</a:t>
                      </a:r>
                    </a:p>
                    <a:p>
                      <a:r>
                        <a:rPr lang="en-US" dirty="0" smtClean="0"/>
                        <a:t>Precision real-time tracking and </a:t>
                      </a:r>
                      <a:r>
                        <a:rPr lang="en-US" dirty="0" err="1" smtClean="0"/>
                        <a:t>EO</a:t>
                      </a:r>
                      <a:r>
                        <a:rPr lang="en-US" dirty="0" smtClean="0"/>
                        <a:t>/IR imaging techniques  of moving objects</a:t>
                      </a:r>
                    </a:p>
                  </a:txBody>
                  <a:tcPr/>
                </a:tc>
              </a:tr>
              <a:tr h="526700">
                <a:tc>
                  <a:txBody>
                    <a:bodyPr/>
                    <a:lstStyle/>
                    <a:p>
                      <a:r>
                        <a:rPr lang="en-US" dirty="0" smtClean="0"/>
                        <a:t>3. Medium-Altitude Optical Imagers</a:t>
                      </a:r>
                    </a:p>
                    <a:p>
                      <a:endParaRPr lang="en-US" dirty="0"/>
                    </a:p>
                  </a:txBody>
                  <a:tcPr/>
                </a:tc>
                <a:tc>
                  <a:txBody>
                    <a:bodyPr/>
                    <a:lstStyle/>
                    <a:p>
                      <a:r>
                        <a:rPr lang="en-US" dirty="0" smtClean="0"/>
                        <a:t>Identification of fixed and moving targets</a:t>
                      </a:r>
                    </a:p>
                    <a:p>
                      <a:r>
                        <a:rPr lang="en-US" dirty="0" smtClean="0"/>
                        <a:t>Tracking targets including people</a:t>
                      </a:r>
                    </a:p>
                  </a:txBody>
                  <a:tcPr/>
                </a:tc>
                <a:tc>
                  <a:txBody>
                    <a:bodyPr/>
                    <a:lstStyle/>
                    <a:p>
                      <a:r>
                        <a:rPr lang="en-US" dirty="0" smtClean="0"/>
                        <a:t>Airborne platforms with long-range and endurance</a:t>
                      </a:r>
                    </a:p>
                  </a:txBody>
                  <a:tcPr/>
                </a:tc>
              </a:tr>
              <a:tr h="526700">
                <a:tc>
                  <a:txBody>
                    <a:bodyPr/>
                    <a:lstStyle/>
                    <a:p>
                      <a:r>
                        <a:rPr lang="en-US" dirty="0" smtClean="0"/>
                        <a:t>4. Netted Tactical Sensor Arrays</a:t>
                      </a:r>
                    </a:p>
                    <a:p>
                      <a:endParaRPr lang="en-US" dirty="0"/>
                    </a:p>
                  </a:txBody>
                  <a:tcPr/>
                </a:tc>
                <a:tc>
                  <a:txBody>
                    <a:bodyPr/>
                    <a:lstStyle/>
                    <a:p>
                      <a:r>
                        <a:rPr lang="en-US" dirty="0" smtClean="0"/>
                        <a:t>Determining terrorist objectives with persistent close-up surveillance</a:t>
                      </a:r>
                    </a:p>
                    <a:p>
                      <a:r>
                        <a:rPr lang="en-US" dirty="0" smtClean="0"/>
                        <a:t>Provide tactical commander  “a look over the next hill”</a:t>
                      </a:r>
                    </a:p>
                  </a:txBody>
                  <a:tcPr/>
                </a:tc>
                <a:tc>
                  <a:txBody>
                    <a:bodyPr/>
                    <a:lstStyle/>
                    <a:p>
                      <a:r>
                        <a:rPr lang="en-US" dirty="0" err="1" smtClean="0"/>
                        <a:t>Ultra low</a:t>
                      </a:r>
                      <a:r>
                        <a:rPr lang="en-US" dirty="0" smtClean="0"/>
                        <a:t>-power sensors and data processors </a:t>
                      </a:r>
                    </a:p>
                    <a:p>
                      <a:r>
                        <a:rPr lang="en-US" dirty="0" smtClean="0"/>
                        <a:t>Energy for long-term power </a:t>
                      </a:r>
                    </a:p>
                    <a:p>
                      <a:r>
                        <a:rPr lang="en-US" dirty="0" smtClean="0"/>
                        <a:t>Sensor Network Fusion</a:t>
                      </a:r>
                    </a:p>
                  </a:txBody>
                  <a:tcPr/>
                </a:tc>
              </a:tr>
            </a:tbl>
          </a:graphicData>
        </a:graphic>
      </p:graphicFrame>
      <p:sp>
        <p:nvSpPr>
          <p:cNvPr id="8" name="Title 7"/>
          <p:cNvSpPr>
            <a:spLocks noGrp="1"/>
          </p:cNvSpPr>
          <p:nvPr>
            <p:ph type="title"/>
          </p:nvPr>
        </p:nvSpPr>
        <p:spPr>
          <a:xfrm>
            <a:off x="381000" y="10160"/>
            <a:ext cx="8226425" cy="751840"/>
          </a:xfrm>
        </p:spPr>
        <p:txBody>
          <a:bodyPr/>
          <a:lstStyle/>
          <a:p>
            <a:r>
              <a:rPr lang="en-US" dirty="0" smtClean="0"/>
              <a:t>Surveillance Sensors</a:t>
            </a:r>
            <a:endParaRPr lang="en-US" dirty="0"/>
          </a:p>
        </p:txBody>
      </p:sp>
    </p:spTree>
    <p:extLst>
      <p:ext uri="{BB962C8B-B14F-4D97-AF65-F5344CB8AC3E}">
        <p14:creationId xmlns:p14="http://schemas.microsoft.com/office/powerpoint/2010/main" val="36733213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p:nvPr>
        </p:nvSpPr>
        <p:spPr/>
        <p:txBody>
          <a:bodyPr/>
          <a:lstStyle/>
          <a:p>
            <a:r>
              <a:rPr lang="en-US" dirty="0" smtClean="0"/>
              <a:t>Questions?</a:t>
            </a:r>
            <a:endParaRPr lang="en-US" dirty="0"/>
          </a:p>
        </p:txBody>
      </p:sp>
      <p:sp>
        <p:nvSpPr>
          <p:cNvPr id="4" name="Subtitle 3"/>
          <p:cNvSpPr>
            <a:spLocks noGrp="1"/>
          </p:cNvSpPr>
          <p:nvPr>
            <p:ph type="subTitle" sz="quarter" idx="1"/>
          </p:nvPr>
        </p:nvSpPr>
        <p:spPr/>
        <p:txBody>
          <a:bodyPr/>
          <a:lstStyle/>
          <a:p>
            <a:endParaRPr lang="en-US"/>
          </a:p>
        </p:txBody>
      </p:sp>
    </p:spTree>
    <p:extLst>
      <p:ext uri="{BB962C8B-B14F-4D97-AF65-F5344CB8AC3E}">
        <p14:creationId xmlns:p14="http://schemas.microsoft.com/office/powerpoint/2010/main" val="24515539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 Session I</a:t>
            </a:r>
            <a:endParaRPr lang="en-US" dirty="0"/>
          </a:p>
        </p:txBody>
      </p:sp>
      <p:sp>
        <p:nvSpPr>
          <p:cNvPr id="3" name="Content Placeholder 2"/>
          <p:cNvSpPr>
            <a:spLocks noGrp="1"/>
          </p:cNvSpPr>
          <p:nvPr>
            <p:ph idx="1"/>
          </p:nvPr>
        </p:nvSpPr>
        <p:spPr>
          <a:xfrm>
            <a:off x="455613" y="2284412"/>
            <a:ext cx="8226425" cy="4268787"/>
          </a:xfrm>
        </p:spPr>
        <p:txBody>
          <a:bodyPr/>
          <a:lstStyle/>
          <a:p>
            <a:r>
              <a:rPr lang="en-US" sz="3600" dirty="0" smtClean="0"/>
              <a:t>Spectrum of Conflict</a:t>
            </a:r>
          </a:p>
          <a:p>
            <a:pPr lvl="1"/>
            <a:r>
              <a:rPr lang="en-US" sz="3200" dirty="0" smtClean="0"/>
              <a:t>Dominate the </a:t>
            </a:r>
            <a:r>
              <a:rPr lang="en-US" sz="3200" dirty="0"/>
              <a:t>full range of military operations, from humanitarian assistance to conventional warfare</a:t>
            </a:r>
          </a:p>
          <a:p>
            <a:r>
              <a:rPr lang="en-US" sz="3600" dirty="0"/>
              <a:t>Technological superiority </a:t>
            </a:r>
          </a:p>
          <a:p>
            <a:r>
              <a:rPr lang="en-US" sz="3600" dirty="0" smtClean="0"/>
              <a:t>Indian Defence Technology Base</a:t>
            </a:r>
          </a:p>
          <a:p>
            <a:endParaRPr lang="en-US" sz="3600" dirty="0" smtClean="0"/>
          </a:p>
          <a:p>
            <a:endParaRPr lang="en-US" sz="3600" dirty="0"/>
          </a:p>
        </p:txBody>
      </p:sp>
    </p:spTree>
    <p:extLst>
      <p:ext uri="{BB962C8B-B14F-4D97-AF65-F5344CB8AC3E}">
        <p14:creationId xmlns:p14="http://schemas.microsoft.com/office/powerpoint/2010/main" val="13618801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3" name="Rectangle 7"/>
          <p:cNvSpPr>
            <a:spLocks noGrp="1" noChangeArrowheads="1"/>
          </p:cNvSpPr>
          <p:nvPr>
            <p:ph type="title"/>
          </p:nvPr>
        </p:nvSpPr>
        <p:spPr>
          <a:xfrm>
            <a:off x="107950" y="404813"/>
            <a:ext cx="8229600" cy="1143000"/>
          </a:xfrm>
        </p:spPr>
        <p:txBody>
          <a:bodyPr/>
          <a:lstStyle/>
          <a:p>
            <a:pPr algn="ctr" eaLnBrk="1" hangingPunct="1">
              <a:defRPr/>
            </a:pPr>
            <a:r>
              <a:rPr lang="en-US" sz="3200" b="1" i="1" smtClean="0">
                <a:solidFill>
                  <a:schemeClr val="bg1"/>
                </a:solidFill>
                <a:effectLst>
                  <a:outerShdw blurRad="38100" dist="38100" dir="2700000" algn="tl">
                    <a:srgbClr val="000000"/>
                  </a:outerShdw>
                </a:effectLst>
              </a:rPr>
              <a:t>“I have </a:t>
            </a:r>
            <a:r>
              <a:rPr lang="en-US" sz="3200" b="1" i="1" smtClean="0">
                <a:effectLst>
                  <a:outerShdw blurRad="38100" dist="38100" dir="2700000" algn="tl">
                    <a:srgbClr val="000000"/>
                  </a:outerShdw>
                </a:effectLst>
              </a:rPr>
              <a:t>three</a:t>
            </a:r>
            <a:r>
              <a:rPr lang="en-US" sz="3200" b="1" i="1" smtClean="0">
                <a:solidFill>
                  <a:schemeClr val="bg1"/>
                </a:solidFill>
                <a:effectLst>
                  <a:outerShdw blurRad="38100" dist="38100" dir="2700000" algn="tl">
                    <a:srgbClr val="000000"/>
                  </a:outerShdw>
                </a:effectLst>
              </a:rPr>
              <a:t> visions for India”</a:t>
            </a:r>
            <a:endParaRPr lang="en-US" sz="3200" smtClean="0">
              <a:solidFill>
                <a:schemeClr val="bg1"/>
              </a:solidFill>
            </a:endParaRPr>
          </a:p>
        </p:txBody>
      </p:sp>
      <p:pic>
        <p:nvPicPr>
          <p:cNvPr id="4099" name="Picture 2"/>
          <p:cNvPicPr>
            <a:picLocks noChangeAspect="1" noChangeArrowheads="1"/>
          </p:cNvPicPr>
          <p:nvPr/>
        </p:nvPicPr>
        <p:blipFill>
          <a:blip r:embed="rId3">
            <a:extLst>
              <a:ext uri="{28A0092B-C50C-407E-A947-70E740481C1C}">
                <a14:useLocalDpi xmlns:a14="http://schemas.microsoft.com/office/drawing/2010/main" val="0"/>
              </a:ext>
            </a:extLst>
          </a:blip>
          <a:srcRect r="-1888" b="17012"/>
          <a:stretch>
            <a:fillRect/>
          </a:stretch>
        </p:blipFill>
        <p:spPr bwMode="auto">
          <a:xfrm>
            <a:off x="7475538" y="0"/>
            <a:ext cx="1668462"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3" descr="SATYMEV"/>
          <p:cNvPicPr>
            <a:picLocks noChangeAspect="1" noChangeArrowheads="1"/>
          </p:cNvPicPr>
          <p:nvPr/>
        </p:nvPicPr>
        <p:blipFill>
          <a:blip r:embed="rId4">
            <a:lum bright="38000" contrast="-40000"/>
            <a:extLst>
              <a:ext uri="{28A0092B-C50C-407E-A947-70E740481C1C}">
                <a14:useLocalDpi xmlns:a14="http://schemas.microsoft.com/office/drawing/2010/main" val="0"/>
              </a:ext>
            </a:extLst>
          </a:blip>
          <a:srcRect/>
          <a:stretch>
            <a:fillRect/>
          </a:stretch>
        </p:blipFill>
        <p:spPr bwMode="auto">
          <a:xfrm>
            <a:off x="0" y="0"/>
            <a:ext cx="1293813"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Rectangle 4"/>
          <p:cNvSpPr>
            <a:spLocks noChangeArrowheads="1"/>
          </p:cNvSpPr>
          <p:nvPr/>
        </p:nvSpPr>
        <p:spPr bwMode="auto">
          <a:xfrm>
            <a:off x="377825" y="5516563"/>
            <a:ext cx="8658225"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Aft>
                <a:spcPct val="30000"/>
              </a:spcAft>
              <a:defRPr/>
            </a:pPr>
            <a:endParaRPr lang="en-US" sz="2000" b="1">
              <a:solidFill>
                <a:srgbClr val="FF0000"/>
              </a:solidFill>
              <a:effectLst>
                <a:outerShdw blurRad="38100" dist="38100" dir="2700000" algn="tl">
                  <a:srgbClr val="000000"/>
                </a:outerShdw>
              </a:effectLst>
              <a:latin typeface="Times New Roman" pitchFamily="18" charset="0"/>
              <a:cs typeface="Times New Roman" pitchFamily="18" charset="0"/>
            </a:endParaRPr>
          </a:p>
        </p:txBody>
      </p:sp>
      <p:sp>
        <p:nvSpPr>
          <p:cNvPr id="19461" name="Text Box 5"/>
          <p:cNvSpPr txBox="1">
            <a:spLocks noChangeArrowheads="1"/>
          </p:cNvSpPr>
          <p:nvPr/>
        </p:nvSpPr>
        <p:spPr bwMode="auto">
          <a:xfrm>
            <a:off x="204788" y="4367213"/>
            <a:ext cx="50149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US" sz="2000" b="1" i="1">
                <a:effectLst>
                  <a:outerShdw blurRad="38100" dist="38100" dir="2700000" algn="tl">
                    <a:srgbClr val="FFFFFF"/>
                  </a:outerShdw>
                </a:effectLst>
                <a:latin typeface="Times New Roman" pitchFamily="18" charset="0"/>
                <a:cs typeface="Times New Roman" pitchFamily="18" charset="0"/>
              </a:rPr>
              <a:t>    </a:t>
            </a:r>
          </a:p>
        </p:txBody>
      </p:sp>
      <p:sp>
        <p:nvSpPr>
          <p:cNvPr id="19462" name="Text Box 6"/>
          <p:cNvSpPr txBox="1">
            <a:spLocks noChangeArrowheads="1"/>
          </p:cNvSpPr>
          <p:nvPr/>
        </p:nvSpPr>
        <p:spPr bwMode="auto">
          <a:xfrm>
            <a:off x="179388" y="3008313"/>
            <a:ext cx="8280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US" sz="2000" b="1" i="1">
                <a:effectLst>
                  <a:outerShdw blurRad="38100" dist="38100" dir="2700000" algn="tl">
                    <a:srgbClr val="FFFFFF"/>
                  </a:outerShdw>
                </a:effectLst>
                <a:latin typeface="Times New Roman" pitchFamily="18" charset="0"/>
                <a:cs typeface="Times New Roman" pitchFamily="18" charset="0"/>
              </a:rPr>
              <a:t>    </a:t>
            </a:r>
          </a:p>
        </p:txBody>
      </p:sp>
      <p:sp>
        <p:nvSpPr>
          <p:cNvPr id="19464" name="Rectangle 8"/>
          <p:cNvSpPr>
            <a:spLocks noGrp="1" noChangeArrowheads="1"/>
          </p:cNvSpPr>
          <p:nvPr>
            <p:ph type="body" idx="1"/>
          </p:nvPr>
        </p:nvSpPr>
        <p:spPr>
          <a:xfrm>
            <a:off x="34925" y="2060575"/>
            <a:ext cx="8820150" cy="3273425"/>
          </a:xfrm>
        </p:spPr>
        <p:txBody>
          <a:bodyPr/>
          <a:lstStyle/>
          <a:p>
            <a:pPr eaLnBrk="1" hangingPunct="1">
              <a:spcBef>
                <a:spcPct val="0"/>
              </a:spcBef>
              <a:buClr>
                <a:schemeClr val="bg1"/>
              </a:buClr>
              <a:buFontTx/>
              <a:buChar char="•"/>
              <a:defRPr/>
            </a:pPr>
            <a:r>
              <a:rPr lang="en-US" sz="2800" b="1" i="1" smtClean="0">
                <a:solidFill>
                  <a:srgbClr val="0000CC"/>
                </a:solidFill>
                <a:effectLst>
                  <a:outerShdw blurRad="38100" dist="38100" dir="2700000" algn="tl">
                    <a:srgbClr val="000000"/>
                  </a:outerShdw>
                </a:effectLst>
              </a:rPr>
              <a:t>My </a:t>
            </a:r>
            <a:r>
              <a:rPr lang="en-US" sz="2800" b="1" i="1" smtClean="0">
                <a:solidFill>
                  <a:srgbClr val="FF0000"/>
                </a:solidFill>
                <a:effectLst>
                  <a:outerShdw blurRad="38100" dist="38100" dir="2700000" algn="tl">
                    <a:srgbClr val="000000"/>
                  </a:outerShdw>
                </a:effectLst>
              </a:rPr>
              <a:t>first vision</a:t>
            </a:r>
            <a:r>
              <a:rPr lang="en-US" sz="2800" b="1" i="1" smtClean="0">
                <a:solidFill>
                  <a:srgbClr val="0000CC"/>
                </a:solidFill>
                <a:effectLst>
                  <a:outerShdw blurRad="38100" dist="38100" dir="2700000" algn="tl">
                    <a:srgbClr val="000000"/>
                  </a:outerShdw>
                </a:effectLst>
              </a:rPr>
              <a:t> is that of </a:t>
            </a:r>
            <a:r>
              <a:rPr lang="en-US" sz="2800" b="1" i="1" smtClean="0">
                <a:solidFill>
                  <a:srgbClr val="FF0000"/>
                </a:solidFill>
                <a:effectLst>
                  <a:outerShdw blurRad="38100" dist="38100" dir="2700000" algn="tl">
                    <a:srgbClr val="000000"/>
                  </a:outerShdw>
                </a:effectLst>
              </a:rPr>
              <a:t>freedom.</a:t>
            </a:r>
            <a:r>
              <a:rPr lang="en-US" sz="2800" b="1" i="1" smtClean="0">
                <a:solidFill>
                  <a:srgbClr val="0000CC"/>
                </a:solidFill>
                <a:effectLst>
                  <a:outerShdw blurRad="38100" dist="38100" dir="2700000" algn="tl">
                    <a:srgbClr val="000000"/>
                  </a:outerShdw>
                </a:effectLst>
              </a:rPr>
              <a:t>   I believe that India got its first vision in 1857</a:t>
            </a:r>
            <a:r>
              <a:rPr lang="en-US" sz="2800" b="1" i="1" smtClean="0">
                <a:effectLst>
                  <a:outerShdw blurRad="38100" dist="38100" dir="2700000" algn="tl">
                    <a:srgbClr val="000000"/>
                  </a:outerShdw>
                </a:effectLst>
              </a:rPr>
              <a:t>.</a:t>
            </a:r>
          </a:p>
          <a:p>
            <a:pPr eaLnBrk="1" hangingPunct="1">
              <a:spcBef>
                <a:spcPct val="0"/>
              </a:spcBef>
              <a:buClr>
                <a:schemeClr val="bg1"/>
              </a:buClr>
              <a:buFontTx/>
              <a:buChar char="•"/>
              <a:defRPr/>
            </a:pPr>
            <a:r>
              <a:rPr lang="en-US" sz="2800" b="1" i="1" smtClean="0">
                <a:effectLst>
                  <a:outerShdw blurRad="38100" dist="38100" dir="2700000" algn="tl">
                    <a:srgbClr val="000000"/>
                  </a:outerShdw>
                </a:effectLst>
              </a:rPr>
              <a:t>My </a:t>
            </a:r>
            <a:r>
              <a:rPr lang="en-US" sz="2800" b="1" i="1" smtClean="0">
                <a:solidFill>
                  <a:srgbClr val="FF0000"/>
                </a:solidFill>
                <a:effectLst>
                  <a:outerShdw blurRad="38100" dist="38100" dir="2700000" algn="tl">
                    <a:srgbClr val="000000"/>
                  </a:outerShdw>
                </a:effectLst>
              </a:rPr>
              <a:t>second vision</a:t>
            </a:r>
            <a:r>
              <a:rPr lang="en-US" sz="2800" b="1" i="1" smtClean="0">
                <a:effectLst>
                  <a:outerShdw blurRad="38100" dist="38100" dir="2700000" algn="tl">
                    <a:srgbClr val="000000"/>
                  </a:outerShdw>
                </a:effectLst>
              </a:rPr>
              <a:t> for India is </a:t>
            </a:r>
            <a:r>
              <a:rPr lang="en-US" sz="2800" b="1" i="1" smtClean="0">
                <a:solidFill>
                  <a:srgbClr val="FF0000"/>
                </a:solidFill>
                <a:effectLst>
                  <a:outerShdw blurRad="38100" dist="38100" dir="2700000" algn="tl">
                    <a:srgbClr val="000000"/>
                  </a:outerShdw>
                </a:effectLst>
              </a:rPr>
              <a:t>development</a:t>
            </a:r>
            <a:r>
              <a:rPr lang="en-US" sz="2800" b="1" i="1" smtClean="0">
                <a:effectLst>
                  <a:outerShdw blurRad="38100" dist="38100" dir="2700000" algn="tl">
                    <a:srgbClr val="000000"/>
                  </a:outerShdw>
                </a:effectLst>
              </a:rPr>
              <a:t>.  It is time we see ourselves as a developed nation, self reliant and self assured.</a:t>
            </a:r>
          </a:p>
          <a:p>
            <a:pPr eaLnBrk="1" hangingPunct="1">
              <a:spcBef>
                <a:spcPct val="0"/>
              </a:spcBef>
              <a:spcAft>
                <a:spcPct val="30000"/>
              </a:spcAft>
              <a:buClr>
                <a:schemeClr val="bg1"/>
              </a:buClr>
              <a:buFontTx/>
              <a:buChar char="•"/>
              <a:defRPr/>
            </a:pPr>
            <a:r>
              <a:rPr lang="en-US" sz="2800" b="1" i="1" smtClean="0">
                <a:solidFill>
                  <a:srgbClr val="0000CC"/>
                </a:solidFill>
                <a:effectLst>
                  <a:outerShdw blurRad="38100" dist="38100" dir="2700000" algn="tl">
                    <a:srgbClr val="000000"/>
                  </a:outerShdw>
                </a:effectLst>
              </a:rPr>
              <a:t>I have a </a:t>
            </a:r>
            <a:r>
              <a:rPr lang="en-US" sz="2800" b="1" i="1" smtClean="0">
                <a:solidFill>
                  <a:srgbClr val="FF0000"/>
                </a:solidFill>
                <a:effectLst>
                  <a:outerShdw blurRad="38100" dist="38100" dir="2700000" algn="tl">
                    <a:srgbClr val="000000"/>
                  </a:outerShdw>
                </a:effectLst>
              </a:rPr>
              <a:t>third vision.</a:t>
            </a:r>
            <a:r>
              <a:rPr lang="en-US" sz="2800" b="1" i="1" smtClean="0">
                <a:solidFill>
                  <a:srgbClr val="0000CC"/>
                </a:solidFill>
                <a:effectLst>
                  <a:outerShdw blurRad="38100" dist="38100" dir="2700000" algn="tl">
                    <a:srgbClr val="000000"/>
                  </a:outerShdw>
                </a:effectLst>
              </a:rPr>
              <a:t>  That India must stand up to the world.   Only </a:t>
            </a:r>
            <a:r>
              <a:rPr lang="en-US" sz="2800" b="1" i="1" smtClean="0">
                <a:solidFill>
                  <a:srgbClr val="FF0000"/>
                </a:solidFill>
                <a:effectLst>
                  <a:outerShdw blurRad="38100" dist="38100" dir="2700000" algn="tl">
                    <a:srgbClr val="000000"/>
                  </a:outerShdw>
                </a:effectLst>
              </a:rPr>
              <a:t>strength respects strength.”</a:t>
            </a:r>
            <a:endParaRPr lang="en-US" sz="2800" smtClean="0"/>
          </a:p>
        </p:txBody>
      </p:sp>
      <p:sp>
        <p:nvSpPr>
          <p:cNvPr id="4105" name="Text Box 9"/>
          <p:cNvSpPr txBox="1">
            <a:spLocks noChangeArrowheads="1"/>
          </p:cNvSpPr>
          <p:nvPr/>
        </p:nvSpPr>
        <p:spPr bwMode="auto">
          <a:xfrm>
            <a:off x="0" y="5715000"/>
            <a:ext cx="8820150"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b="1" i="1">
                <a:solidFill>
                  <a:srgbClr val="993366"/>
                </a:solidFill>
              </a:rPr>
              <a:t>“The loftier the building, the deeper the foundation must be laid.”</a:t>
            </a:r>
          </a:p>
          <a:p>
            <a:pPr algn="r">
              <a:spcBef>
                <a:spcPct val="50000"/>
              </a:spcBef>
            </a:pPr>
            <a:r>
              <a:rPr lang="en-US" altLang="en-US" b="1" i="1">
                <a:solidFill>
                  <a:srgbClr val="993366"/>
                </a:solidFill>
              </a:rPr>
              <a:t> —Thomas Kempis</a:t>
            </a:r>
            <a:endParaRPr lang="en-US" altLang="en-US" b="1"/>
          </a:p>
        </p:txBody>
      </p:sp>
    </p:spTree>
    <p:extLst>
      <p:ext uri="{BB962C8B-B14F-4D97-AF65-F5344CB8AC3E}">
        <p14:creationId xmlns:p14="http://schemas.microsoft.com/office/powerpoint/2010/main" val="110487747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5613" y="228600"/>
            <a:ext cx="8226425" cy="1644650"/>
          </a:xfrm>
        </p:spPr>
        <p:txBody>
          <a:bodyPr/>
          <a:lstStyle/>
          <a:p>
            <a:pPr eaLnBrk="1" hangingPunct="1"/>
            <a:r>
              <a:rPr lang="en-US" altLang="en-US" sz="2800" b="1" u="sng" smtClean="0"/>
              <a:t>DYNAMIC INTERNATIONAL SYSTEMS IN A GLOBALISED WORLD</a:t>
            </a:r>
          </a:p>
        </p:txBody>
      </p:sp>
      <p:grpSp>
        <p:nvGrpSpPr>
          <p:cNvPr id="6147" name="Group 4"/>
          <p:cNvGrpSpPr>
            <a:grpSpLocks/>
          </p:cNvGrpSpPr>
          <p:nvPr/>
        </p:nvGrpSpPr>
        <p:grpSpPr bwMode="auto">
          <a:xfrm>
            <a:off x="233363" y="1643063"/>
            <a:ext cx="8226425" cy="4594225"/>
            <a:chOff x="201" y="427"/>
            <a:chExt cx="5427" cy="3496"/>
          </a:xfrm>
        </p:grpSpPr>
        <p:grpSp>
          <p:nvGrpSpPr>
            <p:cNvPr id="6156" name="Group 5"/>
            <p:cNvGrpSpPr>
              <a:grpSpLocks/>
            </p:cNvGrpSpPr>
            <p:nvPr/>
          </p:nvGrpSpPr>
          <p:grpSpPr bwMode="auto">
            <a:xfrm>
              <a:off x="2521" y="640"/>
              <a:ext cx="3107" cy="3182"/>
              <a:chOff x="2521" y="640"/>
              <a:chExt cx="3107" cy="3182"/>
            </a:xfrm>
          </p:grpSpPr>
          <p:sp>
            <p:nvSpPr>
              <p:cNvPr id="6199" name="Freeform 6"/>
              <p:cNvSpPr>
                <a:spLocks/>
              </p:cNvSpPr>
              <p:nvPr/>
            </p:nvSpPr>
            <p:spPr bwMode="gray">
              <a:xfrm>
                <a:off x="4416" y="2818"/>
                <a:ext cx="278" cy="191"/>
              </a:xfrm>
              <a:custGeom>
                <a:avLst/>
                <a:gdLst>
                  <a:gd name="T0" fmla="*/ 130 w 278"/>
                  <a:gd name="T1" fmla="*/ 0 h 191"/>
                  <a:gd name="T2" fmla="*/ 113 w 278"/>
                  <a:gd name="T3" fmla="*/ 5 h 191"/>
                  <a:gd name="T4" fmla="*/ 105 w 278"/>
                  <a:gd name="T5" fmla="*/ 24 h 191"/>
                  <a:gd name="T6" fmla="*/ 83 w 278"/>
                  <a:gd name="T7" fmla="*/ 29 h 191"/>
                  <a:gd name="T8" fmla="*/ 78 w 278"/>
                  <a:gd name="T9" fmla="*/ 51 h 191"/>
                  <a:gd name="T10" fmla="*/ 56 w 278"/>
                  <a:gd name="T11" fmla="*/ 56 h 191"/>
                  <a:gd name="T12" fmla="*/ 39 w 278"/>
                  <a:gd name="T13" fmla="*/ 68 h 191"/>
                  <a:gd name="T14" fmla="*/ 12 w 278"/>
                  <a:gd name="T15" fmla="*/ 76 h 191"/>
                  <a:gd name="T16" fmla="*/ 0 w 278"/>
                  <a:gd name="T17" fmla="*/ 93 h 191"/>
                  <a:gd name="T18" fmla="*/ 0 w 278"/>
                  <a:gd name="T19" fmla="*/ 112 h 191"/>
                  <a:gd name="T20" fmla="*/ 29 w 278"/>
                  <a:gd name="T21" fmla="*/ 117 h 191"/>
                  <a:gd name="T22" fmla="*/ 25 w 278"/>
                  <a:gd name="T23" fmla="*/ 144 h 191"/>
                  <a:gd name="T24" fmla="*/ 42 w 278"/>
                  <a:gd name="T25" fmla="*/ 153 h 191"/>
                  <a:gd name="T26" fmla="*/ 66 w 278"/>
                  <a:gd name="T27" fmla="*/ 151 h 191"/>
                  <a:gd name="T28" fmla="*/ 91 w 278"/>
                  <a:gd name="T29" fmla="*/ 151 h 191"/>
                  <a:gd name="T30" fmla="*/ 93 w 278"/>
                  <a:gd name="T31" fmla="*/ 163 h 191"/>
                  <a:gd name="T32" fmla="*/ 110 w 278"/>
                  <a:gd name="T33" fmla="*/ 163 h 191"/>
                  <a:gd name="T34" fmla="*/ 132 w 278"/>
                  <a:gd name="T35" fmla="*/ 161 h 191"/>
                  <a:gd name="T36" fmla="*/ 127 w 278"/>
                  <a:gd name="T37" fmla="*/ 141 h 191"/>
                  <a:gd name="T38" fmla="*/ 130 w 278"/>
                  <a:gd name="T39" fmla="*/ 122 h 191"/>
                  <a:gd name="T40" fmla="*/ 137 w 278"/>
                  <a:gd name="T41" fmla="*/ 112 h 191"/>
                  <a:gd name="T42" fmla="*/ 162 w 278"/>
                  <a:gd name="T43" fmla="*/ 105 h 191"/>
                  <a:gd name="T44" fmla="*/ 157 w 278"/>
                  <a:gd name="T45" fmla="*/ 117 h 191"/>
                  <a:gd name="T46" fmla="*/ 162 w 278"/>
                  <a:gd name="T47" fmla="*/ 136 h 191"/>
                  <a:gd name="T48" fmla="*/ 172 w 278"/>
                  <a:gd name="T49" fmla="*/ 149 h 191"/>
                  <a:gd name="T50" fmla="*/ 169 w 278"/>
                  <a:gd name="T51" fmla="*/ 161 h 191"/>
                  <a:gd name="T52" fmla="*/ 169 w 278"/>
                  <a:gd name="T53" fmla="*/ 183 h 191"/>
                  <a:gd name="T54" fmla="*/ 181 w 278"/>
                  <a:gd name="T55" fmla="*/ 190 h 191"/>
                  <a:gd name="T56" fmla="*/ 186 w 278"/>
                  <a:gd name="T57" fmla="*/ 171 h 191"/>
                  <a:gd name="T58" fmla="*/ 194 w 278"/>
                  <a:gd name="T59" fmla="*/ 158 h 191"/>
                  <a:gd name="T60" fmla="*/ 203 w 278"/>
                  <a:gd name="T61" fmla="*/ 183 h 191"/>
                  <a:gd name="T62" fmla="*/ 226 w 278"/>
                  <a:gd name="T63" fmla="*/ 183 h 191"/>
                  <a:gd name="T64" fmla="*/ 235 w 278"/>
                  <a:gd name="T65" fmla="*/ 171 h 191"/>
                  <a:gd name="T66" fmla="*/ 228 w 278"/>
                  <a:gd name="T67" fmla="*/ 156 h 191"/>
                  <a:gd name="T68" fmla="*/ 221 w 278"/>
                  <a:gd name="T69" fmla="*/ 144 h 191"/>
                  <a:gd name="T70" fmla="*/ 230 w 278"/>
                  <a:gd name="T71" fmla="*/ 136 h 191"/>
                  <a:gd name="T72" fmla="*/ 243 w 278"/>
                  <a:gd name="T73" fmla="*/ 132 h 191"/>
                  <a:gd name="T74" fmla="*/ 262 w 278"/>
                  <a:gd name="T75" fmla="*/ 132 h 191"/>
                  <a:gd name="T76" fmla="*/ 277 w 278"/>
                  <a:gd name="T77" fmla="*/ 132 h 191"/>
                  <a:gd name="T78" fmla="*/ 272 w 278"/>
                  <a:gd name="T79" fmla="*/ 119 h 191"/>
                  <a:gd name="T80" fmla="*/ 245 w 278"/>
                  <a:gd name="T81" fmla="*/ 117 h 191"/>
                  <a:gd name="T82" fmla="*/ 245 w 278"/>
                  <a:gd name="T83" fmla="*/ 102 h 191"/>
                  <a:gd name="T84" fmla="*/ 260 w 278"/>
                  <a:gd name="T85" fmla="*/ 83 h 191"/>
                  <a:gd name="T86" fmla="*/ 238 w 278"/>
                  <a:gd name="T87" fmla="*/ 80 h 191"/>
                  <a:gd name="T88" fmla="*/ 223 w 278"/>
                  <a:gd name="T89" fmla="*/ 83 h 191"/>
                  <a:gd name="T90" fmla="*/ 199 w 278"/>
                  <a:gd name="T91" fmla="*/ 68 h 191"/>
                  <a:gd name="T92" fmla="*/ 179 w 278"/>
                  <a:gd name="T93" fmla="*/ 73 h 191"/>
                  <a:gd name="T94" fmla="*/ 176 w 278"/>
                  <a:gd name="T95" fmla="*/ 90 h 191"/>
                  <a:gd name="T96" fmla="*/ 164 w 278"/>
                  <a:gd name="T97" fmla="*/ 78 h 191"/>
                  <a:gd name="T98" fmla="*/ 150 w 278"/>
                  <a:gd name="T99" fmla="*/ 61 h 191"/>
                  <a:gd name="T100" fmla="*/ 157 w 278"/>
                  <a:gd name="T101" fmla="*/ 46 h 191"/>
                  <a:gd name="T102" fmla="*/ 169 w 278"/>
                  <a:gd name="T103" fmla="*/ 37 h 191"/>
                  <a:gd name="T104" fmla="*/ 159 w 278"/>
                  <a:gd name="T105" fmla="*/ 19 h 191"/>
                  <a:gd name="T106" fmla="*/ 150 w 278"/>
                  <a:gd name="T107" fmla="*/ 2 h 191"/>
                  <a:gd name="T108" fmla="*/ 130 w 278"/>
                  <a:gd name="T109" fmla="*/ 0 h 1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8" h="191">
                    <a:moveTo>
                      <a:pt x="130" y="0"/>
                    </a:moveTo>
                    <a:lnTo>
                      <a:pt x="113" y="5"/>
                    </a:lnTo>
                    <a:lnTo>
                      <a:pt x="105" y="24"/>
                    </a:lnTo>
                    <a:lnTo>
                      <a:pt x="83" y="29"/>
                    </a:lnTo>
                    <a:lnTo>
                      <a:pt x="78" y="51"/>
                    </a:lnTo>
                    <a:lnTo>
                      <a:pt x="56" y="56"/>
                    </a:lnTo>
                    <a:lnTo>
                      <a:pt x="39" y="68"/>
                    </a:lnTo>
                    <a:lnTo>
                      <a:pt x="12" y="76"/>
                    </a:lnTo>
                    <a:lnTo>
                      <a:pt x="0" y="93"/>
                    </a:lnTo>
                    <a:lnTo>
                      <a:pt x="0" y="112"/>
                    </a:lnTo>
                    <a:lnTo>
                      <a:pt x="29" y="117"/>
                    </a:lnTo>
                    <a:lnTo>
                      <a:pt x="25" y="144"/>
                    </a:lnTo>
                    <a:lnTo>
                      <a:pt x="42" y="153"/>
                    </a:lnTo>
                    <a:lnTo>
                      <a:pt x="66" y="151"/>
                    </a:lnTo>
                    <a:lnTo>
                      <a:pt x="91" y="151"/>
                    </a:lnTo>
                    <a:lnTo>
                      <a:pt x="93" y="163"/>
                    </a:lnTo>
                    <a:lnTo>
                      <a:pt x="110" y="163"/>
                    </a:lnTo>
                    <a:lnTo>
                      <a:pt x="132" y="161"/>
                    </a:lnTo>
                    <a:lnTo>
                      <a:pt x="127" y="141"/>
                    </a:lnTo>
                    <a:lnTo>
                      <a:pt x="130" y="122"/>
                    </a:lnTo>
                    <a:lnTo>
                      <a:pt x="137" y="112"/>
                    </a:lnTo>
                    <a:lnTo>
                      <a:pt x="162" y="105"/>
                    </a:lnTo>
                    <a:lnTo>
                      <a:pt x="157" y="117"/>
                    </a:lnTo>
                    <a:lnTo>
                      <a:pt x="162" y="136"/>
                    </a:lnTo>
                    <a:lnTo>
                      <a:pt x="172" y="149"/>
                    </a:lnTo>
                    <a:lnTo>
                      <a:pt x="169" y="161"/>
                    </a:lnTo>
                    <a:lnTo>
                      <a:pt x="169" y="183"/>
                    </a:lnTo>
                    <a:lnTo>
                      <a:pt x="181" y="190"/>
                    </a:lnTo>
                    <a:lnTo>
                      <a:pt x="186" y="171"/>
                    </a:lnTo>
                    <a:lnTo>
                      <a:pt x="194" y="158"/>
                    </a:lnTo>
                    <a:lnTo>
                      <a:pt x="203" y="183"/>
                    </a:lnTo>
                    <a:lnTo>
                      <a:pt x="226" y="183"/>
                    </a:lnTo>
                    <a:lnTo>
                      <a:pt x="235" y="171"/>
                    </a:lnTo>
                    <a:lnTo>
                      <a:pt x="228" y="156"/>
                    </a:lnTo>
                    <a:lnTo>
                      <a:pt x="221" y="144"/>
                    </a:lnTo>
                    <a:lnTo>
                      <a:pt x="230" y="136"/>
                    </a:lnTo>
                    <a:lnTo>
                      <a:pt x="243" y="132"/>
                    </a:lnTo>
                    <a:lnTo>
                      <a:pt x="262" y="132"/>
                    </a:lnTo>
                    <a:lnTo>
                      <a:pt x="277" y="132"/>
                    </a:lnTo>
                    <a:lnTo>
                      <a:pt x="272" y="119"/>
                    </a:lnTo>
                    <a:lnTo>
                      <a:pt x="245" y="117"/>
                    </a:lnTo>
                    <a:lnTo>
                      <a:pt x="245" y="102"/>
                    </a:lnTo>
                    <a:lnTo>
                      <a:pt x="260" y="83"/>
                    </a:lnTo>
                    <a:lnTo>
                      <a:pt x="238" y="80"/>
                    </a:lnTo>
                    <a:lnTo>
                      <a:pt x="223" y="83"/>
                    </a:lnTo>
                    <a:lnTo>
                      <a:pt x="199" y="68"/>
                    </a:lnTo>
                    <a:lnTo>
                      <a:pt x="179" y="73"/>
                    </a:lnTo>
                    <a:lnTo>
                      <a:pt x="176" y="90"/>
                    </a:lnTo>
                    <a:lnTo>
                      <a:pt x="164" y="78"/>
                    </a:lnTo>
                    <a:lnTo>
                      <a:pt x="150" y="61"/>
                    </a:lnTo>
                    <a:lnTo>
                      <a:pt x="157" y="46"/>
                    </a:lnTo>
                    <a:lnTo>
                      <a:pt x="169" y="37"/>
                    </a:lnTo>
                    <a:lnTo>
                      <a:pt x="159" y="19"/>
                    </a:lnTo>
                    <a:lnTo>
                      <a:pt x="150" y="2"/>
                    </a:lnTo>
                    <a:lnTo>
                      <a:pt x="130"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00" name="Freeform 7"/>
              <p:cNvSpPr>
                <a:spLocks/>
              </p:cNvSpPr>
              <p:nvPr/>
            </p:nvSpPr>
            <p:spPr bwMode="gray">
              <a:xfrm>
                <a:off x="4702" y="2878"/>
                <a:ext cx="32" cy="70"/>
              </a:xfrm>
              <a:custGeom>
                <a:avLst/>
                <a:gdLst>
                  <a:gd name="T0" fmla="*/ 31 w 32"/>
                  <a:gd name="T1" fmla="*/ 0 h 70"/>
                  <a:gd name="T2" fmla="*/ 10 w 32"/>
                  <a:gd name="T3" fmla="*/ 10 h 70"/>
                  <a:gd name="T4" fmla="*/ 0 w 32"/>
                  <a:gd name="T5" fmla="*/ 23 h 70"/>
                  <a:gd name="T6" fmla="*/ 5 w 32"/>
                  <a:gd name="T7" fmla="*/ 41 h 70"/>
                  <a:gd name="T8" fmla="*/ 5 w 32"/>
                  <a:gd name="T9" fmla="*/ 64 h 70"/>
                  <a:gd name="T10" fmla="*/ 21 w 32"/>
                  <a:gd name="T11" fmla="*/ 69 h 70"/>
                  <a:gd name="T12" fmla="*/ 31 w 32"/>
                  <a:gd name="T13" fmla="*/ 56 h 70"/>
                  <a:gd name="T14" fmla="*/ 26 w 32"/>
                  <a:gd name="T15" fmla="*/ 38 h 70"/>
                  <a:gd name="T16" fmla="*/ 18 w 32"/>
                  <a:gd name="T17" fmla="*/ 26 h 70"/>
                  <a:gd name="T18" fmla="*/ 31 w 32"/>
                  <a:gd name="T19" fmla="*/ 0 h 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 h="70">
                    <a:moveTo>
                      <a:pt x="31" y="0"/>
                    </a:moveTo>
                    <a:lnTo>
                      <a:pt x="10" y="10"/>
                    </a:lnTo>
                    <a:lnTo>
                      <a:pt x="0" y="23"/>
                    </a:lnTo>
                    <a:lnTo>
                      <a:pt x="5" y="41"/>
                    </a:lnTo>
                    <a:lnTo>
                      <a:pt x="5" y="64"/>
                    </a:lnTo>
                    <a:lnTo>
                      <a:pt x="21" y="69"/>
                    </a:lnTo>
                    <a:lnTo>
                      <a:pt x="31" y="56"/>
                    </a:lnTo>
                    <a:lnTo>
                      <a:pt x="26" y="38"/>
                    </a:lnTo>
                    <a:lnTo>
                      <a:pt x="18" y="26"/>
                    </a:lnTo>
                    <a:lnTo>
                      <a:pt x="31"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01" name="Freeform 8"/>
              <p:cNvSpPr>
                <a:spLocks/>
              </p:cNvSpPr>
              <p:nvPr/>
            </p:nvSpPr>
            <p:spPr bwMode="gray">
              <a:xfrm>
                <a:off x="4798" y="2999"/>
                <a:ext cx="27" cy="32"/>
              </a:xfrm>
              <a:custGeom>
                <a:avLst/>
                <a:gdLst>
                  <a:gd name="T0" fmla="*/ 7 w 27"/>
                  <a:gd name="T1" fmla="*/ 0 h 32"/>
                  <a:gd name="T2" fmla="*/ 0 w 27"/>
                  <a:gd name="T3" fmla="*/ 14 h 32"/>
                  <a:gd name="T4" fmla="*/ 7 w 27"/>
                  <a:gd name="T5" fmla="*/ 31 h 32"/>
                  <a:gd name="T6" fmla="*/ 24 w 27"/>
                  <a:gd name="T7" fmla="*/ 24 h 32"/>
                  <a:gd name="T8" fmla="*/ 26 w 27"/>
                  <a:gd name="T9" fmla="*/ 10 h 32"/>
                  <a:gd name="T10" fmla="*/ 7 w 27"/>
                  <a:gd name="T11" fmla="*/ 0 h 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 h="32">
                    <a:moveTo>
                      <a:pt x="7" y="0"/>
                    </a:moveTo>
                    <a:lnTo>
                      <a:pt x="0" y="14"/>
                    </a:lnTo>
                    <a:lnTo>
                      <a:pt x="7" y="31"/>
                    </a:lnTo>
                    <a:lnTo>
                      <a:pt x="24" y="24"/>
                    </a:lnTo>
                    <a:lnTo>
                      <a:pt x="26" y="10"/>
                    </a:lnTo>
                    <a:lnTo>
                      <a:pt x="7"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02" name="Freeform 9"/>
              <p:cNvSpPr>
                <a:spLocks/>
              </p:cNvSpPr>
              <p:nvPr/>
            </p:nvSpPr>
            <p:spPr bwMode="gray">
              <a:xfrm>
                <a:off x="4716" y="2955"/>
                <a:ext cx="46" cy="31"/>
              </a:xfrm>
              <a:custGeom>
                <a:avLst/>
                <a:gdLst>
                  <a:gd name="T0" fmla="*/ 0 w 46"/>
                  <a:gd name="T1" fmla="*/ 30 h 31"/>
                  <a:gd name="T2" fmla="*/ 7 w 46"/>
                  <a:gd name="T3" fmla="*/ 8 h 31"/>
                  <a:gd name="T4" fmla="*/ 24 w 46"/>
                  <a:gd name="T5" fmla="*/ 0 h 31"/>
                  <a:gd name="T6" fmla="*/ 40 w 46"/>
                  <a:gd name="T7" fmla="*/ 10 h 31"/>
                  <a:gd name="T8" fmla="*/ 45 w 46"/>
                  <a:gd name="T9" fmla="*/ 25 h 31"/>
                  <a:gd name="T10" fmla="*/ 31 w 46"/>
                  <a:gd name="T11" fmla="*/ 28 h 31"/>
                  <a:gd name="T12" fmla="*/ 19 w 46"/>
                  <a:gd name="T13" fmla="*/ 18 h 31"/>
                  <a:gd name="T14" fmla="*/ 0 w 46"/>
                  <a:gd name="T15" fmla="*/ 30 h 3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 h="31">
                    <a:moveTo>
                      <a:pt x="0" y="30"/>
                    </a:moveTo>
                    <a:lnTo>
                      <a:pt x="7" y="8"/>
                    </a:lnTo>
                    <a:lnTo>
                      <a:pt x="24" y="0"/>
                    </a:lnTo>
                    <a:lnTo>
                      <a:pt x="40" y="10"/>
                    </a:lnTo>
                    <a:lnTo>
                      <a:pt x="45" y="25"/>
                    </a:lnTo>
                    <a:lnTo>
                      <a:pt x="31" y="28"/>
                    </a:lnTo>
                    <a:lnTo>
                      <a:pt x="19" y="18"/>
                    </a:lnTo>
                    <a:lnTo>
                      <a:pt x="0" y="3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03" name="Freeform 10"/>
              <p:cNvSpPr>
                <a:spLocks/>
              </p:cNvSpPr>
              <p:nvPr/>
            </p:nvSpPr>
            <p:spPr bwMode="gray">
              <a:xfrm>
                <a:off x="4821" y="1096"/>
                <a:ext cx="177" cy="99"/>
              </a:xfrm>
              <a:custGeom>
                <a:avLst/>
                <a:gdLst>
                  <a:gd name="T0" fmla="*/ 29 w 177"/>
                  <a:gd name="T1" fmla="*/ 22 h 99"/>
                  <a:gd name="T2" fmla="*/ 41 w 177"/>
                  <a:gd name="T3" fmla="*/ 2 h 99"/>
                  <a:gd name="T4" fmla="*/ 58 w 177"/>
                  <a:gd name="T5" fmla="*/ 2 h 99"/>
                  <a:gd name="T6" fmla="*/ 75 w 177"/>
                  <a:gd name="T7" fmla="*/ 12 h 99"/>
                  <a:gd name="T8" fmla="*/ 89 w 177"/>
                  <a:gd name="T9" fmla="*/ 0 h 99"/>
                  <a:gd name="T10" fmla="*/ 113 w 177"/>
                  <a:gd name="T11" fmla="*/ 15 h 99"/>
                  <a:gd name="T12" fmla="*/ 130 w 177"/>
                  <a:gd name="T13" fmla="*/ 25 h 99"/>
                  <a:gd name="T14" fmla="*/ 145 w 177"/>
                  <a:gd name="T15" fmla="*/ 32 h 99"/>
                  <a:gd name="T16" fmla="*/ 164 w 177"/>
                  <a:gd name="T17" fmla="*/ 44 h 99"/>
                  <a:gd name="T18" fmla="*/ 176 w 177"/>
                  <a:gd name="T19" fmla="*/ 44 h 99"/>
                  <a:gd name="T20" fmla="*/ 162 w 177"/>
                  <a:gd name="T21" fmla="*/ 54 h 99"/>
                  <a:gd name="T22" fmla="*/ 145 w 177"/>
                  <a:gd name="T23" fmla="*/ 64 h 99"/>
                  <a:gd name="T24" fmla="*/ 140 w 177"/>
                  <a:gd name="T25" fmla="*/ 76 h 99"/>
                  <a:gd name="T26" fmla="*/ 123 w 177"/>
                  <a:gd name="T27" fmla="*/ 81 h 99"/>
                  <a:gd name="T28" fmla="*/ 106 w 177"/>
                  <a:gd name="T29" fmla="*/ 91 h 99"/>
                  <a:gd name="T30" fmla="*/ 82 w 177"/>
                  <a:gd name="T31" fmla="*/ 91 h 99"/>
                  <a:gd name="T32" fmla="*/ 63 w 177"/>
                  <a:gd name="T33" fmla="*/ 98 h 99"/>
                  <a:gd name="T34" fmla="*/ 43 w 177"/>
                  <a:gd name="T35" fmla="*/ 86 h 99"/>
                  <a:gd name="T36" fmla="*/ 29 w 177"/>
                  <a:gd name="T37" fmla="*/ 66 h 99"/>
                  <a:gd name="T38" fmla="*/ 5 w 177"/>
                  <a:gd name="T39" fmla="*/ 59 h 99"/>
                  <a:gd name="T40" fmla="*/ 0 w 177"/>
                  <a:gd name="T41" fmla="*/ 29 h 99"/>
                  <a:gd name="T42" fmla="*/ 12 w 177"/>
                  <a:gd name="T43" fmla="*/ 34 h 99"/>
                  <a:gd name="T44" fmla="*/ 31 w 177"/>
                  <a:gd name="T45" fmla="*/ 44 h 99"/>
                  <a:gd name="T46" fmla="*/ 29 w 177"/>
                  <a:gd name="T47" fmla="*/ 22 h 9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7" h="99">
                    <a:moveTo>
                      <a:pt x="29" y="22"/>
                    </a:moveTo>
                    <a:lnTo>
                      <a:pt x="41" y="2"/>
                    </a:lnTo>
                    <a:lnTo>
                      <a:pt x="58" y="2"/>
                    </a:lnTo>
                    <a:lnTo>
                      <a:pt x="75" y="12"/>
                    </a:lnTo>
                    <a:lnTo>
                      <a:pt x="89" y="0"/>
                    </a:lnTo>
                    <a:lnTo>
                      <a:pt x="113" y="15"/>
                    </a:lnTo>
                    <a:lnTo>
                      <a:pt x="130" y="25"/>
                    </a:lnTo>
                    <a:lnTo>
                      <a:pt x="145" y="32"/>
                    </a:lnTo>
                    <a:lnTo>
                      <a:pt x="164" y="44"/>
                    </a:lnTo>
                    <a:lnTo>
                      <a:pt x="176" y="44"/>
                    </a:lnTo>
                    <a:lnTo>
                      <a:pt x="162" y="54"/>
                    </a:lnTo>
                    <a:lnTo>
                      <a:pt x="145" y="64"/>
                    </a:lnTo>
                    <a:lnTo>
                      <a:pt x="140" y="76"/>
                    </a:lnTo>
                    <a:lnTo>
                      <a:pt x="123" y="81"/>
                    </a:lnTo>
                    <a:lnTo>
                      <a:pt x="106" y="91"/>
                    </a:lnTo>
                    <a:lnTo>
                      <a:pt x="82" y="91"/>
                    </a:lnTo>
                    <a:lnTo>
                      <a:pt x="63" y="98"/>
                    </a:lnTo>
                    <a:lnTo>
                      <a:pt x="43" y="86"/>
                    </a:lnTo>
                    <a:lnTo>
                      <a:pt x="29" y="66"/>
                    </a:lnTo>
                    <a:lnTo>
                      <a:pt x="5" y="59"/>
                    </a:lnTo>
                    <a:lnTo>
                      <a:pt x="0" y="29"/>
                    </a:lnTo>
                    <a:lnTo>
                      <a:pt x="12" y="34"/>
                    </a:lnTo>
                    <a:lnTo>
                      <a:pt x="31" y="44"/>
                    </a:lnTo>
                    <a:lnTo>
                      <a:pt x="29" y="22"/>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04" name="Freeform 11"/>
              <p:cNvSpPr>
                <a:spLocks/>
              </p:cNvSpPr>
              <p:nvPr/>
            </p:nvSpPr>
            <p:spPr bwMode="gray">
              <a:xfrm>
                <a:off x="4889" y="1215"/>
                <a:ext cx="64" cy="58"/>
              </a:xfrm>
              <a:custGeom>
                <a:avLst/>
                <a:gdLst>
                  <a:gd name="T0" fmla="*/ 0 w 64"/>
                  <a:gd name="T1" fmla="*/ 5 h 58"/>
                  <a:gd name="T2" fmla="*/ 25 w 64"/>
                  <a:gd name="T3" fmla="*/ 0 h 58"/>
                  <a:gd name="T4" fmla="*/ 33 w 64"/>
                  <a:gd name="T5" fmla="*/ 15 h 58"/>
                  <a:gd name="T6" fmla="*/ 50 w 64"/>
                  <a:gd name="T7" fmla="*/ 22 h 58"/>
                  <a:gd name="T8" fmla="*/ 63 w 64"/>
                  <a:gd name="T9" fmla="*/ 39 h 58"/>
                  <a:gd name="T10" fmla="*/ 55 w 64"/>
                  <a:gd name="T11" fmla="*/ 57 h 58"/>
                  <a:gd name="T12" fmla="*/ 33 w 64"/>
                  <a:gd name="T13" fmla="*/ 54 h 58"/>
                  <a:gd name="T14" fmla="*/ 8 w 64"/>
                  <a:gd name="T15" fmla="*/ 49 h 58"/>
                  <a:gd name="T16" fmla="*/ 3 w 64"/>
                  <a:gd name="T17" fmla="*/ 29 h 58"/>
                  <a:gd name="T18" fmla="*/ 15 w 64"/>
                  <a:gd name="T19" fmla="*/ 22 h 58"/>
                  <a:gd name="T20" fmla="*/ 0 w 64"/>
                  <a:gd name="T21" fmla="*/ 5 h 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4" h="58">
                    <a:moveTo>
                      <a:pt x="0" y="5"/>
                    </a:moveTo>
                    <a:lnTo>
                      <a:pt x="25" y="0"/>
                    </a:lnTo>
                    <a:lnTo>
                      <a:pt x="33" y="15"/>
                    </a:lnTo>
                    <a:lnTo>
                      <a:pt x="50" y="22"/>
                    </a:lnTo>
                    <a:lnTo>
                      <a:pt x="63" y="39"/>
                    </a:lnTo>
                    <a:lnTo>
                      <a:pt x="55" y="57"/>
                    </a:lnTo>
                    <a:lnTo>
                      <a:pt x="33" y="54"/>
                    </a:lnTo>
                    <a:lnTo>
                      <a:pt x="8" y="49"/>
                    </a:lnTo>
                    <a:lnTo>
                      <a:pt x="3" y="29"/>
                    </a:lnTo>
                    <a:lnTo>
                      <a:pt x="15" y="22"/>
                    </a:lnTo>
                    <a:lnTo>
                      <a:pt x="0" y="5"/>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05" name="Freeform 12"/>
              <p:cNvSpPr>
                <a:spLocks/>
              </p:cNvSpPr>
              <p:nvPr/>
            </p:nvSpPr>
            <p:spPr bwMode="gray">
              <a:xfrm>
                <a:off x="4997" y="1149"/>
                <a:ext cx="63" cy="48"/>
              </a:xfrm>
              <a:custGeom>
                <a:avLst/>
                <a:gdLst>
                  <a:gd name="T0" fmla="*/ 0 w 63"/>
                  <a:gd name="T1" fmla="*/ 9 h 48"/>
                  <a:gd name="T2" fmla="*/ 17 w 63"/>
                  <a:gd name="T3" fmla="*/ 0 h 48"/>
                  <a:gd name="T4" fmla="*/ 35 w 63"/>
                  <a:gd name="T5" fmla="*/ 12 h 48"/>
                  <a:gd name="T6" fmla="*/ 57 w 63"/>
                  <a:gd name="T7" fmla="*/ 9 h 48"/>
                  <a:gd name="T8" fmla="*/ 62 w 63"/>
                  <a:gd name="T9" fmla="*/ 26 h 48"/>
                  <a:gd name="T10" fmla="*/ 62 w 63"/>
                  <a:gd name="T11" fmla="*/ 47 h 48"/>
                  <a:gd name="T12" fmla="*/ 32 w 63"/>
                  <a:gd name="T13" fmla="*/ 47 h 48"/>
                  <a:gd name="T14" fmla="*/ 20 w 63"/>
                  <a:gd name="T15" fmla="*/ 28 h 48"/>
                  <a:gd name="T16" fmla="*/ 0 w 63"/>
                  <a:gd name="T17" fmla="*/ 9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3" h="48">
                    <a:moveTo>
                      <a:pt x="0" y="9"/>
                    </a:moveTo>
                    <a:lnTo>
                      <a:pt x="17" y="0"/>
                    </a:lnTo>
                    <a:lnTo>
                      <a:pt x="35" y="12"/>
                    </a:lnTo>
                    <a:lnTo>
                      <a:pt x="57" y="9"/>
                    </a:lnTo>
                    <a:lnTo>
                      <a:pt x="62" y="26"/>
                    </a:lnTo>
                    <a:lnTo>
                      <a:pt x="62" y="47"/>
                    </a:lnTo>
                    <a:lnTo>
                      <a:pt x="32" y="47"/>
                    </a:lnTo>
                    <a:lnTo>
                      <a:pt x="20" y="28"/>
                    </a:lnTo>
                    <a:lnTo>
                      <a:pt x="0" y="9"/>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06" name="Freeform 13"/>
              <p:cNvSpPr>
                <a:spLocks/>
              </p:cNvSpPr>
              <p:nvPr/>
            </p:nvSpPr>
            <p:spPr bwMode="gray">
              <a:xfrm>
                <a:off x="4827" y="1221"/>
                <a:ext cx="20" cy="18"/>
              </a:xfrm>
              <a:custGeom>
                <a:avLst/>
                <a:gdLst>
                  <a:gd name="T0" fmla="*/ 0 w 20"/>
                  <a:gd name="T1" fmla="*/ 0 h 18"/>
                  <a:gd name="T2" fmla="*/ 14 w 20"/>
                  <a:gd name="T3" fmla="*/ 0 h 18"/>
                  <a:gd name="T4" fmla="*/ 19 w 20"/>
                  <a:gd name="T5" fmla="*/ 14 h 18"/>
                  <a:gd name="T6" fmla="*/ 5 w 20"/>
                  <a:gd name="T7" fmla="*/ 17 h 18"/>
                  <a:gd name="T8" fmla="*/ 0 w 20"/>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8">
                    <a:moveTo>
                      <a:pt x="0" y="0"/>
                    </a:moveTo>
                    <a:lnTo>
                      <a:pt x="14" y="0"/>
                    </a:lnTo>
                    <a:lnTo>
                      <a:pt x="19" y="14"/>
                    </a:lnTo>
                    <a:lnTo>
                      <a:pt x="5" y="17"/>
                    </a:lnTo>
                    <a:lnTo>
                      <a:pt x="0"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07" name="Freeform 14"/>
              <p:cNvSpPr>
                <a:spLocks/>
              </p:cNvSpPr>
              <p:nvPr/>
            </p:nvSpPr>
            <p:spPr bwMode="gray">
              <a:xfrm>
                <a:off x="4755" y="3017"/>
                <a:ext cx="20" cy="22"/>
              </a:xfrm>
              <a:custGeom>
                <a:avLst/>
                <a:gdLst>
                  <a:gd name="T0" fmla="*/ 8 w 20"/>
                  <a:gd name="T1" fmla="*/ 0 h 22"/>
                  <a:gd name="T2" fmla="*/ 0 w 20"/>
                  <a:gd name="T3" fmla="*/ 13 h 22"/>
                  <a:gd name="T4" fmla="*/ 19 w 20"/>
                  <a:gd name="T5" fmla="*/ 21 h 22"/>
                  <a:gd name="T6" fmla="*/ 19 w 20"/>
                  <a:gd name="T7" fmla="*/ 0 h 22"/>
                  <a:gd name="T8" fmla="*/ 8 w 20"/>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2">
                    <a:moveTo>
                      <a:pt x="8" y="0"/>
                    </a:moveTo>
                    <a:lnTo>
                      <a:pt x="0" y="13"/>
                    </a:lnTo>
                    <a:lnTo>
                      <a:pt x="19" y="21"/>
                    </a:lnTo>
                    <a:lnTo>
                      <a:pt x="19" y="0"/>
                    </a:lnTo>
                    <a:lnTo>
                      <a:pt x="8"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08" name="Freeform 15"/>
              <p:cNvSpPr>
                <a:spLocks/>
              </p:cNvSpPr>
              <p:nvPr/>
            </p:nvSpPr>
            <p:spPr bwMode="gray">
              <a:xfrm>
                <a:off x="2521" y="1007"/>
                <a:ext cx="3107" cy="2479"/>
              </a:xfrm>
              <a:custGeom>
                <a:avLst/>
                <a:gdLst>
                  <a:gd name="T0" fmla="*/ 754 w 3107"/>
                  <a:gd name="T1" fmla="*/ 436 h 2479"/>
                  <a:gd name="T2" fmla="*/ 498 w 3107"/>
                  <a:gd name="T3" fmla="*/ 460 h 2479"/>
                  <a:gd name="T4" fmla="*/ 347 w 3107"/>
                  <a:gd name="T5" fmla="*/ 721 h 2479"/>
                  <a:gd name="T6" fmla="*/ 471 w 3107"/>
                  <a:gd name="T7" fmla="*/ 908 h 2479"/>
                  <a:gd name="T8" fmla="*/ 525 w 3107"/>
                  <a:gd name="T9" fmla="*/ 731 h 2479"/>
                  <a:gd name="T10" fmla="*/ 578 w 3107"/>
                  <a:gd name="T11" fmla="*/ 738 h 2479"/>
                  <a:gd name="T12" fmla="*/ 588 w 3107"/>
                  <a:gd name="T13" fmla="*/ 833 h 2479"/>
                  <a:gd name="T14" fmla="*/ 417 w 3107"/>
                  <a:gd name="T15" fmla="*/ 869 h 2479"/>
                  <a:gd name="T16" fmla="*/ 283 w 3107"/>
                  <a:gd name="T17" fmla="*/ 1049 h 2479"/>
                  <a:gd name="T18" fmla="*/ 210 w 3107"/>
                  <a:gd name="T19" fmla="*/ 1185 h 2479"/>
                  <a:gd name="T20" fmla="*/ 257 w 3107"/>
                  <a:gd name="T21" fmla="*/ 1305 h 2479"/>
                  <a:gd name="T22" fmla="*/ 413 w 3107"/>
                  <a:gd name="T23" fmla="*/ 1178 h 2479"/>
                  <a:gd name="T24" fmla="*/ 539 w 3107"/>
                  <a:gd name="T25" fmla="*/ 1249 h 2479"/>
                  <a:gd name="T26" fmla="*/ 552 w 3107"/>
                  <a:gd name="T27" fmla="*/ 1283 h 2479"/>
                  <a:gd name="T28" fmla="*/ 647 w 3107"/>
                  <a:gd name="T29" fmla="*/ 1266 h 2479"/>
                  <a:gd name="T30" fmla="*/ 796 w 3107"/>
                  <a:gd name="T31" fmla="*/ 1366 h 2479"/>
                  <a:gd name="T32" fmla="*/ 561 w 3107"/>
                  <a:gd name="T33" fmla="*/ 1403 h 2479"/>
                  <a:gd name="T34" fmla="*/ 356 w 3107"/>
                  <a:gd name="T35" fmla="*/ 1315 h 2479"/>
                  <a:gd name="T36" fmla="*/ 117 w 3107"/>
                  <a:gd name="T37" fmla="*/ 1444 h 2479"/>
                  <a:gd name="T38" fmla="*/ 10 w 3107"/>
                  <a:gd name="T39" fmla="*/ 1663 h 2479"/>
                  <a:gd name="T40" fmla="*/ 298 w 3107"/>
                  <a:gd name="T41" fmla="*/ 1835 h 2479"/>
                  <a:gd name="T42" fmla="*/ 456 w 3107"/>
                  <a:gd name="T43" fmla="*/ 2050 h 2479"/>
                  <a:gd name="T44" fmla="*/ 505 w 3107"/>
                  <a:gd name="T45" fmla="*/ 2358 h 2479"/>
                  <a:gd name="T46" fmla="*/ 745 w 3107"/>
                  <a:gd name="T47" fmla="*/ 2361 h 2479"/>
                  <a:gd name="T48" fmla="*/ 867 w 3107"/>
                  <a:gd name="T49" fmla="*/ 2057 h 2479"/>
                  <a:gd name="T50" fmla="*/ 1019 w 3107"/>
                  <a:gd name="T51" fmla="*/ 1728 h 2479"/>
                  <a:gd name="T52" fmla="*/ 820 w 3107"/>
                  <a:gd name="T53" fmla="*/ 1609 h 2479"/>
                  <a:gd name="T54" fmla="*/ 842 w 3107"/>
                  <a:gd name="T55" fmla="*/ 1545 h 2479"/>
                  <a:gd name="T56" fmla="*/ 989 w 3107"/>
                  <a:gd name="T57" fmla="*/ 1706 h 2479"/>
                  <a:gd name="T58" fmla="*/ 1100 w 3107"/>
                  <a:gd name="T59" fmla="*/ 1525 h 2479"/>
                  <a:gd name="T60" fmla="*/ 1074 w 3107"/>
                  <a:gd name="T61" fmla="*/ 1502 h 2479"/>
                  <a:gd name="T62" fmla="*/ 1295 w 3107"/>
                  <a:gd name="T63" fmla="*/ 1571 h 2479"/>
                  <a:gd name="T64" fmla="*/ 1473 w 3107"/>
                  <a:gd name="T65" fmla="*/ 1736 h 2479"/>
                  <a:gd name="T66" fmla="*/ 1674 w 3107"/>
                  <a:gd name="T67" fmla="*/ 1674 h 2479"/>
                  <a:gd name="T68" fmla="*/ 1725 w 3107"/>
                  <a:gd name="T69" fmla="*/ 1867 h 2479"/>
                  <a:gd name="T70" fmla="*/ 1971 w 3107"/>
                  <a:gd name="T71" fmla="*/ 2042 h 2479"/>
                  <a:gd name="T72" fmla="*/ 2087 w 3107"/>
                  <a:gd name="T73" fmla="*/ 2033 h 2479"/>
                  <a:gd name="T74" fmla="*/ 1898 w 3107"/>
                  <a:gd name="T75" fmla="*/ 1945 h 2479"/>
                  <a:gd name="T76" fmla="*/ 1818 w 3107"/>
                  <a:gd name="T77" fmla="*/ 1760 h 2479"/>
                  <a:gd name="T78" fmla="*/ 1886 w 3107"/>
                  <a:gd name="T79" fmla="*/ 1609 h 2479"/>
                  <a:gd name="T80" fmla="*/ 2072 w 3107"/>
                  <a:gd name="T81" fmla="*/ 1510 h 2479"/>
                  <a:gd name="T82" fmla="*/ 2064 w 3107"/>
                  <a:gd name="T83" fmla="*/ 1281 h 2479"/>
                  <a:gd name="T84" fmla="*/ 2211 w 3107"/>
                  <a:gd name="T85" fmla="*/ 1295 h 2479"/>
                  <a:gd name="T86" fmla="*/ 2359 w 3107"/>
                  <a:gd name="T87" fmla="*/ 1120 h 2479"/>
                  <a:gd name="T88" fmla="*/ 2449 w 3107"/>
                  <a:gd name="T89" fmla="*/ 1047 h 2479"/>
                  <a:gd name="T90" fmla="*/ 2415 w 3107"/>
                  <a:gd name="T91" fmla="*/ 809 h 2479"/>
                  <a:gd name="T92" fmla="*/ 2682 w 3107"/>
                  <a:gd name="T93" fmla="*/ 798 h 2479"/>
                  <a:gd name="T94" fmla="*/ 2686 w 3107"/>
                  <a:gd name="T95" fmla="*/ 951 h 2479"/>
                  <a:gd name="T96" fmla="*/ 2779 w 3107"/>
                  <a:gd name="T97" fmla="*/ 789 h 2479"/>
                  <a:gd name="T98" fmla="*/ 2960 w 3107"/>
                  <a:gd name="T99" fmla="*/ 626 h 2479"/>
                  <a:gd name="T100" fmla="*/ 3059 w 3107"/>
                  <a:gd name="T101" fmla="*/ 530 h 2479"/>
                  <a:gd name="T102" fmla="*/ 2798 w 3107"/>
                  <a:gd name="T103" fmla="*/ 438 h 2479"/>
                  <a:gd name="T104" fmla="*/ 2425 w 3107"/>
                  <a:gd name="T105" fmla="*/ 292 h 2479"/>
                  <a:gd name="T106" fmla="*/ 2228 w 3107"/>
                  <a:gd name="T107" fmla="*/ 282 h 2479"/>
                  <a:gd name="T108" fmla="*/ 1950 w 3107"/>
                  <a:gd name="T109" fmla="*/ 226 h 2479"/>
                  <a:gd name="T110" fmla="*/ 1781 w 3107"/>
                  <a:gd name="T111" fmla="*/ 43 h 2479"/>
                  <a:gd name="T112" fmla="*/ 1574 w 3107"/>
                  <a:gd name="T113" fmla="*/ 217 h 2479"/>
                  <a:gd name="T114" fmla="*/ 1406 w 3107"/>
                  <a:gd name="T115" fmla="*/ 369 h 2479"/>
                  <a:gd name="T116" fmla="*/ 1278 w 3107"/>
                  <a:gd name="T117" fmla="*/ 306 h 2479"/>
                  <a:gd name="T118" fmla="*/ 1169 w 3107"/>
                  <a:gd name="T119" fmla="*/ 445 h 2479"/>
                  <a:gd name="T120" fmla="*/ 954 w 3107"/>
                  <a:gd name="T121" fmla="*/ 526 h 2479"/>
                  <a:gd name="T122" fmla="*/ 805 w 3107"/>
                  <a:gd name="T123" fmla="*/ 628 h 247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107" h="2479">
                    <a:moveTo>
                      <a:pt x="803" y="628"/>
                    </a:moveTo>
                    <a:lnTo>
                      <a:pt x="790" y="607"/>
                    </a:lnTo>
                    <a:lnTo>
                      <a:pt x="790" y="567"/>
                    </a:lnTo>
                    <a:lnTo>
                      <a:pt x="818" y="572"/>
                    </a:lnTo>
                    <a:lnTo>
                      <a:pt x="849" y="572"/>
                    </a:lnTo>
                    <a:lnTo>
                      <a:pt x="878" y="560"/>
                    </a:lnTo>
                    <a:lnTo>
                      <a:pt x="893" y="530"/>
                    </a:lnTo>
                    <a:lnTo>
                      <a:pt x="886" y="513"/>
                    </a:lnTo>
                    <a:lnTo>
                      <a:pt x="856" y="498"/>
                    </a:lnTo>
                    <a:lnTo>
                      <a:pt x="820" y="472"/>
                    </a:lnTo>
                    <a:lnTo>
                      <a:pt x="798" y="453"/>
                    </a:lnTo>
                    <a:lnTo>
                      <a:pt x="775" y="450"/>
                    </a:lnTo>
                    <a:lnTo>
                      <a:pt x="754" y="436"/>
                    </a:lnTo>
                    <a:lnTo>
                      <a:pt x="749" y="416"/>
                    </a:lnTo>
                    <a:lnTo>
                      <a:pt x="717" y="423"/>
                    </a:lnTo>
                    <a:lnTo>
                      <a:pt x="717" y="397"/>
                    </a:lnTo>
                    <a:lnTo>
                      <a:pt x="700" y="376"/>
                    </a:lnTo>
                    <a:lnTo>
                      <a:pt x="666" y="376"/>
                    </a:lnTo>
                    <a:lnTo>
                      <a:pt x="640" y="384"/>
                    </a:lnTo>
                    <a:lnTo>
                      <a:pt x="612" y="384"/>
                    </a:lnTo>
                    <a:lnTo>
                      <a:pt x="588" y="401"/>
                    </a:lnTo>
                    <a:lnTo>
                      <a:pt x="563" y="414"/>
                    </a:lnTo>
                    <a:lnTo>
                      <a:pt x="539" y="421"/>
                    </a:lnTo>
                    <a:lnTo>
                      <a:pt x="525" y="433"/>
                    </a:lnTo>
                    <a:lnTo>
                      <a:pt x="520" y="447"/>
                    </a:lnTo>
                    <a:lnTo>
                      <a:pt x="498" y="460"/>
                    </a:lnTo>
                    <a:lnTo>
                      <a:pt x="483" y="472"/>
                    </a:lnTo>
                    <a:lnTo>
                      <a:pt x="483" y="502"/>
                    </a:lnTo>
                    <a:lnTo>
                      <a:pt x="486" y="523"/>
                    </a:lnTo>
                    <a:lnTo>
                      <a:pt x="469" y="545"/>
                    </a:lnTo>
                    <a:lnTo>
                      <a:pt x="449" y="560"/>
                    </a:lnTo>
                    <a:lnTo>
                      <a:pt x="444" y="584"/>
                    </a:lnTo>
                    <a:lnTo>
                      <a:pt x="434" y="607"/>
                    </a:lnTo>
                    <a:lnTo>
                      <a:pt x="415" y="633"/>
                    </a:lnTo>
                    <a:lnTo>
                      <a:pt x="413" y="652"/>
                    </a:lnTo>
                    <a:lnTo>
                      <a:pt x="413" y="669"/>
                    </a:lnTo>
                    <a:lnTo>
                      <a:pt x="385" y="684"/>
                    </a:lnTo>
                    <a:lnTo>
                      <a:pt x="361" y="697"/>
                    </a:lnTo>
                    <a:lnTo>
                      <a:pt x="347" y="721"/>
                    </a:lnTo>
                    <a:lnTo>
                      <a:pt x="344" y="750"/>
                    </a:lnTo>
                    <a:lnTo>
                      <a:pt x="349" y="779"/>
                    </a:lnTo>
                    <a:lnTo>
                      <a:pt x="351" y="811"/>
                    </a:lnTo>
                    <a:lnTo>
                      <a:pt x="356" y="836"/>
                    </a:lnTo>
                    <a:lnTo>
                      <a:pt x="376" y="850"/>
                    </a:lnTo>
                    <a:lnTo>
                      <a:pt x="392" y="840"/>
                    </a:lnTo>
                    <a:lnTo>
                      <a:pt x="430" y="821"/>
                    </a:lnTo>
                    <a:lnTo>
                      <a:pt x="441" y="843"/>
                    </a:lnTo>
                    <a:lnTo>
                      <a:pt x="437" y="860"/>
                    </a:lnTo>
                    <a:lnTo>
                      <a:pt x="432" y="875"/>
                    </a:lnTo>
                    <a:lnTo>
                      <a:pt x="434" y="897"/>
                    </a:lnTo>
                    <a:lnTo>
                      <a:pt x="447" y="919"/>
                    </a:lnTo>
                    <a:lnTo>
                      <a:pt x="471" y="908"/>
                    </a:lnTo>
                    <a:lnTo>
                      <a:pt x="490" y="891"/>
                    </a:lnTo>
                    <a:lnTo>
                      <a:pt x="507" y="883"/>
                    </a:lnTo>
                    <a:lnTo>
                      <a:pt x="518" y="864"/>
                    </a:lnTo>
                    <a:lnTo>
                      <a:pt x="537" y="869"/>
                    </a:lnTo>
                    <a:lnTo>
                      <a:pt x="537" y="845"/>
                    </a:lnTo>
                    <a:lnTo>
                      <a:pt x="529" y="850"/>
                    </a:lnTo>
                    <a:lnTo>
                      <a:pt x="507" y="830"/>
                    </a:lnTo>
                    <a:lnTo>
                      <a:pt x="527" y="813"/>
                    </a:lnTo>
                    <a:lnTo>
                      <a:pt x="542" y="811"/>
                    </a:lnTo>
                    <a:lnTo>
                      <a:pt x="549" y="781"/>
                    </a:lnTo>
                    <a:lnTo>
                      <a:pt x="539" y="765"/>
                    </a:lnTo>
                    <a:lnTo>
                      <a:pt x="522" y="757"/>
                    </a:lnTo>
                    <a:lnTo>
                      <a:pt x="525" y="731"/>
                    </a:lnTo>
                    <a:lnTo>
                      <a:pt x="529" y="711"/>
                    </a:lnTo>
                    <a:lnTo>
                      <a:pt x="554" y="680"/>
                    </a:lnTo>
                    <a:lnTo>
                      <a:pt x="576" y="660"/>
                    </a:lnTo>
                    <a:lnTo>
                      <a:pt x="593" y="635"/>
                    </a:lnTo>
                    <a:lnTo>
                      <a:pt x="591" y="609"/>
                    </a:lnTo>
                    <a:lnTo>
                      <a:pt x="612" y="586"/>
                    </a:lnTo>
                    <a:lnTo>
                      <a:pt x="636" y="596"/>
                    </a:lnTo>
                    <a:lnTo>
                      <a:pt x="634" y="626"/>
                    </a:lnTo>
                    <a:lnTo>
                      <a:pt x="612" y="648"/>
                    </a:lnTo>
                    <a:lnTo>
                      <a:pt x="598" y="663"/>
                    </a:lnTo>
                    <a:lnTo>
                      <a:pt x="578" y="687"/>
                    </a:lnTo>
                    <a:lnTo>
                      <a:pt x="576" y="714"/>
                    </a:lnTo>
                    <a:lnTo>
                      <a:pt x="578" y="738"/>
                    </a:lnTo>
                    <a:lnTo>
                      <a:pt x="578" y="762"/>
                    </a:lnTo>
                    <a:lnTo>
                      <a:pt x="588" y="791"/>
                    </a:lnTo>
                    <a:lnTo>
                      <a:pt x="620" y="785"/>
                    </a:lnTo>
                    <a:lnTo>
                      <a:pt x="642" y="770"/>
                    </a:lnTo>
                    <a:lnTo>
                      <a:pt x="661" y="767"/>
                    </a:lnTo>
                    <a:lnTo>
                      <a:pt x="685" y="767"/>
                    </a:lnTo>
                    <a:lnTo>
                      <a:pt x="700" y="791"/>
                    </a:lnTo>
                    <a:lnTo>
                      <a:pt x="685" y="804"/>
                    </a:lnTo>
                    <a:lnTo>
                      <a:pt x="657" y="796"/>
                    </a:lnTo>
                    <a:lnTo>
                      <a:pt x="640" y="796"/>
                    </a:lnTo>
                    <a:lnTo>
                      <a:pt x="617" y="802"/>
                    </a:lnTo>
                    <a:lnTo>
                      <a:pt x="595" y="811"/>
                    </a:lnTo>
                    <a:lnTo>
                      <a:pt x="588" y="833"/>
                    </a:lnTo>
                    <a:lnTo>
                      <a:pt x="588" y="853"/>
                    </a:lnTo>
                    <a:lnTo>
                      <a:pt x="574" y="867"/>
                    </a:lnTo>
                    <a:lnTo>
                      <a:pt x="571" y="883"/>
                    </a:lnTo>
                    <a:lnTo>
                      <a:pt x="571" y="915"/>
                    </a:lnTo>
                    <a:lnTo>
                      <a:pt x="554" y="925"/>
                    </a:lnTo>
                    <a:lnTo>
                      <a:pt x="537" y="927"/>
                    </a:lnTo>
                    <a:lnTo>
                      <a:pt x="518" y="936"/>
                    </a:lnTo>
                    <a:lnTo>
                      <a:pt x="493" y="944"/>
                    </a:lnTo>
                    <a:lnTo>
                      <a:pt x="466" y="939"/>
                    </a:lnTo>
                    <a:lnTo>
                      <a:pt x="444" y="934"/>
                    </a:lnTo>
                    <a:lnTo>
                      <a:pt x="424" y="915"/>
                    </a:lnTo>
                    <a:lnTo>
                      <a:pt x="417" y="891"/>
                    </a:lnTo>
                    <a:lnTo>
                      <a:pt x="417" y="869"/>
                    </a:lnTo>
                    <a:lnTo>
                      <a:pt x="413" y="855"/>
                    </a:lnTo>
                    <a:lnTo>
                      <a:pt x="398" y="862"/>
                    </a:lnTo>
                    <a:lnTo>
                      <a:pt x="390" y="878"/>
                    </a:lnTo>
                    <a:lnTo>
                      <a:pt x="392" y="904"/>
                    </a:lnTo>
                    <a:lnTo>
                      <a:pt x="396" y="925"/>
                    </a:lnTo>
                    <a:lnTo>
                      <a:pt x="392" y="951"/>
                    </a:lnTo>
                    <a:lnTo>
                      <a:pt x="373" y="961"/>
                    </a:lnTo>
                    <a:lnTo>
                      <a:pt x="344" y="961"/>
                    </a:lnTo>
                    <a:lnTo>
                      <a:pt x="344" y="976"/>
                    </a:lnTo>
                    <a:lnTo>
                      <a:pt x="336" y="995"/>
                    </a:lnTo>
                    <a:lnTo>
                      <a:pt x="315" y="998"/>
                    </a:lnTo>
                    <a:lnTo>
                      <a:pt x="298" y="1032"/>
                    </a:lnTo>
                    <a:lnTo>
                      <a:pt x="283" y="1049"/>
                    </a:lnTo>
                    <a:lnTo>
                      <a:pt x="281" y="1064"/>
                    </a:lnTo>
                    <a:lnTo>
                      <a:pt x="257" y="1064"/>
                    </a:lnTo>
                    <a:lnTo>
                      <a:pt x="246" y="1056"/>
                    </a:lnTo>
                    <a:lnTo>
                      <a:pt x="246" y="1071"/>
                    </a:lnTo>
                    <a:lnTo>
                      <a:pt x="229" y="1075"/>
                    </a:lnTo>
                    <a:lnTo>
                      <a:pt x="208" y="1080"/>
                    </a:lnTo>
                    <a:lnTo>
                      <a:pt x="208" y="1092"/>
                    </a:lnTo>
                    <a:lnTo>
                      <a:pt x="229" y="1107"/>
                    </a:lnTo>
                    <a:lnTo>
                      <a:pt x="246" y="1135"/>
                    </a:lnTo>
                    <a:lnTo>
                      <a:pt x="249" y="1156"/>
                    </a:lnTo>
                    <a:lnTo>
                      <a:pt x="244" y="1176"/>
                    </a:lnTo>
                    <a:lnTo>
                      <a:pt x="232" y="1195"/>
                    </a:lnTo>
                    <a:lnTo>
                      <a:pt x="210" y="1185"/>
                    </a:lnTo>
                    <a:lnTo>
                      <a:pt x="184" y="1185"/>
                    </a:lnTo>
                    <a:lnTo>
                      <a:pt x="156" y="1197"/>
                    </a:lnTo>
                    <a:lnTo>
                      <a:pt x="144" y="1214"/>
                    </a:lnTo>
                    <a:lnTo>
                      <a:pt x="137" y="1244"/>
                    </a:lnTo>
                    <a:lnTo>
                      <a:pt x="139" y="1273"/>
                    </a:lnTo>
                    <a:lnTo>
                      <a:pt x="132" y="1295"/>
                    </a:lnTo>
                    <a:lnTo>
                      <a:pt x="132" y="1313"/>
                    </a:lnTo>
                    <a:lnTo>
                      <a:pt x="146" y="1330"/>
                    </a:lnTo>
                    <a:lnTo>
                      <a:pt x="171" y="1334"/>
                    </a:lnTo>
                    <a:lnTo>
                      <a:pt x="200" y="1332"/>
                    </a:lnTo>
                    <a:lnTo>
                      <a:pt x="234" y="1332"/>
                    </a:lnTo>
                    <a:lnTo>
                      <a:pt x="246" y="1317"/>
                    </a:lnTo>
                    <a:lnTo>
                      <a:pt x="257" y="1305"/>
                    </a:lnTo>
                    <a:lnTo>
                      <a:pt x="271" y="1298"/>
                    </a:lnTo>
                    <a:lnTo>
                      <a:pt x="283" y="1273"/>
                    </a:lnTo>
                    <a:lnTo>
                      <a:pt x="271" y="1261"/>
                    </a:lnTo>
                    <a:lnTo>
                      <a:pt x="287" y="1251"/>
                    </a:lnTo>
                    <a:lnTo>
                      <a:pt x="302" y="1242"/>
                    </a:lnTo>
                    <a:lnTo>
                      <a:pt x="322" y="1227"/>
                    </a:lnTo>
                    <a:lnTo>
                      <a:pt x="330" y="1205"/>
                    </a:lnTo>
                    <a:lnTo>
                      <a:pt x="339" y="1190"/>
                    </a:lnTo>
                    <a:lnTo>
                      <a:pt x="347" y="1202"/>
                    </a:lnTo>
                    <a:lnTo>
                      <a:pt x="368" y="1202"/>
                    </a:lnTo>
                    <a:lnTo>
                      <a:pt x="381" y="1190"/>
                    </a:lnTo>
                    <a:lnTo>
                      <a:pt x="398" y="1178"/>
                    </a:lnTo>
                    <a:lnTo>
                      <a:pt x="413" y="1178"/>
                    </a:lnTo>
                    <a:lnTo>
                      <a:pt x="422" y="1200"/>
                    </a:lnTo>
                    <a:lnTo>
                      <a:pt x="444" y="1222"/>
                    </a:lnTo>
                    <a:lnTo>
                      <a:pt x="458" y="1240"/>
                    </a:lnTo>
                    <a:lnTo>
                      <a:pt x="481" y="1246"/>
                    </a:lnTo>
                    <a:lnTo>
                      <a:pt x="488" y="1261"/>
                    </a:lnTo>
                    <a:lnTo>
                      <a:pt x="490" y="1281"/>
                    </a:lnTo>
                    <a:lnTo>
                      <a:pt x="493" y="1298"/>
                    </a:lnTo>
                    <a:lnTo>
                      <a:pt x="510" y="1302"/>
                    </a:lnTo>
                    <a:lnTo>
                      <a:pt x="525" y="1283"/>
                    </a:lnTo>
                    <a:lnTo>
                      <a:pt x="525" y="1259"/>
                    </a:lnTo>
                    <a:lnTo>
                      <a:pt x="531" y="1264"/>
                    </a:lnTo>
                    <a:lnTo>
                      <a:pt x="542" y="1281"/>
                    </a:lnTo>
                    <a:lnTo>
                      <a:pt x="539" y="1249"/>
                    </a:lnTo>
                    <a:lnTo>
                      <a:pt x="525" y="1244"/>
                    </a:lnTo>
                    <a:lnTo>
                      <a:pt x="503" y="1219"/>
                    </a:lnTo>
                    <a:lnTo>
                      <a:pt x="481" y="1208"/>
                    </a:lnTo>
                    <a:lnTo>
                      <a:pt x="461" y="1188"/>
                    </a:lnTo>
                    <a:lnTo>
                      <a:pt x="458" y="1161"/>
                    </a:lnTo>
                    <a:lnTo>
                      <a:pt x="469" y="1152"/>
                    </a:lnTo>
                    <a:lnTo>
                      <a:pt x="486" y="1171"/>
                    </a:lnTo>
                    <a:lnTo>
                      <a:pt x="493" y="1188"/>
                    </a:lnTo>
                    <a:lnTo>
                      <a:pt x="512" y="1202"/>
                    </a:lnTo>
                    <a:lnTo>
                      <a:pt x="535" y="1222"/>
                    </a:lnTo>
                    <a:lnTo>
                      <a:pt x="552" y="1227"/>
                    </a:lnTo>
                    <a:lnTo>
                      <a:pt x="552" y="1249"/>
                    </a:lnTo>
                    <a:lnTo>
                      <a:pt x="552" y="1283"/>
                    </a:lnTo>
                    <a:lnTo>
                      <a:pt x="569" y="1295"/>
                    </a:lnTo>
                    <a:lnTo>
                      <a:pt x="578" y="1315"/>
                    </a:lnTo>
                    <a:lnTo>
                      <a:pt x="588" y="1332"/>
                    </a:lnTo>
                    <a:lnTo>
                      <a:pt x="612" y="1330"/>
                    </a:lnTo>
                    <a:lnTo>
                      <a:pt x="623" y="1313"/>
                    </a:lnTo>
                    <a:lnTo>
                      <a:pt x="632" y="1302"/>
                    </a:lnTo>
                    <a:lnTo>
                      <a:pt x="640" y="1295"/>
                    </a:lnTo>
                    <a:lnTo>
                      <a:pt x="625" y="1283"/>
                    </a:lnTo>
                    <a:lnTo>
                      <a:pt x="612" y="1264"/>
                    </a:lnTo>
                    <a:lnTo>
                      <a:pt x="627" y="1253"/>
                    </a:lnTo>
                    <a:lnTo>
                      <a:pt x="640" y="1246"/>
                    </a:lnTo>
                    <a:lnTo>
                      <a:pt x="653" y="1242"/>
                    </a:lnTo>
                    <a:lnTo>
                      <a:pt x="647" y="1266"/>
                    </a:lnTo>
                    <a:lnTo>
                      <a:pt x="657" y="1285"/>
                    </a:lnTo>
                    <a:lnTo>
                      <a:pt x="664" y="1310"/>
                    </a:lnTo>
                    <a:lnTo>
                      <a:pt x="678" y="1334"/>
                    </a:lnTo>
                    <a:lnTo>
                      <a:pt x="702" y="1334"/>
                    </a:lnTo>
                    <a:lnTo>
                      <a:pt x="720" y="1339"/>
                    </a:lnTo>
                    <a:lnTo>
                      <a:pt x="730" y="1330"/>
                    </a:lnTo>
                    <a:lnTo>
                      <a:pt x="754" y="1330"/>
                    </a:lnTo>
                    <a:lnTo>
                      <a:pt x="749" y="1364"/>
                    </a:lnTo>
                    <a:lnTo>
                      <a:pt x="771" y="1368"/>
                    </a:lnTo>
                    <a:lnTo>
                      <a:pt x="781" y="1356"/>
                    </a:lnTo>
                    <a:lnTo>
                      <a:pt x="781" y="1332"/>
                    </a:lnTo>
                    <a:lnTo>
                      <a:pt x="796" y="1337"/>
                    </a:lnTo>
                    <a:lnTo>
                      <a:pt x="796" y="1366"/>
                    </a:lnTo>
                    <a:lnTo>
                      <a:pt x="783" y="1381"/>
                    </a:lnTo>
                    <a:lnTo>
                      <a:pt x="783" y="1400"/>
                    </a:lnTo>
                    <a:lnTo>
                      <a:pt x="773" y="1420"/>
                    </a:lnTo>
                    <a:lnTo>
                      <a:pt x="758" y="1435"/>
                    </a:lnTo>
                    <a:lnTo>
                      <a:pt x="734" y="1431"/>
                    </a:lnTo>
                    <a:lnTo>
                      <a:pt x="715" y="1420"/>
                    </a:lnTo>
                    <a:lnTo>
                      <a:pt x="693" y="1431"/>
                    </a:lnTo>
                    <a:lnTo>
                      <a:pt x="671" y="1422"/>
                    </a:lnTo>
                    <a:lnTo>
                      <a:pt x="657" y="1407"/>
                    </a:lnTo>
                    <a:lnTo>
                      <a:pt x="625" y="1403"/>
                    </a:lnTo>
                    <a:lnTo>
                      <a:pt x="603" y="1392"/>
                    </a:lnTo>
                    <a:lnTo>
                      <a:pt x="580" y="1390"/>
                    </a:lnTo>
                    <a:lnTo>
                      <a:pt x="561" y="1403"/>
                    </a:lnTo>
                    <a:lnTo>
                      <a:pt x="554" y="1420"/>
                    </a:lnTo>
                    <a:lnTo>
                      <a:pt x="559" y="1439"/>
                    </a:lnTo>
                    <a:lnTo>
                      <a:pt x="542" y="1435"/>
                    </a:lnTo>
                    <a:lnTo>
                      <a:pt x="518" y="1422"/>
                    </a:lnTo>
                    <a:lnTo>
                      <a:pt x="486" y="1400"/>
                    </a:lnTo>
                    <a:lnTo>
                      <a:pt x="464" y="1383"/>
                    </a:lnTo>
                    <a:lnTo>
                      <a:pt x="444" y="1388"/>
                    </a:lnTo>
                    <a:lnTo>
                      <a:pt x="424" y="1375"/>
                    </a:lnTo>
                    <a:lnTo>
                      <a:pt x="427" y="1347"/>
                    </a:lnTo>
                    <a:lnTo>
                      <a:pt x="427" y="1324"/>
                    </a:lnTo>
                    <a:lnTo>
                      <a:pt x="407" y="1315"/>
                    </a:lnTo>
                    <a:lnTo>
                      <a:pt x="376" y="1313"/>
                    </a:lnTo>
                    <a:lnTo>
                      <a:pt x="356" y="1315"/>
                    </a:lnTo>
                    <a:lnTo>
                      <a:pt x="339" y="1322"/>
                    </a:lnTo>
                    <a:lnTo>
                      <a:pt x="319" y="1330"/>
                    </a:lnTo>
                    <a:lnTo>
                      <a:pt x="291" y="1334"/>
                    </a:lnTo>
                    <a:lnTo>
                      <a:pt x="271" y="1343"/>
                    </a:lnTo>
                    <a:lnTo>
                      <a:pt x="249" y="1347"/>
                    </a:lnTo>
                    <a:lnTo>
                      <a:pt x="220" y="1347"/>
                    </a:lnTo>
                    <a:lnTo>
                      <a:pt x="193" y="1337"/>
                    </a:lnTo>
                    <a:lnTo>
                      <a:pt x="171" y="1351"/>
                    </a:lnTo>
                    <a:lnTo>
                      <a:pt x="154" y="1366"/>
                    </a:lnTo>
                    <a:lnTo>
                      <a:pt x="144" y="1386"/>
                    </a:lnTo>
                    <a:lnTo>
                      <a:pt x="124" y="1403"/>
                    </a:lnTo>
                    <a:lnTo>
                      <a:pt x="127" y="1424"/>
                    </a:lnTo>
                    <a:lnTo>
                      <a:pt x="117" y="1444"/>
                    </a:lnTo>
                    <a:lnTo>
                      <a:pt x="112" y="1463"/>
                    </a:lnTo>
                    <a:lnTo>
                      <a:pt x="86" y="1471"/>
                    </a:lnTo>
                    <a:lnTo>
                      <a:pt x="64" y="1495"/>
                    </a:lnTo>
                    <a:lnTo>
                      <a:pt x="49" y="1510"/>
                    </a:lnTo>
                    <a:lnTo>
                      <a:pt x="39" y="1528"/>
                    </a:lnTo>
                    <a:lnTo>
                      <a:pt x="27" y="1550"/>
                    </a:lnTo>
                    <a:lnTo>
                      <a:pt x="13" y="1569"/>
                    </a:lnTo>
                    <a:lnTo>
                      <a:pt x="0" y="1596"/>
                    </a:lnTo>
                    <a:lnTo>
                      <a:pt x="7" y="1611"/>
                    </a:lnTo>
                    <a:lnTo>
                      <a:pt x="22" y="1618"/>
                    </a:lnTo>
                    <a:lnTo>
                      <a:pt x="32" y="1633"/>
                    </a:lnTo>
                    <a:lnTo>
                      <a:pt x="30" y="1650"/>
                    </a:lnTo>
                    <a:lnTo>
                      <a:pt x="10" y="1663"/>
                    </a:lnTo>
                    <a:lnTo>
                      <a:pt x="7" y="1689"/>
                    </a:lnTo>
                    <a:lnTo>
                      <a:pt x="15" y="1706"/>
                    </a:lnTo>
                    <a:lnTo>
                      <a:pt x="13" y="1725"/>
                    </a:lnTo>
                    <a:lnTo>
                      <a:pt x="22" y="1745"/>
                    </a:lnTo>
                    <a:lnTo>
                      <a:pt x="43" y="1757"/>
                    </a:lnTo>
                    <a:lnTo>
                      <a:pt x="73" y="1811"/>
                    </a:lnTo>
                    <a:lnTo>
                      <a:pt x="95" y="1828"/>
                    </a:lnTo>
                    <a:lnTo>
                      <a:pt x="144" y="1858"/>
                    </a:lnTo>
                    <a:lnTo>
                      <a:pt x="163" y="1862"/>
                    </a:lnTo>
                    <a:lnTo>
                      <a:pt x="222" y="1847"/>
                    </a:lnTo>
                    <a:lnTo>
                      <a:pt x="251" y="1850"/>
                    </a:lnTo>
                    <a:lnTo>
                      <a:pt x="283" y="1852"/>
                    </a:lnTo>
                    <a:lnTo>
                      <a:pt x="298" y="1835"/>
                    </a:lnTo>
                    <a:lnTo>
                      <a:pt x="327" y="1830"/>
                    </a:lnTo>
                    <a:lnTo>
                      <a:pt x="344" y="1840"/>
                    </a:lnTo>
                    <a:lnTo>
                      <a:pt x="364" y="1858"/>
                    </a:lnTo>
                    <a:lnTo>
                      <a:pt x="390" y="1860"/>
                    </a:lnTo>
                    <a:lnTo>
                      <a:pt x="405" y="1871"/>
                    </a:lnTo>
                    <a:lnTo>
                      <a:pt x="427" y="1879"/>
                    </a:lnTo>
                    <a:lnTo>
                      <a:pt x="413" y="1899"/>
                    </a:lnTo>
                    <a:lnTo>
                      <a:pt x="415" y="1926"/>
                    </a:lnTo>
                    <a:lnTo>
                      <a:pt x="420" y="1955"/>
                    </a:lnTo>
                    <a:lnTo>
                      <a:pt x="437" y="1980"/>
                    </a:lnTo>
                    <a:lnTo>
                      <a:pt x="449" y="1999"/>
                    </a:lnTo>
                    <a:lnTo>
                      <a:pt x="461" y="2018"/>
                    </a:lnTo>
                    <a:lnTo>
                      <a:pt x="456" y="2050"/>
                    </a:lnTo>
                    <a:lnTo>
                      <a:pt x="454" y="2074"/>
                    </a:lnTo>
                    <a:lnTo>
                      <a:pt x="464" y="2096"/>
                    </a:lnTo>
                    <a:lnTo>
                      <a:pt x="449" y="2111"/>
                    </a:lnTo>
                    <a:lnTo>
                      <a:pt x="432" y="2133"/>
                    </a:lnTo>
                    <a:lnTo>
                      <a:pt x="434" y="2167"/>
                    </a:lnTo>
                    <a:lnTo>
                      <a:pt x="427" y="2183"/>
                    </a:lnTo>
                    <a:lnTo>
                      <a:pt x="444" y="2204"/>
                    </a:lnTo>
                    <a:lnTo>
                      <a:pt x="464" y="2236"/>
                    </a:lnTo>
                    <a:lnTo>
                      <a:pt x="478" y="2264"/>
                    </a:lnTo>
                    <a:lnTo>
                      <a:pt x="476" y="2285"/>
                    </a:lnTo>
                    <a:lnTo>
                      <a:pt x="473" y="2313"/>
                    </a:lnTo>
                    <a:lnTo>
                      <a:pt x="493" y="2337"/>
                    </a:lnTo>
                    <a:lnTo>
                      <a:pt x="505" y="2358"/>
                    </a:lnTo>
                    <a:lnTo>
                      <a:pt x="512" y="2371"/>
                    </a:lnTo>
                    <a:lnTo>
                      <a:pt x="522" y="2392"/>
                    </a:lnTo>
                    <a:lnTo>
                      <a:pt x="539" y="2435"/>
                    </a:lnTo>
                    <a:lnTo>
                      <a:pt x="531" y="2461"/>
                    </a:lnTo>
                    <a:lnTo>
                      <a:pt x="549" y="2478"/>
                    </a:lnTo>
                    <a:lnTo>
                      <a:pt x="586" y="2476"/>
                    </a:lnTo>
                    <a:lnTo>
                      <a:pt x="617" y="2463"/>
                    </a:lnTo>
                    <a:lnTo>
                      <a:pt x="642" y="2463"/>
                    </a:lnTo>
                    <a:lnTo>
                      <a:pt x="674" y="2463"/>
                    </a:lnTo>
                    <a:lnTo>
                      <a:pt x="693" y="2435"/>
                    </a:lnTo>
                    <a:lnTo>
                      <a:pt x="715" y="2405"/>
                    </a:lnTo>
                    <a:lnTo>
                      <a:pt x="739" y="2388"/>
                    </a:lnTo>
                    <a:lnTo>
                      <a:pt x="745" y="2361"/>
                    </a:lnTo>
                    <a:lnTo>
                      <a:pt x="751" y="2339"/>
                    </a:lnTo>
                    <a:lnTo>
                      <a:pt x="762" y="2305"/>
                    </a:lnTo>
                    <a:lnTo>
                      <a:pt x="781" y="2305"/>
                    </a:lnTo>
                    <a:lnTo>
                      <a:pt x="796" y="2275"/>
                    </a:lnTo>
                    <a:lnTo>
                      <a:pt x="796" y="2239"/>
                    </a:lnTo>
                    <a:lnTo>
                      <a:pt x="790" y="2212"/>
                    </a:lnTo>
                    <a:lnTo>
                      <a:pt x="805" y="2195"/>
                    </a:lnTo>
                    <a:lnTo>
                      <a:pt x="844" y="2178"/>
                    </a:lnTo>
                    <a:lnTo>
                      <a:pt x="852" y="2175"/>
                    </a:lnTo>
                    <a:lnTo>
                      <a:pt x="869" y="2158"/>
                    </a:lnTo>
                    <a:lnTo>
                      <a:pt x="876" y="2123"/>
                    </a:lnTo>
                    <a:lnTo>
                      <a:pt x="873" y="2081"/>
                    </a:lnTo>
                    <a:lnTo>
                      <a:pt x="867" y="2057"/>
                    </a:lnTo>
                    <a:lnTo>
                      <a:pt x="854" y="2023"/>
                    </a:lnTo>
                    <a:lnTo>
                      <a:pt x="856" y="1989"/>
                    </a:lnTo>
                    <a:lnTo>
                      <a:pt x="876" y="1959"/>
                    </a:lnTo>
                    <a:lnTo>
                      <a:pt x="895" y="1935"/>
                    </a:lnTo>
                    <a:lnTo>
                      <a:pt x="922" y="1918"/>
                    </a:lnTo>
                    <a:lnTo>
                      <a:pt x="946" y="1899"/>
                    </a:lnTo>
                    <a:lnTo>
                      <a:pt x="971" y="1879"/>
                    </a:lnTo>
                    <a:lnTo>
                      <a:pt x="995" y="1847"/>
                    </a:lnTo>
                    <a:lnTo>
                      <a:pt x="1010" y="1818"/>
                    </a:lnTo>
                    <a:lnTo>
                      <a:pt x="1025" y="1789"/>
                    </a:lnTo>
                    <a:lnTo>
                      <a:pt x="1037" y="1762"/>
                    </a:lnTo>
                    <a:lnTo>
                      <a:pt x="1037" y="1733"/>
                    </a:lnTo>
                    <a:lnTo>
                      <a:pt x="1019" y="1728"/>
                    </a:lnTo>
                    <a:lnTo>
                      <a:pt x="995" y="1738"/>
                    </a:lnTo>
                    <a:lnTo>
                      <a:pt x="976" y="1745"/>
                    </a:lnTo>
                    <a:lnTo>
                      <a:pt x="952" y="1742"/>
                    </a:lnTo>
                    <a:lnTo>
                      <a:pt x="944" y="1757"/>
                    </a:lnTo>
                    <a:lnTo>
                      <a:pt x="922" y="1750"/>
                    </a:lnTo>
                    <a:lnTo>
                      <a:pt x="908" y="1728"/>
                    </a:lnTo>
                    <a:lnTo>
                      <a:pt x="895" y="1704"/>
                    </a:lnTo>
                    <a:lnTo>
                      <a:pt x="884" y="1689"/>
                    </a:lnTo>
                    <a:lnTo>
                      <a:pt x="871" y="1676"/>
                    </a:lnTo>
                    <a:lnTo>
                      <a:pt x="849" y="1667"/>
                    </a:lnTo>
                    <a:lnTo>
                      <a:pt x="852" y="1645"/>
                    </a:lnTo>
                    <a:lnTo>
                      <a:pt x="835" y="1633"/>
                    </a:lnTo>
                    <a:lnTo>
                      <a:pt x="820" y="1609"/>
                    </a:lnTo>
                    <a:lnTo>
                      <a:pt x="827" y="1589"/>
                    </a:lnTo>
                    <a:lnTo>
                      <a:pt x="815" y="1579"/>
                    </a:lnTo>
                    <a:lnTo>
                      <a:pt x="805" y="1552"/>
                    </a:lnTo>
                    <a:lnTo>
                      <a:pt x="798" y="1530"/>
                    </a:lnTo>
                    <a:lnTo>
                      <a:pt x="790" y="1514"/>
                    </a:lnTo>
                    <a:lnTo>
                      <a:pt x="781" y="1497"/>
                    </a:lnTo>
                    <a:lnTo>
                      <a:pt x="781" y="1473"/>
                    </a:lnTo>
                    <a:lnTo>
                      <a:pt x="773" y="1454"/>
                    </a:lnTo>
                    <a:lnTo>
                      <a:pt x="790" y="1480"/>
                    </a:lnTo>
                    <a:lnTo>
                      <a:pt x="798" y="1505"/>
                    </a:lnTo>
                    <a:lnTo>
                      <a:pt x="815" y="1519"/>
                    </a:lnTo>
                    <a:lnTo>
                      <a:pt x="824" y="1533"/>
                    </a:lnTo>
                    <a:lnTo>
                      <a:pt x="842" y="1545"/>
                    </a:lnTo>
                    <a:lnTo>
                      <a:pt x="847" y="1565"/>
                    </a:lnTo>
                    <a:lnTo>
                      <a:pt x="849" y="1584"/>
                    </a:lnTo>
                    <a:lnTo>
                      <a:pt x="856" y="1603"/>
                    </a:lnTo>
                    <a:lnTo>
                      <a:pt x="876" y="1609"/>
                    </a:lnTo>
                    <a:lnTo>
                      <a:pt x="888" y="1618"/>
                    </a:lnTo>
                    <a:lnTo>
                      <a:pt x="891" y="1645"/>
                    </a:lnTo>
                    <a:lnTo>
                      <a:pt x="901" y="1665"/>
                    </a:lnTo>
                    <a:lnTo>
                      <a:pt x="910" y="1674"/>
                    </a:lnTo>
                    <a:lnTo>
                      <a:pt x="908" y="1697"/>
                    </a:lnTo>
                    <a:lnTo>
                      <a:pt x="918" y="1713"/>
                    </a:lnTo>
                    <a:lnTo>
                      <a:pt x="935" y="1725"/>
                    </a:lnTo>
                    <a:lnTo>
                      <a:pt x="959" y="1718"/>
                    </a:lnTo>
                    <a:lnTo>
                      <a:pt x="989" y="1706"/>
                    </a:lnTo>
                    <a:lnTo>
                      <a:pt x="1017" y="1699"/>
                    </a:lnTo>
                    <a:lnTo>
                      <a:pt x="1049" y="1682"/>
                    </a:lnTo>
                    <a:lnTo>
                      <a:pt x="1071" y="1669"/>
                    </a:lnTo>
                    <a:lnTo>
                      <a:pt x="1096" y="1657"/>
                    </a:lnTo>
                    <a:lnTo>
                      <a:pt x="1115" y="1642"/>
                    </a:lnTo>
                    <a:lnTo>
                      <a:pt x="1137" y="1625"/>
                    </a:lnTo>
                    <a:lnTo>
                      <a:pt x="1149" y="1606"/>
                    </a:lnTo>
                    <a:lnTo>
                      <a:pt x="1166" y="1579"/>
                    </a:lnTo>
                    <a:lnTo>
                      <a:pt x="1164" y="1560"/>
                    </a:lnTo>
                    <a:lnTo>
                      <a:pt x="1141" y="1545"/>
                    </a:lnTo>
                    <a:lnTo>
                      <a:pt x="1122" y="1535"/>
                    </a:lnTo>
                    <a:lnTo>
                      <a:pt x="1107" y="1514"/>
                    </a:lnTo>
                    <a:lnTo>
                      <a:pt x="1100" y="1525"/>
                    </a:lnTo>
                    <a:lnTo>
                      <a:pt x="1090" y="1517"/>
                    </a:lnTo>
                    <a:lnTo>
                      <a:pt x="1074" y="1535"/>
                    </a:lnTo>
                    <a:lnTo>
                      <a:pt x="1042" y="1533"/>
                    </a:lnTo>
                    <a:lnTo>
                      <a:pt x="1032" y="1510"/>
                    </a:lnTo>
                    <a:lnTo>
                      <a:pt x="1015" y="1497"/>
                    </a:lnTo>
                    <a:lnTo>
                      <a:pt x="998" y="1473"/>
                    </a:lnTo>
                    <a:lnTo>
                      <a:pt x="993" y="1452"/>
                    </a:lnTo>
                    <a:lnTo>
                      <a:pt x="1013" y="1448"/>
                    </a:lnTo>
                    <a:lnTo>
                      <a:pt x="1017" y="1463"/>
                    </a:lnTo>
                    <a:lnTo>
                      <a:pt x="1032" y="1480"/>
                    </a:lnTo>
                    <a:lnTo>
                      <a:pt x="1047" y="1493"/>
                    </a:lnTo>
                    <a:lnTo>
                      <a:pt x="1062" y="1497"/>
                    </a:lnTo>
                    <a:lnTo>
                      <a:pt x="1074" y="1502"/>
                    </a:lnTo>
                    <a:lnTo>
                      <a:pt x="1088" y="1500"/>
                    </a:lnTo>
                    <a:lnTo>
                      <a:pt x="1100" y="1502"/>
                    </a:lnTo>
                    <a:lnTo>
                      <a:pt x="1113" y="1500"/>
                    </a:lnTo>
                    <a:lnTo>
                      <a:pt x="1130" y="1514"/>
                    </a:lnTo>
                    <a:lnTo>
                      <a:pt x="1145" y="1527"/>
                    </a:lnTo>
                    <a:lnTo>
                      <a:pt x="1169" y="1527"/>
                    </a:lnTo>
                    <a:lnTo>
                      <a:pt x="1193" y="1530"/>
                    </a:lnTo>
                    <a:lnTo>
                      <a:pt x="1222" y="1533"/>
                    </a:lnTo>
                    <a:lnTo>
                      <a:pt x="1246" y="1525"/>
                    </a:lnTo>
                    <a:lnTo>
                      <a:pt x="1263" y="1525"/>
                    </a:lnTo>
                    <a:lnTo>
                      <a:pt x="1276" y="1537"/>
                    </a:lnTo>
                    <a:lnTo>
                      <a:pt x="1288" y="1545"/>
                    </a:lnTo>
                    <a:lnTo>
                      <a:pt x="1295" y="1571"/>
                    </a:lnTo>
                    <a:lnTo>
                      <a:pt x="1303" y="1589"/>
                    </a:lnTo>
                    <a:lnTo>
                      <a:pt x="1318" y="1606"/>
                    </a:lnTo>
                    <a:lnTo>
                      <a:pt x="1342" y="1606"/>
                    </a:lnTo>
                    <a:lnTo>
                      <a:pt x="1351" y="1594"/>
                    </a:lnTo>
                    <a:lnTo>
                      <a:pt x="1355" y="1631"/>
                    </a:lnTo>
                    <a:lnTo>
                      <a:pt x="1359" y="1667"/>
                    </a:lnTo>
                    <a:lnTo>
                      <a:pt x="1374" y="1704"/>
                    </a:lnTo>
                    <a:lnTo>
                      <a:pt x="1398" y="1733"/>
                    </a:lnTo>
                    <a:lnTo>
                      <a:pt x="1413" y="1757"/>
                    </a:lnTo>
                    <a:lnTo>
                      <a:pt x="1428" y="1798"/>
                    </a:lnTo>
                    <a:lnTo>
                      <a:pt x="1447" y="1779"/>
                    </a:lnTo>
                    <a:lnTo>
                      <a:pt x="1466" y="1762"/>
                    </a:lnTo>
                    <a:lnTo>
                      <a:pt x="1473" y="1736"/>
                    </a:lnTo>
                    <a:lnTo>
                      <a:pt x="1473" y="1718"/>
                    </a:lnTo>
                    <a:lnTo>
                      <a:pt x="1477" y="1687"/>
                    </a:lnTo>
                    <a:lnTo>
                      <a:pt x="1490" y="1674"/>
                    </a:lnTo>
                    <a:lnTo>
                      <a:pt x="1515" y="1665"/>
                    </a:lnTo>
                    <a:lnTo>
                      <a:pt x="1545" y="1635"/>
                    </a:lnTo>
                    <a:lnTo>
                      <a:pt x="1561" y="1618"/>
                    </a:lnTo>
                    <a:lnTo>
                      <a:pt x="1578" y="1594"/>
                    </a:lnTo>
                    <a:lnTo>
                      <a:pt x="1603" y="1589"/>
                    </a:lnTo>
                    <a:lnTo>
                      <a:pt x="1642" y="1575"/>
                    </a:lnTo>
                    <a:lnTo>
                      <a:pt x="1652" y="1603"/>
                    </a:lnTo>
                    <a:lnTo>
                      <a:pt x="1667" y="1618"/>
                    </a:lnTo>
                    <a:lnTo>
                      <a:pt x="1678" y="1645"/>
                    </a:lnTo>
                    <a:lnTo>
                      <a:pt x="1674" y="1674"/>
                    </a:lnTo>
                    <a:lnTo>
                      <a:pt x="1696" y="1682"/>
                    </a:lnTo>
                    <a:lnTo>
                      <a:pt x="1717" y="1657"/>
                    </a:lnTo>
                    <a:lnTo>
                      <a:pt x="1734" y="1684"/>
                    </a:lnTo>
                    <a:lnTo>
                      <a:pt x="1745" y="1716"/>
                    </a:lnTo>
                    <a:lnTo>
                      <a:pt x="1747" y="1753"/>
                    </a:lnTo>
                    <a:lnTo>
                      <a:pt x="1742" y="1772"/>
                    </a:lnTo>
                    <a:lnTo>
                      <a:pt x="1757" y="1802"/>
                    </a:lnTo>
                    <a:lnTo>
                      <a:pt x="1774" y="1830"/>
                    </a:lnTo>
                    <a:lnTo>
                      <a:pt x="1772" y="1855"/>
                    </a:lnTo>
                    <a:lnTo>
                      <a:pt x="1738" y="1838"/>
                    </a:lnTo>
                    <a:lnTo>
                      <a:pt x="1706" y="1828"/>
                    </a:lnTo>
                    <a:lnTo>
                      <a:pt x="1696" y="1843"/>
                    </a:lnTo>
                    <a:lnTo>
                      <a:pt x="1725" y="1867"/>
                    </a:lnTo>
                    <a:lnTo>
                      <a:pt x="1698" y="1884"/>
                    </a:lnTo>
                    <a:lnTo>
                      <a:pt x="1725" y="1892"/>
                    </a:lnTo>
                    <a:lnTo>
                      <a:pt x="1730" y="1916"/>
                    </a:lnTo>
                    <a:lnTo>
                      <a:pt x="1751" y="1938"/>
                    </a:lnTo>
                    <a:lnTo>
                      <a:pt x="1783" y="1938"/>
                    </a:lnTo>
                    <a:lnTo>
                      <a:pt x="1808" y="1974"/>
                    </a:lnTo>
                    <a:lnTo>
                      <a:pt x="1828" y="1993"/>
                    </a:lnTo>
                    <a:lnTo>
                      <a:pt x="1852" y="2006"/>
                    </a:lnTo>
                    <a:lnTo>
                      <a:pt x="1873" y="2023"/>
                    </a:lnTo>
                    <a:lnTo>
                      <a:pt x="1903" y="2036"/>
                    </a:lnTo>
                    <a:lnTo>
                      <a:pt x="1925" y="2038"/>
                    </a:lnTo>
                    <a:lnTo>
                      <a:pt x="1950" y="2050"/>
                    </a:lnTo>
                    <a:lnTo>
                      <a:pt x="1971" y="2042"/>
                    </a:lnTo>
                    <a:lnTo>
                      <a:pt x="1993" y="2048"/>
                    </a:lnTo>
                    <a:lnTo>
                      <a:pt x="2023" y="2048"/>
                    </a:lnTo>
                    <a:lnTo>
                      <a:pt x="2044" y="2057"/>
                    </a:lnTo>
                    <a:lnTo>
                      <a:pt x="2059" y="2057"/>
                    </a:lnTo>
                    <a:lnTo>
                      <a:pt x="2100" y="2053"/>
                    </a:lnTo>
                    <a:lnTo>
                      <a:pt x="2125" y="2042"/>
                    </a:lnTo>
                    <a:lnTo>
                      <a:pt x="2149" y="2045"/>
                    </a:lnTo>
                    <a:lnTo>
                      <a:pt x="2125" y="2070"/>
                    </a:lnTo>
                    <a:lnTo>
                      <a:pt x="2154" y="2050"/>
                    </a:lnTo>
                    <a:lnTo>
                      <a:pt x="2186" y="2045"/>
                    </a:lnTo>
                    <a:lnTo>
                      <a:pt x="2174" y="2025"/>
                    </a:lnTo>
                    <a:lnTo>
                      <a:pt x="2145" y="2033"/>
                    </a:lnTo>
                    <a:lnTo>
                      <a:pt x="2087" y="2033"/>
                    </a:lnTo>
                    <a:lnTo>
                      <a:pt x="2044" y="2028"/>
                    </a:lnTo>
                    <a:lnTo>
                      <a:pt x="2010" y="2033"/>
                    </a:lnTo>
                    <a:lnTo>
                      <a:pt x="1982" y="2031"/>
                    </a:lnTo>
                    <a:lnTo>
                      <a:pt x="1965" y="2018"/>
                    </a:lnTo>
                    <a:lnTo>
                      <a:pt x="1947" y="2011"/>
                    </a:lnTo>
                    <a:lnTo>
                      <a:pt x="1927" y="2001"/>
                    </a:lnTo>
                    <a:lnTo>
                      <a:pt x="1918" y="2014"/>
                    </a:lnTo>
                    <a:lnTo>
                      <a:pt x="1898" y="2011"/>
                    </a:lnTo>
                    <a:lnTo>
                      <a:pt x="1877" y="2006"/>
                    </a:lnTo>
                    <a:lnTo>
                      <a:pt x="1864" y="1989"/>
                    </a:lnTo>
                    <a:lnTo>
                      <a:pt x="1869" y="1959"/>
                    </a:lnTo>
                    <a:lnTo>
                      <a:pt x="1886" y="1969"/>
                    </a:lnTo>
                    <a:lnTo>
                      <a:pt x="1898" y="1945"/>
                    </a:lnTo>
                    <a:lnTo>
                      <a:pt x="1867" y="1938"/>
                    </a:lnTo>
                    <a:lnTo>
                      <a:pt x="1843" y="1928"/>
                    </a:lnTo>
                    <a:lnTo>
                      <a:pt x="1839" y="1906"/>
                    </a:lnTo>
                    <a:lnTo>
                      <a:pt x="1843" y="1882"/>
                    </a:lnTo>
                    <a:lnTo>
                      <a:pt x="1830" y="1847"/>
                    </a:lnTo>
                    <a:lnTo>
                      <a:pt x="1820" y="1840"/>
                    </a:lnTo>
                    <a:lnTo>
                      <a:pt x="1808" y="1821"/>
                    </a:lnTo>
                    <a:lnTo>
                      <a:pt x="1788" y="1804"/>
                    </a:lnTo>
                    <a:lnTo>
                      <a:pt x="1772" y="1779"/>
                    </a:lnTo>
                    <a:lnTo>
                      <a:pt x="1772" y="1762"/>
                    </a:lnTo>
                    <a:lnTo>
                      <a:pt x="1776" y="1725"/>
                    </a:lnTo>
                    <a:lnTo>
                      <a:pt x="1800" y="1740"/>
                    </a:lnTo>
                    <a:lnTo>
                      <a:pt x="1818" y="1760"/>
                    </a:lnTo>
                    <a:lnTo>
                      <a:pt x="1835" y="1774"/>
                    </a:lnTo>
                    <a:lnTo>
                      <a:pt x="1849" y="1796"/>
                    </a:lnTo>
                    <a:lnTo>
                      <a:pt x="1869" y="1777"/>
                    </a:lnTo>
                    <a:lnTo>
                      <a:pt x="1888" y="1770"/>
                    </a:lnTo>
                    <a:lnTo>
                      <a:pt x="1903" y="1757"/>
                    </a:lnTo>
                    <a:lnTo>
                      <a:pt x="1913" y="1733"/>
                    </a:lnTo>
                    <a:lnTo>
                      <a:pt x="1920" y="1701"/>
                    </a:lnTo>
                    <a:lnTo>
                      <a:pt x="1905" y="1687"/>
                    </a:lnTo>
                    <a:lnTo>
                      <a:pt x="1886" y="1672"/>
                    </a:lnTo>
                    <a:lnTo>
                      <a:pt x="1886" y="1645"/>
                    </a:lnTo>
                    <a:lnTo>
                      <a:pt x="1860" y="1635"/>
                    </a:lnTo>
                    <a:lnTo>
                      <a:pt x="1864" y="1616"/>
                    </a:lnTo>
                    <a:lnTo>
                      <a:pt x="1886" y="1609"/>
                    </a:lnTo>
                    <a:lnTo>
                      <a:pt x="1898" y="1596"/>
                    </a:lnTo>
                    <a:lnTo>
                      <a:pt x="1920" y="1603"/>
                    </a:lnTo>
                    <a:lnTo>
                      <a:pt x="1905" y="1628"/>
                    </a:lnTo>
                    <a:lnTo>
                      <a:pt x="1927" y="1642"/>
                    </a:lnTo>
                    <a:lnTo>
                      <a:pt x="1935" y="1616"/>
                    </a:lnTo>
                    <a:lnTo>
                      <a:pt x="1947" y="1596"/>
                    </a:lnTo>
                    <a:lnTo>
                      <a:pt x="1967" y="1579"/>
                    </a:lnTo>
                    <a:lnTo>
                      <a:pt x="1991" y="1586"/>
                    </a:lnTo>
                    <a:lnTo>
                      <a:pt x="2006" y="1571"/>
                    </a:lnTo>
                    <a:lnTo>
                      <a:pt x="2025" y="1562"/>
                    </a:lnTo>
                    <a:lnTo>
                      <a:pt x="2049" y="1545"/>
                    </a:lnTo>
                    <a:lnTo>
                      <a:pt x="2064" y="1528"/>
                    </a:lnTo>
                    <a:lnTo>
                      <a:pt x="2072" y="1510"/>
                    </a:lnTo>
                    <a:lnTo>
                      <a:pt x="2087" y="1493"/>
                    </a:lnTo>
                    <a:lnTo>
                      <a:pt x="2100" y="1463"/>
                    </a:lnTo>
                    <a:lnTo>
                      <a:pt x="2104" y="1429"/>
                    </a:lnTo>
                    <a:lnTo>
                      <a:pt x="2098" y="1398"/>
                    </a:lnTo>
                    <a:lnTo>
                      <a:pt x="2091" y="1381"/>
                    </a:lnTo>
                    <a:lnTo>
                      <a:pt x="2074" y="1366"/>
                    </a:lnTo>
                    <a:lnTo>
                      <a:pt x="2074" y="1341"/>
                    </a:lnTo>
                    <a:lnTo>
                      <a:pt x="2098" y="1332"/>
                    </a:lnTo>
                    <a:lnTo>
                      <a:pt x="2117" y="1315"/>
                    </a:lnTo>
                    <a:lnTo>
                      <a:pt x="2093" y="1313"/>
                    </a:lnTo>
                    <a:lnTo>
                      <a:pt x="2072" y="1310"/>
                    </a:lnTo>
                    <a:lnTo>
                      <a:pt x="2052" y="1302"/>
                    </a:lnTo>
                    <a:lnTo>
                      <a:pt x="2064" y="1281"/>
                    </a:lnTo>
                    <a:lnTo>
                      <a:pt x="2091" y="1253"/>
                    </a:lnTo>
                    <a:lnTo>
                      <a:pt x="2096" y="1283"/>
                    </a:lnTo>
                    <a:lnTo>
                      <a:pt x="2121" y="1278"/>
                    </a:lnTo>
                    <a:lnTo>
                      <a:pt x="2145" y="1276"/>
                    </a:lnTo>
                    <a:lnTo>
                      <a:pt x="2149" y="1293"/>
                    </a:lnTo>
                    <a:lnTo>
                      <a:pt x="2162" y="1307"/>
                    </a:lnTo>
                    <a:lnTo>
                      <a:pt x="2166" y="1339"/>
                    </a:lnTo>
                    <a:lnTo>
                      <a:pt x="2166" y="1366"/>
                    </a:lnTo>
                    <a:lnTo>
                      <a:pt x="2194" y="1368"/>
                    </a:lnTo>
                    <a:lnTo>
                      <a:pt x="2211" y="1356"/>
                    </a:lnTo>
                    <a:lnTo>
                      <a:pt x="2220" y="1337"/>
                    </a:lnTo>
                    <a:lnTo>
                      <a:pt x="2222" y="1319"/>
                    </a:lnTo>
                    <a:lnTo>
                      <a:pt x="2211" y="1295"/>
                    </a:lnTo>
                    <a:lnTo>
                      <a:pt x="2194" y="1281"/>
                    </a:lnTo>
                    <a:lnTo>
                      <a:pt x="2194" y="1266"/>
                    </a:lnTo>
                    <a:lnTo>
                      <a:pt x="2211" y="1268"/>
                    </a:lnTo>
                    <a:lnTo>
                      <a:pt x="2215" y="1251"/>
                    </a:lnTo>
                    <a:lnTo>
                      <a:pt x="2233" y="1236"/>
                    </a:lnTo>
                    <a:lnTo>
                      <a:pt x="2230" y="1219"/>
                    </a:lnTo>
                    <a:lnTo>
                      <a:pt x="2259" y="1197"/>
                    </a:lnTo>
                    <a:lnTo>
                      <a:pt x="2267" y="1214"/>
                    </a:lnTo>
                    <a:lnTo>
                      <a:pt x="2282" y="1212"/>
                    </a:lnTo>
                    <a:lnTo>
                      <a:pt x="2296" y="1183"/>
                    </a:lnTo>
                    <a:lnTo>
                      <a:pt x="2323" y="1156"/>
                    </a:lnTo>
                    <a:lnTo>
                      <a:pt x="2337" y="1144"/>
                    </a:lnTo>
                    <a:lnTo>
                      <a:pt x="2359" y="1120"/>
                    </a:lnTo>
                    <a:lnTo>
                      <a:pt x="2379" y="1095"/>
                    </a:lnTo>
                    <a:lnTo>
                      <a:pt x="2386" y="1064"/>
                    </a:lnTo>
                    <a:lnTo>
                      <a:pt x="2389" y="1013"/>
                    </a:lnTo>
                    <a:lnTo>
                      <a:pt x="2406" y="1030"/>
                    </a:lnTo>
                    <a:lnTo>
                      <a:pt x="2406" y="1068"/>
                    </a:lnTo>
                    <a:lnTo>
                      <a:pt x="2408" y="1100"/>
                    </a:lnTo>
                    <a:lnTo>
                      <a:pt x="2401" y="1131"/>
                    </a:lnTo>
                    <a:lnTo>
                      <a:pt x="2425" y="1131"/>
                    </a:lnTo>
                    <a:lnTo>
                      <a:pt x="2435" y="1120"/>
                    </a:lnTo>
                    <a:lnTo>
                      <a:pt x="2428" y="1103"/>
                    </a:lnTo>
                    <a:lnTo>
                      <a:pt x="2430" y="1078"/>
                    </a:lnTo>
                    <a:lnTo>
                      <a:pt x="2449" y="1071"/>
                    </a:lnTo>
                    <a:lnTo>
                      <a:pt x="2449" y="1047"/>
                    </a:lnTo>
                    <a:lnTo>
                      <a:pt x="2435" y="1037"/>
                    </a:lnTo>
                    <a:lnTo>
                      <a:pt x="2425" y="1015"/>
                    </a:lnTo>
                    <a:lnTo>
                      <a:pt x="2430" y="988"/>
                    </a:lnTo>
                    <a:lnTo>
                      <a:pt x="2428" y="956"/>
                    </a:lnTo>
                    <a:lnTo>
                      <a:pt x="2415" y="934"/>
                    </a:lnTo>
                    <a:lnTo>
                      <a:pt x="2396" y="956"/>
                    </a:lnTo>
                    <a:lnTo>
                      <a:pt x="2357" y="949"/>
                    </a:lnTo>
                    <a:lnTo>
                      <a:pt x="2318" y="932"/>
                    </a:lnTo>
                    <a:lnTo>
                      <a:pt x="2331" y="908"/>
                    </a:lnTo>
                    <a:lnTo>
                      <a:pt x="2352" y="883"/>
                    </a:lnTo>
                    <a:lnTo>
                      <a:pt x="2376" y="858"/>
                    </a:lnTo>
                    <a:lnTo>
                      <a:pt x="2386" y="830"/>
                    </a:lnTo>
                    <a:lnTo>
                      <a:pt x="2415" y="809"/>
                    </a:lnTo>
                    <a:lnTo>
                      <a:pt x="2455" y="811"/>
                    </a:lnTo>
                    <a:lnTo>
                      <a:pt x="2489" y="809"/>
                    </a:lnTo>
                    <a:lnTo>
                      <a:pt x="2511" y="802"/>
                    </a:lnTo>
                    <a:lnTo>
                      <a:pt x="2535" y="804"/>
                    </a:lnTo>
                    <a:lnTo>
                      <a:pt x="2545" y="826"/>
                    </a:lnTo>
                    <a:lnTo>
                      <a:pt x="2577" y="821"/>
                    </a:lnTo>
                    <a:lnTo>
                      <a:pt x="2608" y="813"/>
                    </a:lnTo>
                    <a:lnTo>
                      <a:pt x="2599" y="791"/>
                    </a:lnTo>
                    <a:lnTo>
                      <a:pt x="2616" y="770"/>
                    </a:lnTo>
                    <a:lnTo>
                      <a:pt x="2633" y="740"/>
                    </a:lnTo>
                    <a:lnTo>
                      <a:pt x="2657" y="742"/>
                    </a:lnTo>
                    <a:lnTo>
                      <a:pt x="2706" y="765"/>
                    </a:lnTo>
                    <a:lnTo>
                      <a:pt x="2682" y="798"/>
                    </a:lnTo>
                    <a:lnTo>
                      <a:pt x="2667" y="823"/>
                    </a:lnTo>
                    <a:lnTo>
                      <a:pt x="2635" y="847"/>
                    </a:lnTo>
                    <a:lnTo>
                      <a:pt x="2616" y="880"/>
                    </a:lnTo>
                    <a:lnTo>
                      <a:pt x="2599" y="915"/>
                    </a:lnTo>
                    <a:lnTo>
                      <a:pt x="2608" y="934"/>
                    </a:lnTo>
                    <a:lnTo>
                      <a:pt x="2613" y="959"/>
                    </a:lnTo>
                    <a:lnTo>
                      <a:pt x="2618" y="988"/>
                    </a:lnTo>
                    <a:lnTo>
                      <a:pt x="2625" y="1015"/>
                    </a:lnTo>
                    <a:lnTo>
                      <a:pt x="2635" y="1030"/>
                    </a:lnTo>
                    <a:lnTo>
                      <a:pt x="2648" y="1002"/>
                    </a:lnTo>
                    <a:lnTo>
                      <a:pt x="2662" y="983"/>
                    </a:lnTo>
                    <a:lnTo>
                      <a:pt x="2682" y="970"/>
                    </a:lnTo>
                    <a:lnTo>
                      <a:pt x="2686" y="951"/>
                    </a:lnTo>
                    <a:lnTo>
                      <a:pt x="2714" y="932"/>
                    </a:lnTo>
                    <a:lnTo>
                      <a:pt x="2714" y="908"/>
                    </a:lnTo>
                    <a:lnTo>
                      <a:pt x="2733" y="908"/>
                    </a:lnTo>
                    <a:lnTo>
                      <a:pt x="2733" y="883"/>
                    </a:lnTo>
                    <a:lnTo>
                      <a:pt x="2723" y="864"/>
                    </a:lnTo>
                    <a:lnTo>
                      <a:pt x="2723" y="840"/>
                    </a:lnTo>
                    <a:lnTo>
                      <a:pt x="2718" y="815"/>
                    </a:lnTo>
                    <a:lnTo>
                      <a:pt x="2742" y="823"/>
                    </a:lnTo>
                    <a:lnTo>
                      <a:pt x="2750" y="806"/>
                    </a:lnTo>
                    <a:lnTo>
                      <a:pt x="2723" y="806"/>
                    </a:lnTo>
                    <a:lnTo>
                      <a:pt x="2727" y="787"/>
                    </a:lnTo>
                    <a:lnTo>
                      <a:pt x="2757" y="794"/>
                    </a:lnTo>
                    <a:lnTo>
                      <a:pt x="2779" y="789"/>
                    </a:lnTo>
                    <a:lnTo>
                      <a:pt x="2798" y="777"/>
                    </a:lnTo>
                    <a:lnTo>
                      <a:pt x="2821" y="781"/>
                    </a:lnTo>
                    <a:lnTo>
                      <a:pt x="2840" y="789"/>
                    </a:lnTo>
                    <a:lnTo>
                      <a:pt x="2852" y="765"/>
                    </a:lnTo>
                    <a:lnTo>
                      <a:pt x="2877" y="738"/>
                    </a:lnTo>
                    <a:lnTo>
                      <a:pt x="2909" y="738"/>
                    </a:lnTo>
                    <a:lnTo>
                      <a:pt x="2913" y="714"/>
                    </a:lnTo>
                    <a:lnTo>
                      <a:pt x="2943" y="708"/>
                    </a:lnTo>
                    <a:lnTo>
                      <a:pt x="2960" y="718"/>
                    </a:lnTo>
                    <a:lnTo>
                      <a:pt x="2982" y="701"/>
                    </a:lnTo>
                    <a:lnTo>
                      <a:pt x="2977" y="674"/>
                    </a:lnTo>
                    <a:lnTo>
                      <a:pt x="2962" y="650"/>
                    </a:lnTo>
                    <a:lnTo>
                      <a:pt x="2960" y="626"/>
                    </a:lnTo>
                    <a:lnTo>
                      <a:pt x="2991" y="623"/>
                    </a:lnTo>
                    <a:lnTo>
                      <a:pt x="2994" y="601"/>
                    </a:lnTo>
                    <a:lnTo>
                      <a:pt x="2984" y="579"/>
                    </a:lnTo>
                    <a:lnTo>
                      <a:pt x="3008" y="607"/>
                    </a:lnTo>
                    <a:lnTo>
                      <a:pt x="3028" y="603"/>
                    </a:lnTo>
                    <a:lnTo>
                      <a:pt x="3042" y="626"/>
                    </a:lnTo>
                    <a:lnTo>
                      <a:pt x="3065" y="635"/>
                    </a:lnTo>
                    <a:lnTo>
                      <a:pt x="3096" y="645"/>
                    </a:lnTo>
                    <a:lnTo>
                      <a:pt x="3091" y="626"/>
                    </a:lnTo>
                    <a:lnTo>
                      <a:pt x="3106" y="592"/>
                    </a:lnTo>
                    <a:lnTo>
                      <a:pt x="3106" y="552"/>
                    </a:lnTo>
                    <a:lnTo>
                      <a:pt x="3079" y="545"/>
                    </a:lnTo>
                    <a:lnTo>
                      <a:pt x="3059" y="530"/>
                    </a:lnTo>
                    <a:lnTo>
                      <a:pt x="3033" y="504"/>
                    </a:lnTo>
                    <a:lnTo>
                      <a:pt x="3003" y="485"/>
                    </a:lnTo>
                    <a:lnTo>
                      <a:pt x="2984" y="455"/>
                    </a:lnTo>
                    <a:lnTo>
                      <a:pt x="2962" y="447"/>
                    </a:lnTo>
                    <a:lnTo>
                      <a:pt x="2922" y="433"/>
                    </a:lnTo>
                    <a:lnTo>
                      <a:pt x="2879" y="416"/>
                    </a:lnTo>
                    <a:lnTo>
                      <a:pt x="2843" y="411"/>
                    </a:lnTo>
                    <a:lnTo>
                      <a:pt x="2840" y="442"/>
                    </a:lnTo>
                    <a:lnTo>
                      <a:pt x="2825" y="464"/>
                    </a:lnTo>
                    <a:lnTo>
                      <a:pt x="2813" y="453"/>
                    </a:lnTo>
                    <a:lnTo>
                      <a:pt x="2813" y="421"/>
                    </a:lnTo>
                    <a:lnTo>
                      <a:pt x="2804" y="414"/>
                    </a:lnTo>
                    <a:lnTo>
                      <a:pt x="2798" y="438"/>
                    </a:lnTo>
                    <a:lnTo>
                      <a:pt x="2776" y="430"/>
                    </a:lnTo>
                    <a:lnTo>
                      <a:pt x="2730" y="433"/>
                    </a:lnTo>
                    <a:lnTo>
                      <a:pt x="2701" y="442"/>
                    </a:lnTo>
                    <a:lnTo>
                      <a:pt x="2682" y="425"/>
                    </a:lnTo>
                    <a:lnTo>
                      <a:pt x="2684" y="397"/>
                    </a:lnTo>
                    <a:lnTo>
                      <a:pt x="2654" y="387"/>
                    </a:lnTo>
                    <a:lnTo>
                      <a:pt x="2613" y="374"/>
                    </a:lnTo>
                    <a:lnTo>
                      <a:pt x="2567" y="372"/>
                    </a:lnTo>
                    <a:lnTo>
                      <a:pt x="2537" y="345"/>
                    </a:lnTo>
                    <a:lnTo>
                      <a:pt x="2528" y="318"/>
                    </a:lnTo>
                    <a:lnTo>
                      <a:pt x="2489" y="303"/>
                    </a:lnTo>
                    <a:lnTo>
                      <a:pt x="2457" y="294"/>
                    </a:lnTo>
                    <a:lnTo>
                      <a:pt x="2425" y="292"/>
                    </a:lnTo>
                    <a:lnTo>
                      <a:pt x="2393" y="286"/>
                    </a:lnTo>
                    <a:lnTo>
                      <a:pt x="2357" y="309"/>
                    </a:lnTo>
                    <a:lnTo>
                      <a:pt x="2372" y="342"/>
                    </a:lnTo>
                    <a:lnTo>
                      <a:pt x="2327" y="350"/>
                    </a:lnTo>
                    <a:lnTo>
                      <a:pt x="2291" y="355"/>
                    </a:lnTo>
                    <a:lnTo>
                      <a:pt x="2284" y="345"/>
                    </a:lnTo>
                    <a:lnTo>
                      <a:pt x="2259" y="326"/>
                    </a:lnTo>
                    <a:lnTo>
                      <a:pt x="2247" y="352"/>
                    </a:lnTo>
                    <a:lnTo>
                      <a:pt x="2239" y="380"/>
                    </a:lnTo>
                    <a:lnTo>
                      <a:pt x="2218" y="350"/>
                    </a:lnTo>
                    <a:lnTo>
                      <a:pt x="2222" y="320"/>
                    </a:lnTo>
                    <a:lnTo>
                      <a:pt x="2209" y="296"/>
                    </a:lnTo>
                    <a:lnTo>
                      <a:pt x="2228" y="282"/>
                    </a:lnTo>
                    <a:lnTo>
                      <a:pt x="2213" y="265"/>
                    </a:lnTo>
                    <a:lnTo>
                      <a:pt x="2186" y="250"/>
                    </a:lnTo>
                    <a:lnTo>
                      <a:pt x="2160" y="241"/>
                    </a:lnTo>
                    <a:lnTo>
                      <a:pt x="2137" y="228"/>
                    </a:lnTo>
                    <a:lnTo>
                      <a:pt x="2117" y="238"/>
                    </a:lnTo>
                    <a:lnTo>
                      <a:pt x="2125" y="265"/>
                    </a:lnTo>
                    <a:lnTo>
                      <a:pt x="2104" y="277"/>
                    </a:lnTo>
                    <a:lnTo>
                      <a:pt x="2062" y="279"/>
                    </a:lnTo>
                    <a:lnTo>
                      <a:pt x="2064" y="250"/>
                    </a:lnTo>
                    <a:lnTo>
                      <a:pt x="2030" y="241"/>
                    </a:lnTo>
                    <a:lnTo>
                      <a:pt x="2003" y="243"/>
                    </a:lnTo>
                    <a:lnTo>
                      <a:pt x="1978" y="247"/>
                    </a:lnTo>
                    <a:lnTo>
                      <a:pt x="1950" y="226"/>
                    </a:lnTo>
                    <a:lnTo>
                      <a:pt x="1933" y="217"/>
                    </a:lnTo>
                    <a:lnTo>
                      <a:pt x="1947" y="186"/>
                    </a:lnTo>
                    <a:lnTo>
                      <a:pt x="1978" y="161"/>
                    </a:lnTo>
                    <a:lnTo>
                      <a:pt x="1982" y="122"/>
                    </a:lnTo>
                    <a:lnTo>
                      <a:pt x="1965" y="88"/>
                    </a:lnTo>
                    <a:lnTo>
                      <a:pt x="1942" y="68"/>
                    </a:lnTo>
                    <a:lnTo>
                      <a:pt x="1901" y="66"/>
                    </a:lnTo>
                    <a:lnTo>
                      <a:pt x="1873" y="47"/>
                    </a:lnTo>
                    <a:lnTo>
                      <a:pt x="1869" y="19"/>
                    </a:lnTo>
                    <a:lnTo>
                      <a:pt x="1856" y="5"/>
                    </a:lnTo>
                    <a:lnTo>
                      <a:pt x="1828" y="0"/>
                    </a:lnTo>
                    <a:lnTo>
                      <a:pt x="1800" y="24"/>
                    </a:lnTo>
                    <a:lnTo>
                      <a:pt x="1781" y="43"/>
                    </a:lnTo>
                    <a:lnTo>
                      <a:pt x="1781" y="75"/>
                    </a:lnTo>
                    <a:lnTo>
                      <a:pt x="1751" y="92"/>
                    </a:lnTo>
                    <a:lnTo>
                      <a:pt x="1725" y="88"/>
                    </a:lnTo>
                    <a:lnTo>
                      <a:pt x="1703" y="83"/>
                    </a:lnTo>
                    <a:lnTo>
                      <a:pt x="1698" y="98"/>
                    </a:lnTo>
                    <a:lnTo>
                      <a:pt x="1674" y="105"/>
                    </a:lnTo>
                    <a:lnTo>
                      <a:pt x="1664" y="112"/>
                    </a:lnTo>
                    <a:lnTo>
                      <a:pt x="1647" y="129"/>
                    </a:lnTo>
                    <a:lnTo>
                      <a:pt x="1605" y="146"/>
                    </a:lnTo>
                    <a:lnTo>
                      <a:pt x="1578" y="173"/>
                    </a:lnTo>
                    <a:lnTo>
                      <a:pt x="1561" y="180"/>
                    </a:lnTo>
                    <a:lnTo>
                      <a:pt x="1550" y="205"/>
                    </a:lnTo>
                    <a:lnTo>
                      <a:pt x="1574" y="217"/>
                    </a:lnTo>
                    <a:lnTo>
                      <a:pt x="1559" y="233"/>
                    </a:lnTo>
                    <a:lnTo>
                      <a:pt x="1530" y="235"/>
                    </a:lnTo>
                    <a:lnTo>
                      <a:pt x="1498" y="247"/>
                    </a:lnTo>
                    <a:lnTo>
                      <a:pt x="1471" y="250"/>
                    </a:lnTo>
                    <a:lnTo>
                      <a:pt x="1477" y="292"/>
                    </a:lnTo>
                    <a:lnTo>
                      <a:pt x="1498" y="311"/>
                    </a:lnTo>
                    <a:lnTo>
                      <a:pt x="1513" y="335"/>
                    </a:lnTo>
                    <a:lnTo>
                      <a:pt x="1462" y="318"/>
                    </a:lnTo>
                    <a:lnTo>
                      <a:pt x="1434" y="296"/>
                    </a:lnTo>
                    <a:lnTo>
                      <a:pt x="1423" y="323"/>
                    </a:lnTo>
                    <a:lnTo>
                      <a:pt x="1425" y="350"/>
                    </a:lnTo>
                    <a:lnTo>
                      <a:pt x="1430" y="374"/>
                    </a:lnTo>
                    <a:lnTo>
                      <a:pt x="1406" y="369"/>
                    </a:lnTo>
                    <a:lnTo>
                      <a:pt x="1400" y="342"/>
                    </a:lnTo>
                    <a:lnTo>
                      <a:pt x="1406" y="309"/>
                    </a:lnTo>
                    <a:lnTo>
                      <a:pt x="1393" y="279"/>
                    </a:lnTo>
                    <a:lnTo>
                      <a:pt x="1383" y="306"/>
                    </a:lnTo>
                    <a:lnTo>
                      <a:pt x="1381" y="326"/>
                    </a:lnTo>
                    <a:lnTo>
                      <a:pt x="1361" y="331"/>
                    </a:lnTo>
                    <a:lnTo>
                      <a:pt x="1361" y="289"/>
                    </a:lnTo>
                    <a:lnTo>
                      <a:pt x="1340" y="289"/>
                    </a:lnTo>
                    <a:lnTo>
                      <a:pt x="1342" y="262"/>
                    </a:lnTo>
                    <a:lnTo>
                      <a:pt x="1315" y="265"/>
                    </a:lnTo>
                    <a:lnTo>
                      <a:pt x="1303" y="289"/>
                    </a:lnTo>
                    <a:lnTo>
                      <a:pt x="1303" y="320"/>
                    </a:lnTo>
                    <a:lnTo>
                      <a:pt x="1278" y="306"/>
                    </a:lnTo>
                    <a:lnTo>
                      <a:pt x="1281" y="345"/>
                    </a:lnTo>
                    <a:lnTo>
                      <a:pt x="1263" y="355"/>
                    </a:lnTo>
                    <a:lnTo>
                      <a:pt x="1263" y="397"/>
                    </a:lnTo>
                    <a:lnTo>
                      <a:pt x="1271" y="428"/>
                    </a:lnTo>
                    <a:lnTo>
                      <a:pt x="1291" y="455"/>
                    </a:lnTo>
                    <a:lnTo>
                      <a:pt x="1293" y="481"/>
                    </a:lnTo>
                    <a:lnTo>
                      <a:pt x="1271" y="460"/>
                    </a:lnTo>
                    <a:lnTo>
                      <a:pt x="1237" y="447"/>
                    </a:lnTo>
                    <a:lnTo>
                      <a:pt x="1203" y="425"/>
                    </a:lnTo>
                    <a:lnTo>
                      <a:pt x="1173" y="418"/>
                    </a:lnTo>
                    <a:lnTo>
                      <a:pt x="1149" y="397"/>
                    </a:lnTo>
                    <a:lnTo>
                      <a:pt x="1139" y="421"/>
                    </a:lnTo>
                    <a:lnTo>
                      <a:pt x="1169" y="445"/>
                    </a:lnTo>
                    <a:lnTo>
                      <a:pt x="1186" y="460"/>
                    </a:lnTo>
                    <a:lnTo>
                      <a:pt x="1156" y="474"/>
                    </a:lnTo>
                    <a:lnTo>
                      <a:pt x="1128" y="481"/>
                    </a:lnTo>
                    <a:lnTo>
                      <a:pt x="1103" y="485"/>
                    </a:lnTo>
                    <a:lnTo>
                      <a:pt x="1081" y="467"/>
                    </a:lnTo>
                    <a:lnTo>
                      <a:pt x="1054" y="470"/>
                    </a:lnTo>
                    <a:lnTo>
                      <a:pt x="1047" y="491"/>
                    </a:lnTo>
                    <a:lnTo>
                      <a:pt x="1013" y="498"/>
                    </a:lnTo>
                    <a:lnTo>
                      <a:pt x="995" y="513"/>
                    </a:lnTo>
                    <a:lnTo>
                      <a:pt x="981" y="530"/>
                    </a:lnTo>
                    <a:lnTo>
                      <a:pt x="966" y="540"/>
                    </a:lnTo>
                    <a:lnTo>
                      <a:pt x="949" y="540"/>
                    </a:lnTo>
                    <a:lnTo>
                      <a:pt x="954" y="526"/>
                    </a:lnTo>
                    <a:lnTo>
                      <a:pt x="964" y="506"/>
                    </a:lnTo>
                    <a:lnTo>
                      <a:pt x="961" y="491"/>
                    </a:lnTo>
                    <a:lnTo>
                      <a:pt x="946" y="485"/>
                    </a:lnTo>
                    <a:lnTo>
                      <a:pt x="920" y="470"/>
                    </a:lnTo>
                    <a:lnTo>
                      <a:pt x="912" y="487"/>
                    </a:lnTo>
                    <a:lnTo>
                      <a:pt x="920" y="509"/>
                    </a:lnTo>
                    <a:lnTo>
                      <a:pt x="920" y="569"/>
                    </a:lnTo>
                    <a:lnTo>
                      <a:pt x="901" y="569"/>
                    </a:lnTo>
                    <a:lnTo>
                      <a:pt x="880" y="579"/>
                    </a:lnTo>
                    <a:lnTo>
                      <a:pt x="859" y="586"/>
                    </a:lnTo>
                    <a:lnTo>
                      <a:pt x="861" y="611"/>
                    </a:lnTo>
                    <a:lnTo>
                      <a:pt x="871" y="628"/>
                    </a:lnTo>
                    <a:lnTo>
                      <a:pt x="805" y="628"/>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09" name="Freeform 16"/>
              <p:cNvSpPr>
                <a:spLocks/>
              </p:cNvSpPr>
              <p:nvPr/>
            </p:nvSpPr>
            <p:spPr bwMode="gray">
              <a:xfrm>
                <a:off x="3987" y="2786"/>
                <a:ext cx="33" cy="48"/>
              </a:xfrm>
              <a:custGeom>
                <a:avLst/>
                <a:gdLst>
                  <a:gd name="T0" fmla="*/ 22 w 33"/>
                  <a:gd name="T1" fmla="*/ 0 h 48"/>
                  <a:gd name="T2" fmla="*/ 0 w 33"/>
                  <a:gd name="T3" fmla="*/ 12 h 48"/>
                  <a:gd name="T4" fmla="*/ 5 w 33"/>
                  <a:gd name="T5" fmla="*/ 30 h 48"/>
                  <a:gd name="T6" fmla="*/ 7 w 33"/>
                  <a:gd name="T7" fmla="*/ 45 h 48"/>
                  <a:gd name="T8" fmla="*/ 22 w 33"/>
                  <a:gd name="T9" fmla="*/ 47 h 48"/>
                  <a:gd name="T10" fmla="*/ 32 w 33"/>
                  <a:gd name="T11" fmla="*/ 30 h 48"/>
                  <a:gd name="T12" fmla="*/ 27 w 33"/>
                  <a:gd name="T13" fmla="*/ 12 h 48"/>
                  <a:gd name="T14" fmla="*/ 22 w 33"/>
                  <a:gd name="T15" fmla="*/ 0 h 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 h="48">
                    <a:moveTo>
                      <a:pt x="22" y="0"/>
                    </a:moveTo>
                    <a:lnTo>
                      <a:pt x="0" y="12"/>
                    </a:lnTo>
                    <a:lnTo>
                      <a:pt x="5" y="30"/>
                    </a:lnTo>
                    <a:lnTo>
                      <a:pt x="7" y="45"/>
                    </a:lnTo>
                    <a:lnTo>
                      <a:pt x="22" y="47"/>
                    </a:lnTo>
                    <a:lnTo>
                      <a:pt x="32" y="30"/>
                    </a:lnTo>
                    <a:lnTo>
                      <a:pt x="27" y="12"/>
                    </a:lnTo>
                    <a:lnTo>
                      <a:pt x="22"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10" name="Freeform 17"/>
              <p:cNvSpPr>
                <a:spLocks/>
              </p:cNvSpPr>
              <p:nvPr/>
            </p:nvSpPr>
            <p:spPr bwMode="gray">
              <a:xfrm>
                <a:off x="3587" y="2721"/>
                <a:ext cx="26" cy="31"/>
              </a:xfrm>
              <a:custGeom>
                <a:avLst/>
                <a:gdLst>
                  <a:gd name="T0" fmla="*/ 20 w 26"/>
                  <a:gd name="T1" fmla="*/ 0 h 31"/>
                  <a:gd name="T2" fmla="*/ 5 w 26"/>
                  <a:gd name="T3" fmla="*/ 2 h 31"/>
                  <a:gd name="T4" fmla="*/ 0 w 26"/>
                  <a:gd name="T5" fmla="*/ 14 h 31"/>
                  <a:gd name="T6" fmla="*/ 5 w 26"/>
                  <a:gd name="T7" fmla="*/ 30 h 31"/>
                  <a:gd name="T8" fmla="*/ 13 w 26"/>
                  <a:gd name="T9" fmla="*/ 16 h 31"/>
                  <a:gd name="T10" fmla="*/ 25 w 26"/>
                  <a:gd name="T11" fmla="*/ 16 h 31"/>
                  <a:gd name="T12" fmla="*/ 20 w 26"/>
                  <a:gd name="T13" fmla="*/ 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31">
                    <a:moveTo>
                      <a:pt x="20" y="0"/>
                    </a:moveTo>
                    <a:lnTo>
                      <a:pt x="5" y="2"/>
                    </a:lnTo>
                    <a:lnTo>
                      <a:pt x="0" y="14"/>
                    </a:lnTo>
                    <a:lnTo>
                      <a:pt x="5" y="30"/>
                    </a:lnTo>
                    <a:lnTo>
                      <a:pt x="13" y="16"/>
                    </a:lnTo>
                    <a:lnTo>
                      <a:pt x="25" y="16"/>
                    </a:lnTo>
                    <a:lnTo>
                      <a:pt x="20"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11" name="Freeform 18"/>
              <p:cNvSpPr>
                <a:spLocks/>
              </p:cNvSpPr>
              <p:nvPr/>
            </p:nvSpPr>
            <p:spPr bwMode="gray">
              <a:xfrm>
                <a:off x="3453" y="734"/>
                <a:ext cx="116" cy="88"/>
              </a:xfrm>
              <a:custGeom>
                <a:avLst/>
                <a:gdLst>
                  <a:gd name="T0" fmla="*/ 83 w 116"/>
                  <a:gd name="T1" fmla="*/ 5 h 88"/>
                  <a:gd name="T2" fmla="*/ 64 w 116"/>
                  <a:gd name="T3" fmla="*/ 14 h 88"/>
                  <a:gd name="T4" fmla="*/ 49 w 116"/>
                  <a:gd name="T5" fmla="*/ 12 h 88"/>
                  <a:gd name="T6" fmla="*/ 42 w 116"/>
                  <a:gd name="T7" fmla="*/ 0 h 88"/>
                  <a:gd name="T8" fmla="*/ 27 w 116"/>
                  <a:gd name="T9" fmla="*/ 7 h 88"/>
                  <a:gd name="T10" fmla="*/ 15 w 116"/>
                  <a:gd name="T11" fmla="*/ 16 h 88"/>
                  <a:gd name="T12" fmla="*/ 7 w 116"/>
                  <a:gd name="T13" fmla="*/ 21 h 88"/>
                  <a:gd name="T14" fmla="*/ 0 w 116"/>
                  <a:gd name="T15" fmla="*/ 33 h 88"/>
                  <a:gd name="T16" fmla="*/ 20 w 116"/>
                  <a:gd name="T17" fmla="*/ 52 h 88"/>
                  <a:gd name="T18" fmla="*/ 34 w 116"/>
                  <a:gd name="T19" fmla="*/ 63 h 88"/>
                  <a:gd name="T20" fmla="*/ 37 w 116"/>
                  <a:gd name="T21" fmla="*/ 82 h 88"/>
                  <a:gd name="T22" fmla="*/ 64 w 116"/>
                  <a:gd name="T23" fmla="*/ 87 h 88"/>
                  <a:gd name="T24" fmla="*/ 83 w 116"/>
                  <a:gd name="T25" fmla="*/ 63 h 88"/>
                  <a:gd name="T26" fmla="*/ 98 w 116"/>
                  <a:gd name="T27" fmla="*/ 45 h 88"/>
                  <a:gd name="T28" fmla="*/ 115 w 116"/>
                  <a:gd name="T29" fmla="*/ 26 h 88"/>
                  <a:gd name="T30" fmla="*/ 83 w 116"/>
                  <a:gd name="T31" fmla="*/ 5 h 8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6" h="88">
                    <a:moveTo>
                      <a:pt x="83" y="5"/>
                    </a:moveTo>
                    <a:lnTo>
                      <a:pt x="64" y="14"/>
                    </a:lnTo>
                    <a:lnTo>
                      <a:pt x="49" y="12"/>
                    </a:lnTo>
                    <a:lnTo>
                      <a:pt x="42" y="0"/>
                    </a:lnTo>
                    <a:lnTo>
                      <a:pt x="27" y="7"/>
                    </a:lnTo>
                    <a:lnTo>
                      <a:pt x="15" y="16"/>
                    </a:lnTo>
                    <a:lnTo>
                      <a:pt x="7" y="21"/>
                    </a:lnTo>
                    <a:lnTo>
                      <a:pt x="0" y="33"/>
                    </a:lnTo>
                    <a:lnTo>
                      <a:pt x="20" y="52"/>
                    </a:lnTo>
                    <a:lnTo>
                      <a:pt x="34" y="63"/>
                    </a:lnTo>
                    <a:lnTo>
                      <a:pt x="37" y="82"/>
                    </a:lnTo>
                    <a:lnTo>
                      <a:pt x="64" y="87"/>
                    </a:lnTo>
                    <a:lnTo>
                      <a:pt x="83" y="63"/>
                    </a:lnTo>
                    <a:lnTo>
                      <a:pt x="98" y="45"/>
                    </a:lnTo>
                    <a:lnTo>
                      <a:pt x="115" y="26"/>
                    </a:lnTo>
                    <a:lnTo>
                      <a:pt x="83" y="5"/>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12" name="Freeform 19"/>
              <p:cNvSpPr>
                <a:spLocks/>
              </p:cNvSpPr>
              <p:nvPr/>
            </p:nvSpPr>
            <p:spPr bwMode="gray">
              <a:xfrm>
                <a:off x="3503" y="1446"/>
                <a:ext cx="42" cy="39"/>
              </a:xfrm>
              <a:custGeom>
                <a:avLst/>
                <a:gdLst>
                  <a:gd name="T0" fmla="*/ 39 w 42"/>
                  <a:gd name="T1" fmla="*/ 0 h 39"/>
                  <a:gd name="T2" fmla="*/ 12 w 42"/>
                  <a:gd name="T3" fmla="*/ 3 h 39"/>
                  <a:gd name="T4" fmla="*/ 0 w 42"/>
                  <a:gd name="T5" fmla="*/ 20 h 39"/>
                  <a:gd name="T6" fmla="*/ 12 w 42"/>
                  <a:gd name="T7" fmla="*/ 38 h 39"/>
                  <a:gd name="T8" fmla="*/ 34 w 42"/>
                  <a:gd name="T9" fmla="*/ 38 h 39"/>
                  <a:gd name="T10" fmla="*/ 41 w 42"/>
                  <a:gd name="T11" fmla="*/ 20 h 39"/>
                  <a:gd name="T12" fmla="*/ 39 w 42"/>
                  <a:gd name="T13" fmla="*/ 0 h 3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 h="39">
                    <a:moveTo>
                      <a:pt x="39" y="0"/>
                    </a:moveTo>
                    <a:lnTo>
                      <a:pt x="12" y="3"/>
                    </a:lnTo>
                    <a:lnTo>
                      <a:pt x="0" y="20"/>
                    </a:lnTo>
                    <a:lnTo>
                      <a:pt x="12" y="38"/>
                    </a:lnTo>
                    <a:lnTo>
                      <a:pt x="34" y="38"/>
                    </a:lnTo>
                    <a:lnTo>
                      <a:pt x="41" y="20"/>
                    </a:lnTo>
                    <a:lnTo>
                      <a:pt x="39"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13" name="Freeform 20"/>
              <p:cNvSpPr>
                <a:spLocks/>
              </p:cNvSpPr>
              <p:nvPr/>
            </p:nvSpPr>
            <p:spPr bwMode="gray">
              <a:xfrm>
                <a:off x="3552" y="1054"/>
                <a:ext cx="267" cy="361"/>
              </a:xfrm>
              <a:custGeom>
                <a:avLst/>
                <a:gdLst>
                  <a:gd name="T0" fmla="*/ 249 w 267"/>
                  <a:gd name="T1" fmla="*/ 0 h 361"/>
                  <a:gd name="T2" fmla="*/ 218 w 267"/>
                  <a:gd name="T3" fmla="*/ 5 h 361"/>
                  <a:gd name="T4" fmla="*/ 210 w 267"/>
                  <a:gd name="T5" fmla="*/ 24 h 361"/>
                  <a:gd name="T6" fmla="*/ 198 w 267"/>
                  <a:gd name="T7" fmla="*/ 39 h 361"/>
                  <a:gd name="T8" fmla="*/ 172 w 267"/>
                  <a:gd name="T9" fmla="*/ 46 h 361"/>
                  <a:gd name="T10" fmla="*/ 160 w 267"/>
                  <a:gd name="T11" fmla="*/ 39 h 361"/>
                  <a:gd name="T12" fmla="*/ 150 w 267"/>
                  <a:gd name="T13" fmla="*/ 51 h 361"/>
                  <a:gd name="T14" fmla="*/ 131 w 267"/>
                  <a:gd name="T15" fmla="*/ 56 h 361"/>
                  <a:gd name="T16" fmla="*/ 131 w 267"/>
                  <a:gd name="T17" fmla="*/ 68 h 361"/>
                  <a:gd name="T18" fmla="*/ 104 w 267"/>
                  <a:gd name="T19" fmla="*/ 73 h 361"/>
                  <a:gd name="T20" fmla="*/ 106 w 267"/>
                  <a:gd name="T21" fmla="*/ 90 h 361"/>
                  <a:gd name="T22" fmla="*/ 87 w 267"/>
                  <a:gd name="T23" fmla="*/ 100 h 361"/>
                  <a:gd name="T24" fmla="*/ 85 w 267"/>
                  <a:gd name="T25" fmla="*/ 117 h 361"/>
                  <a:gd name="T26" fmla="*/ 63 w 267"/>
                  <a:gd name="T27" fmla="*/ 120 h 361"/>
                  <a:gd name="T28" fmla="*/ 73 w 267"/>
                  <a:gd name="T29" fmla="*/ 132 h 361"/>
                  <a:gd name="T30" fmla="*/ 73 w 267"/>
                  <a:gd name="T31" fmla="*/ 151 h 361"/>
                  <a:gd name="T32" fmla="*/ 58 w 267"/>
                  <a:gd name="T33" fmla="*/ 154 h 361"/>
                  <a:gd name="T34" fmla="*/ 73 w 267"/>
                  <a:gd name="T35" fmla="*/ 168 h 361"/>
                  <a:gd name="T36" fmla="*/ 53 w 267"/>
                  <a:gd name="T37" fmla="*/ 176 h 361"/>
                  <a:gd name="T38" fmla="*/ 41 w 267"/>
                  <a:gd name="T39" fmla="*/ 184 h 361"/>
                  <a:gd name="T40" fmla="*/ 41 w 267"/>
                  <a:gd name="T41" fmla="*/ 196 h 361"/>
                  <a:gd name="T42" fmla="*/ 56 w 267"/>
                  <a:gd name="T43" fmla="*/ 206 h 361"/>
                  <a:gd name="T44" fmla="*/ 48 w 267"/>
                  <a:gd name="T45" fmla="*/ 214 h 361"/>
                  <a:gd name="T46" fmla="*/ 29 w 267"/>
                  <a:gd name="T47" fmla="*/ 223 h 361"/>
                  <a:gd name="T48" fmla="*/ 27 w 267"/>
                  <a:gd name="T49" fmla="*/ 238 h 361"/>
                  <a:gd name="T50" fmla="*/ 34 w 267"/>
                  <a:gd name="T51" fmla="*/ 250 h 361"/>
                  <a:gd name="T52" fmla="*/ 19 w 267"/>
                  <a:gd name="T53" fmla="*/ 262 h 361"/>
                  <a:gd name="T54" fmla="*/ 10 w 267"/>
                  <a:gd name="T55" fmla="*/ 279 h 361"/>
                  <a:gd name="T56" fmla="*/ 0 w 267"/>
                  <a:gd name="T57" fmla="*/ 301 h 361"/>
                  <a:gd name="T58" fmla="*/ 22 w 267"/>
                  <a:gd name="T59" fmla="*/ 316 h 361"/>
                  <a:gd name="T60" fmla="*/ 34 w 267"/>
                  <a:gd name="T61" fmla="*/ 333 h 361"/>
                  <a:gd name="T62" fmla="*/ 48 w 267"/>
                  <a:gd name="T63" fmla="*/ 353 h 361"/>
                  <a:gd name="T64" fmla="*/ 70 w 267"/>
                  <a:gd name="T65" fmla="*/ 360 h 361"/>
                  <a:gd name="T66" fmla="*/ 80 w 267"/>
                  <a:gd name="T67" fmla="*/ 358 h 361"/>
                  <a:gd name="T68" fmla="*/ 99 w 267"/>
                  <a:gd name="T69" fmla="*/ 353 h 361"/>
                  <a:gd name="T70" fmla="*/ 99 w 267"/>
                  <a:gd name="T71" fmla="*/ 336 h 361"/>
                  <a:gd name="T72" fmla="*/ 82 w 267"/>
                  <a:gd name="T73" fmla="*/ 323 h 361"/>
                  <a:gd name="T74" fmla="*/ 82 w 267"/>
                  <a:gd name="T75" fmla="*/ 306 h 361"/>
                  <a:gd name="T76" fmla="*/ 70 w 267"/>
                  <a:gd name="T77" fmla="*/ 299 h 361"/>
                  <a:gd name="T78" fmla="*/ 70 w 267"/>
                  <a:gd name="T79" fmla="*/ 272 h 361"/>
                  <a:gd name="T80" fmla="*/ 85 w 267"/>
                  <a:gd name="T81" fmla="*/ 265 h 361"/>
                  <a:gd name="T82" fmla="*/ 77 w 267"/>
                  <a:gd name="T83" fmla="*/ 250 h 361"/>
                  <a:gd name="T84" fmla="*/ 87 w 267"/>
                  <a:gd name="T85" fmla="*/ 228 h 361"/>
                  <a:gd name="T86" fmla="*/ 99 w 267"/>
                  <a:gd name="T87" fmla="*/ 214 h 361"/>
                  <a:gd name="T88" fmla="*/ 104 w 267"/>
                  <a:gd name="T89" fmla="*/ 194 h 361"/>
                  <a:gd name="T90" fmla="*/ 121 w 267"/>
                  <a:gd name="T91" fmla="*/ 184 h 361"/>
                  <a:gd name="T92" fmla="*/ 126 w 267"/>
                  <a:gd name="T93" fmla="*/ 156 h 361"/>
                  <a:gd name="T94" fmla="*/ 140 w 267"/>
                  <a:gd name="T95" fmla="*/ 146 h 361"/>
                  <a:gd name="T96" fmla="*/ 150 w 267"/>
                  <a:gd name="T97" fmla="*/ 127 h 361"/>
                  <a:gd name="T98" fmla="*/ 167 w 267"/>
                  <a:gd name="T99" fmla="*/ 122 h 361"/>
                  <a:gd name="T100" fmla="*/ 189 w 267"/>
                  <a:gd name="T101" fmla="*/ 85 h 361"/>
                  <a:gd name="T102" fmla="*/ 210 w 267"/>
                  <a:gd name="T103" fmla="*/ 90 h 361"/>
                  <a:gd name="T104" fmla="*/ 220 w 267"/>
                  <a:gd name="T105" fmla="*/ 78 h 361"/>
                  <a:gd name="T106" fmla="*/ 247 w 267"/>
                  <a:gd name="T107" fmla="*/ 78 h 361"/>
                  <a:gd name="T108" fmla="*/ 247 w 267"/>
                  <a:gd name="T109" fmla="*/ 66 h 361"/>
                  <a:gd name="T110" fmla="*/ 266 w 267"/>
                  <a:gd name="T111" fmla="*/ 54 h 361"/>
                  <a:gd name="T112" fmla="*/ 264 w 267"/>
                  <a:gd name="T113" fmla="*/ 34 h 361"/>
                  <a:gd name="T114" fmla="*/ 261 w 267"/>
                  <a:gd name="T115" fmla="*/ 15 h 361"/>
                  <a:gd name="T116" fmla="*/ 254 w 267"/>
                  <a:gd name="T117" fmla="*/ 0 h 36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67" h="361">
                    <a:moveTo>
                      <a:pt x="249" y="0"/>
                    </a:moveTo>
                    <a:lnTo>
                      <a:pt x="218" y="5"/>
                    </a:lnTo>
                    <a:lnTo>
                      <a:pt x="210" y="24"/>
                    </a:lnTo>
                    <a:lnTo>
                      <a:pt x="198" y="39"/>
                    </a:lnTo>
                    <a:lnTo>
                      <a:pt x="172" y="46"/>
                    </a:lnTo>
                    <a:lnTo>
                      <a:pt x="160" y="39"/>
                    </a:lnTo>
                    <a:lnTo>
                      <a:pt x="150" y="51"/>
                    </a:lnTo>
                    <a:lnTo>
                      <a:pt x="131" y="56"/>
                    </a:lnTo>
                    <a:lnTo>
                      <a:pt x="131" y="68"/>
                    </a:lnTo>
                    <a:lnTo>
                      <a:pt x="104" y="73"/>
                    </a:lnTo>
                    <a:lnTo>
                      <a:pt x="106" y="90"/>
                    </a:lnTo>
                    <a:lnTo>
                      <a:pt x="87" y="100"/>
                    </a:lnTo>
                    <a:lnTo>
                      <a:pt x="85" y="117"/>
                    </a:lnTo>
                    <a:lnTo>
                      <a:pt x="63" y="120"/>
                    </a:lnTo>
                    <a:lnTo>
                      <a:pt x="73" y="132"/>
                    </a:lnTo>
                    <a:lnTo>
                      <a:pt x="73" y="151"/>
                    </a:lnTo>
                    <a:lnTo>
                      <a:pt x="58" y="154"/>
                    </a:lnTo>
                    <a:lnTo>
                      <a:pt x="73" y="168"/>
                    </a:lnTo>
                    <a:lnTo>
                      <a:pt x="53" y="176"/>
                    </a:lnTo>
                    <a:lnTo>
                      <a:pt x="41" y="184"/>
                    </a:lnTo>
                    <a:lnTo>
                      <a:pt x="41" y="196"/>
                    </a:lnTo>
                    <a:lnTo>
                      <a:pt x="56" y="206"/>
                    </a:lnTo>
                    <a:lnTo>
                      <a:pt x="48" y="214"/>
                    </a:lnTo>
                    <a:lnTo>
                      <a:pt x="29" y="223"/>
                    </a:lnTo>
                    <a:lnTo>
                      <a:pt x="27" y="238"/>
                    </a:lnTo>
                    <a:lnTo>
                      <a:pt x="34" y="250"/>
                    </a:lnTo>
                    <a:lnTo>
                      <a:pt x="19" y="262"/>
                    </a:lnTo>
                    <a:lnTo>
                      <a:pt x="10" y="279"/>
                    </a:lnTo>
                    <a:lnTo>
                      <a:pt x="0" y="301"/>
                    </a:lnTo>
                    <a:lnTo>
                      <a:pt x="22" y="316"/>
                    </a:lnTo>
                    <a:lnTo>
                      <a:pt x="34" y="333"/>
                    </a:lnTo>
                    <a:lnTo>
                      <a:pt x="48" y="353"/>
                    </a:lnTo>
                    <a:lnTo>
                      <a:pt x="70" y="360"/>
                    </a:lnTo>
                    <a:lnTo>
                      <a:pt x="80" y="358"/>
                    </a:lnTo>
                    <a:lnTo>
                      <a:pt x="99" y="353"/>
                    </a:lnTo>
                    <a:lnTo>
                      <a:pt x="99" y="336"/>
                    </a:lnTo>
                    <a:lnTo>
                      <a:pt x="82" y="323"/>
                    </a:lnTo>
                    <a:lnTo>
                      <a:pt x="82" y="306"/>
                    </a:lnTo>
                    <a:lnTo>
                      <a:pt x="70" y="299"/>
                    </a:lnTo>
                    <a:lnTo>
                      <a:pt x="70" y="272"/>
                    </a:lnTo>
                    <a:lnTo>
                      <a:pt x="85" y="265"/>
                    </a:lnTo>
                    <a:lnTo>
                      <a:pt x="77" y="250"/>
                    </a:lnTo>
                    <a:lnTo>
                      <a:pt x="87" y="228"/>
                    </a:lnTo>
                    <a:lnTo>
                      <a:pt x="99" y="214"/>
                    </a:lnTo>
                    <a:lnTo>
                      <a:pt x="104" y="194"/>
                    </a:lnTo>
                    <a:lnTo>
                      <a:pt x="121" y="184"/>
                    </a:lnTo>
                    <a:lnTo>
                      <a:pt x="126" y="156"/>
                    </a:lnTo>
                    <a:lnTo>
                      <a:pt x="140" y="146"/>
                    </a:lnTo>
                    <a:lnTo>
                      <a:pt x="150" y="127"/>
                    </a:lnTo>
                    <a:lnTo>
                      <a:pt x="167" y="122"/>
                    </a:lnTo>
                    <a:lnTo>
                      <a:pt x="189" y="85"/>
                    </a:lnTo>
                    <a:lnTo>
                      <a:pt x="210" y="90"/>
                    </a:lnTo>
                    <a:lnTo>
                      <a:pt x="220" y="78"/>
                    </a:lnTo>
                    <a:lnTo>
                      <a:pt x="247" y="78"/>
                    </a:lnTo>
                    <a:lnTo>
                      <a:pt x="247" y="66"/>
                    </a:lnTo>
                    <a:lnTo>
                      <a:pt x="266" y="54"/>
                    </a:lnTo>
                    <a:lnTo>
                      <a:pt x="264" y="34"/>
                    </a:lnTo>
                    <a:lnTo>
                      <a:pt x="261" y="15"/>
                    </a:lnTo>
                    <a:lnTo>
                      <a:pt x="254"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14" name="Freeform 21"/>
              <p:cNvSpPr>
                <a:spLocks/>
              </p:cNvSpPr>
              <p:nvPr/>
            </p:nvSpPr>
            <p:spPr bwMode="gray">
              <a:xfrm>
                <a:off x="3587" y="640"/>
                <a:ext cx="195" cy="199"/>
              </a:xfrm>
              <a:custGeom>
                <a:avLst/>
                <a:gdLst>
                  <a:gd name="T0" fmla="*/ 91 w 195"/>
                  <a:gd name="T1" fmla="*/ 10 h 199"/>
                  <a:gd name="T2" fmla="*/ 71 w 195"/>
                  <a:gd name="T3" fmla="*/ 0 h 199"/>
                  <a:gd name="T4" fmla="*/ 64 w 195"/>
                  <a:gd name="T5" fmla="*/ 12 h 199"/>
                  <a:gd name="T6" fmla="*/ 61 w 195"/>
                  <a:gd name="T7" fmla="*/ 29 h 199"/>
                  <a:gd name="T8" fmla="*/ 49 w 195"/>
                  <a:gd name="T9" fmla="*/ 37 h 199"/>
                  <a:gd name="T10" fmla="*/ 47 w 195"/>
                  <a:gd name="T11" fmla="*/ 54 h 199"/>
                  <a:gd name="T12" fmla="*/ 20 w 195"/>
                  <a:gd name="T13" fmla="*/ 61 h 199"/>
                  <a:gd name="T14" fmla="*/ 42 w 195"/>
                  <a:gd name="T15" fmla="*/ 76 h 199"/>
                  <a:gd name="T16" fmla="*/ 42 w 195"/>
                  <a:gd name="T17" fmla="*/ 88 h 199"/>
                  <a:gd name="T18" fmla="*/ 22 w 195"/>
                  <a:gd name="T19" fmla="*/ 88 h 199"/>
                  <a:gd name="T20" fmla="*/ 15 w 195"/>
                  <a:gd name="T21" fmla="*/ 95 h 199"/>
                  <a:gd name="T22" fmla="*/ 0 w 195"/>
                  <a:gd name="T23" fmla="*/ 110 h 199"/>
                  <a:gd name="T24" fmla="*/ 10 w 195"/>
                  <a:gd name="T25" fmla="*/ 120 h 199"/>
                  <a:gd name="T26" fmla="*/ 17 w 195"/>
                  <a:gd name="T27" fmla="*/ 130 h 199"/>
                  <a:gd name="T28" fmla="*/ 32 w 195"/>
                  <a:gd name="T29" fmla="*/ 117 h 199"/>
                  <a:gd name="T30" fmla="*/ 39 w 195"/>
                  <a:gd name="T31" fmla="*/ 134 h 199"/>
                  <a:gd name="T32" fmla="*/ 56 w 195"/>
                  <a:gd name="T33" fmla="*/ 134 h 199"/>
                  <a:gd name="T34" fmla="*/ 47 w 195"/>
                  <a:gd name="T35" fmla="*/ 152 h 199"/>
                  <a:gd name="T36" fmla="*/ 32 w 195"/>
                  <a:gd name="T37" fmla="*/ 161 h 199"/>
                  <a:gd name="T38" fmla="*/ 39 w 195"/>
                  <a:gd name="T39" fmla="*/ 176 h 199"/>
                  <a:gd name="T40" fmla="*/ 49 w 195"/>
                  <a:gd name="T41" fmla="*/ 186 h 199"/>
                  <a:gd name="T42" fmla="*/ 66 w 195"/>
                  <a:gd name="T43" fmla="*/ 174 h 199"/>
                  <a:gd name="T44" fmla="*/ 74 w 195"/>
                  <a:gd name="T45" fmla="*/ 186 h 199"/>
                  <a:gd name="T46" fmla="*/ 93 w 195"/>
                  <a:gd name="T47" fmla="*/ 198 h 199"/>
                  <a:gd name="T48" fmla="*/ 103 w 195"/>
                  <a:gd name="T49" fmla="*/ 196 h 199"/>
                  <a:gd name="T50" fmla="*/ 103 w 195"/>
                  <a:gd name="T51" fmla="*/ 181 h 199"/>
                  <a:gd name="T52" fmla="*/ 81 w 195"/>
                  <a:gd name="T53" fmla="*/ 176 h 199"/>
                  <a:gd name="T54" fmla="*/ 79 w 195"/>
                  <a:gd name="T55" fmla="*/ 159 h 199"/>
                  <a:gd name="T56" fmla="*/ 96 w 195"/>
                  <a:gd name="T57" fmla="*/ 159 h 199"/>
                  <a:gd name="T58" fmla="*/ 115 w 195"/>
                  <a:gd name="T59" fmla="*/ 159 h 199"/>
                  <a:gd name="T60" fmla="*/ 125 w 195"/>
                  <a:gd name="T61" fmla="*/ 144 h 199"/>
                  <a:gd name="T62" fmla="*/ 125 w 195"/>
                  <a:gd name="T63" fmla="*/ 130 h 199"/>
                  <a:gd name="T64" fmla="*/ 145 w 195"/>
                  <a:gd name="T65" fmla="*/ 125 h 199"/>
                  <a:gd name="T66" fmla="*/ 152 w 195"/>
                  <a:gd name="T67" fmla="*/ 108 h 199"/>
                  <a:gd name="T68" fmla="*/ 167 w 195"/>
                  <a:gd name="T69" fmla="*/ 98 h 199"/>
                  <a:gd name="T70" fmla="*/ 194 w 195"/>
                  <a:gd name="T71" fmla="*/ 98 h 199"/>
                  <a:gd name="T72" fmla="*/ 179 w 195"/>
                  <a:gd name="T73" fmla="*/ 76 h 199"/>
                  <a:gd name="T74" fmla="*/ 182 w 195"/>
                  <a:gd name="T75" fmla="*/ 49 h 199"/>
                  <a:gd name="T76" fmla="*/ 167 w 195"/>
                  <a:gd name="T77" fmla="*/ 49 h 199"/>
                  <a:gd name="T78" fmla="*/ 157 w 195"/>
                  <a:gd name="T79" fmla="*/ 64 h 199"/>
                  <a:gd name="T80" fmla="*/ 142 w 195"/>
                  <a:gd name="T81" fmla="*/ 73 h 199"/>
                  <a:gd name="T82" fmla="*/ 135 w 195"/>
                  <a:gd name="T83" fmla="*/ 83 h 199"/>
                  <a:gd name="T84" fmla="*/ 120 w 195"/>
                  <a:gd name="T85" fmla="*/ 90 h 199"/>
                  <a:gd name="T86" fmla="*/ 108 w 195"/>
                  <a:gd name="T87" fmla="*/ 81 h 199"/>
                  <a:gd name="T88" fmla="*/ 103 w 195"/>
                  <a:gd name="T89" fmla="*/ 93 h 199"/>
                  <a:gd name="T90" fmla="*/ 106 w 195"/>
                  <a:gd name="T91" fmla="*/ 105 h 199"/>
                  <a:gd name="T92" fmla="*/ 96 w 195"/>
                  <a:gd name="T93" fmla="*/ 110 h 199"/>
                  <a:gd name="T94" fmla="*/ 76 w 195"/>
                  <a:gd name="T95" fmla="*/ 95 h 199"/>
                  <a:gd name="T96" fmla="*/ 59 w 195"/>
                  <a:gd name="T97" fmla="*/ 86 h 199"/>
                  <a:gd name="T98" fmla="*/ 66 w 195"/>
                  <a:gd name="T99" fmla="*/ 68 h 199"/>
                  <a:gd name="T100" fmla="*/ 83 w 195"/>
                  <a:gd name="T101" fmla="*/ 59 h 199"/>
                  <a:gd name="T102" fmla="*/ 76 w 195"/>
                  <a:gd name="T103" fmla="*/ 42 h 199"/>
                  <a:gd name="T104" fmla="*/ 83 w 195"/>
                  <a:gd name="T105" fmla="*/ 29 h 199"/>
                  <a:gd name="T106" fmla="*/ 91 w 195"/>
                  <a:gd name="T107" fmla="*/ 10 h 19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95" h="199">
                    <a:moveTo>
                      <a:pt x="91" y="10"/>
                    </a:moveTo>
                    <a:lnTo>
                      <a:pt x="71" y="0"/>
                    </a:lnTo>
                    <a:lnTo>
                      <a:pt x="64" y="12"/>
                    </a:lnTo>
                    <a:lnTo>
                      <a:pt x="61" y="29"/>
                    </a:lnTo>
                    <a:lnTo>
                      <a:pt x="49" y="37"/>
                    </a:lnTo>
                    <a:lnTo>
                      <a:pt x="47" y="54"/>
                    </a:lnTo>
                    <a:lnTo>
                      <a:pt x="20" y="61"/>
                    </a:lnTo>
                    <a:lnTo>
                      <a:pt x="42" y="76"/>
                    </a:lnTo>
                    <a:lnTo>
                      <a:pt x="42" y="88"/>
                    </a:lnTo>
                    <a:lnTo>
                      <a:pt x="22" y="88"/>
                    </a:lnTo>
                    <a:lnTo>
                      <a:pt x="15" y="95"/>
                    </a:lnTo>
                    <a:lnTo>
                      <a:pt x="0" y="110"/>
                    </a:lnTo>
                    <a:lnTo>
                      <a:pt x="10" y="120"/>
                    </a:lnTo>
                    <a:lnTo>
                      <a:pt x="17" y="130"/>
                    </a:lnTo>
                    <a:lnTo>
                      <a:pt x="32" y="117"/>
                    </a:lnTo>
                    <a:lnTo>
                      <a:pt x="39" y="134"/>
                    </a:lnTo>
                    <a:lnTo>
                      <a:pt x="56" y="134"/>
                    </a:lnTo>
                    <a:lnTo>
                      <a:pt x="47" y="152"/>
                    </a:lnTo>
                    <a:lnTo>
                      <a:pt x="32" y="161"/>
                    </a:lnTo>
                    <a:lnTo>
                      <a:pt x="39" y="176"/>
                    </a:lnTo>
                    <a:lnTo>
                      <a:pt x="49" y="186"/>
                    </a:lnTo>
                    <a:lnTo>
                      <a:pt x="66" y="174"/>
                    </a:lnTo>
                    <a:lnTo>
                      <a:pt x="74" y="186"/>
                    </a:lnTo>
                    <a:lnTo>
                      <a:pt x="93" y="198"/>
                    </a:lnTo>
                    <a:lnTo>
                      <a:pt x="103" y="196"/>
                    </a:lnTo>
                    <a:lnTo>
                      <a:pt x="103" y="181"/>
                    </a:lnTo>
                    <a:lnTo>
                      <a:pt x="81" y="176"/>
                    </a:lnTo>
                    <a:lnTo>
                      <a:pt x="79" y="159"/>
                    </a:lnTo>
                    <a:lnTo>
                      <a:pt x="96" y="159"/>
                    </a:lnTo>
                    <a:lnTo>
                      <a:pt x="115" y="159"/>
                    </a:lnTo>
                    <a:lnTo>
                      <a:pt x="125" y="144"/>
                    </a:lnTo>
                    <a:lnTo>
                      <a:pt x="125" y="130"/>
                    </a:lnTo>
                    <a:lnTo>
                      <a:pt x="145" y="125"/>
                    </a:lnTo>
                    <a:lnTo>
                      <a:pt x="152" y="108"/>
                    </a:lnTo>
                    <a:lnTo>
                      <a:pt x="167" y="98"/>
                    </a:lnTo>
                    <a:lnTo>
                      <a:pt x="194" y="98"/>
                    </a:lnTo>
                    <a:lnTo>
                      <a:pt x="179" y="76"/>
                    </a:lnTo>
                    <a:lnTo>
                      <a:pt x="182" y="49"/>
                    </a:lnTo>
                    <a:lnTo>
                      <a:pt x="167" y="49"/>
                    </a:lnTo>
                    <a:lnTo>
                      <a:pt x="157" y="64"/>
                    </a:lnTo>
                    <a:lnTo>
                      <a:pt x="142" y="73"/>
                    </a:lnTo>
                    <a:lnTo>
                      <a:pt x="135" y="83"/>
                    </a:lnTo>
                    <a:lnTo>
                      <a:pt x="120" y="90"/>
                    </a:lnTo>
                    <a:lnTo>
                      <a:pt x="108" y="81"/>
                    </a:lnTo>
                    <a:lnTo>
                      <a:pt x="103" y="93"/>
                    </a:lnTo>
                    <a:lnTo>
                      <a:pt x="106" y="105"/>
                    </a:lnTo>
                    <a:lnTo>
                      <a:pt x="96" y="110"/>
                    </a:lnTo>
                    <a:lnTo>
                      <a:pt x="76" y="95"/>
                    </a:lnTo>
                    <a:lnTo>
                      <a:pt x="59" y="86"/>
                    </a:lnTo>
                    <a:lnTo>
                      <a:pt x="66" y="68"/>
                    </a:lnTo>
                    <a:lnTo>
                      <a:pt x="83" y="59"/>
                    </a:lnTo>
                    <a:lnTo>
                      <a:pt x="76" y="42"/>
                    </a:lnTo>
                    <a:lnTo>
                      <a:pt x="83" y="29"/>
                    </a:lnTo>
                    <a:lnTo>
                      <a:pt x="91" y="1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15" name="Freeform 22"/>
              <p:cNvSpPr>
                <a:spLocks/>
              </p:cNvSpPr>
              <p:nvPr/>
            </p:nvSpPr>
            <p:spPr bwMode="gray">
              <a:xfrm>
                <a:off x="3565" y="790"/>
                <a:ext cx="33" cy="28"/>
              </a:xfrm>
              <a:custGeom>
                <a:avLst/>
                <a:gdLst>
                  <a:gd name="T0" fmla="*/ 22 w 33"/>
                  <a:gd name="T1" fmla="*/ 0 h 28"/>
                  <a:gd name="T2" fmla="*/ 2 w 33"/>
                  <a:gd name="T3" fmla="*/ 5 h 28"/>
                  <a:gd name="T4" fmla="*/ 0 w 33"/>
                  <a:gd name="T5" fmla="*/ 25 h 28"/>
                  <a:gd name="T6" fmla="*/ 17 w 33"/>
                  <a:gd name="T7" fmla="*/ 27 h 28"/>
                  <a:gd name="T8" fmla="*/ 32 w 33"/>
                  <a:gd name="T9" fmla="*/ 22 h 28"/>
                  <a:gd name="T10" fmla="*/ 22 w 33"/>
                  <a:gd name="T11" fmla="*/ 0 h 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28">
                    <a:moveTo>
                      <a:pt x="22" y="0"/>
                    </a:moveTo>
                    <a:lnTo>
                      <a:pt x="2" y="5"/>
                    </a:lnTo>
                    <a:lnTo>
                      <a:pt x="0" y="25"/>
                    </a:lnTo>
                    <a:lnTo>
                      <a:pt x="17" y="27"/>
                    </a:lnTo>
                    <a:lnTo>
                      <a:pt x="32" y="22"/>
                    </a:lnTo>
                    <a:lnTo>
                      <a:pt x="22"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16" name="Freeform 23"/>
              <p:cNvSpPr>
                <a:spLocks/>
              </p:cNvSpPr>
              <p:nvPr/>
            </p:nvSpPr>
            <p:spPr bwMode="gray">
              <a:xfrm>
                <a:off x="3711" y="644"/>
                <a:ext cx="41" cy="28"/>
              </a:xfrm>
              <a:custGeom>
                <a:avLst/>
                <a:gdLst>
                  <a:gd name="T0" fmla="*/ 0 w 41"/>
                  <a:gd name="T1" fmla="*/ 2 h 28"/>
                  <a:gd name="T2" fmla="*/ 30 w 41"/>
                  <a:gd name="T3" fmla="*/ 0 h 28"/>
                  <a:gd name="T4" fmla="*/ 40 w 41"/>
                  <a:gd name="T5" fmla="*/ 7 h 28"/>
                  <a:gd name="T6" fmla="*/ 40 w 41"/>
                  <a:gd name="T7" fmla="*/ 27 h 28"/>
                  <a:gd name="T8" fmla="*/ 18 w 41"/>
                  <a:gd name="T9" fmla="*/ 27 h 28"/>
                  <a:gd name="T10" fmla="*/ 0 w 41"/>
                  <a:gd name="T11" fmla="*/ 2 h 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1" h="28">
                    <a:moveTo>
                      <a:pt x="0" y="2"/>
                    </a:moveTo>
                    <a:lnTo>
                      <a:pt x="30" y="0"/>
                    </a:lnTo>
                    <a:lnTo>
                      <a:pt x="40" y="7"/>
                    </a:lnTo>
                    <a:lnTo>
                      <a:pt x="40" y="27"/>
                    </a:lnTo>
                    <a:lnTo>
                      <a:pt x="18" y="27"/>
                    </a:lnTo>
                    <a:lnTo>
                      <a:pt x="0" y="2"/>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17" name="Freeform 24"/>
              <p:cNvSpPr>
                <a:spLocks/>
              </p:cNvSpPr>
              <p:nvPr/>
            </p:nvSpPr>
            <p:spPr bwMode="gray">
              <a:xfrm>
                <a:off x="5473" y="1352"/>
                <a:ext cx="60" cy="45"/>
              </a:xfrm>
              <a:custGeom>
                <a:avLst/>
                <a:gdLst>
                  <a:gd name="T0" fmla="*/ 38 w 60"/>
                  <a:gd name="T1" fmla="*/ 0 h 45"/>
                  <a:gd name="T2" fmla="*/ 12 w 60"/>
                  <a:gd name="T3" fmla="*/ 12 h 45"/>
                  <a:gd name="T4" fmla="*/ 0 w 60"/>
                  <a:gd name="T5" fmla="*/ 37 h 45"/>
                  <a:gd name="T6" fmla="*/ 24 w 60"/>
                  <a:gd name="T7" fmla="*/ 44 h 45"/>
                  <a:gd name="T8" fmla="*/ 47 w 60"/>
                  <a:gd name="T9" fmla="*/ 44 h 45"/>
                  <a:gd name="T10" fmla="*/ 59 w 60"/>
                  <a:gd name="T11" fmla="*/ 24 h 45"/>
                  <a:gd name="T12" fmla="*/ 38 w 60"/>
                  <a:gd name="T13" fmla="*/ 0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45">
                    <a:moveTo>
                      <a:pt x="38" y="0"/>
                    </a:moveTo>
                    <a:lnTo>
                      <a:pt x="12" y="12"/>
                    </a:lnTo>
                    <a:lnTo>
                      <a:pt x="0" y="37"/>
                    </a:lnTo>
                    <a:lnTo>
                      <a:pt x="24" y="44"/>
                    </a:lnTo>
                    <a:lnTo>
                      <a:pt x="47" y="44"/>
                    </a:lnTo>
                    <a:lnTo>
                      <a:pt x="59" y="24"/>
                    </a:lnTo>
                    <a:lnTo>
                      <a:pt x="38"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18" name="Freeform 25"/>
              <p:cNvSpPr>
                <a:spLocks/>
              </p:cNvSpPr>
              <p:nvPr/>
            </p:nvSpPr>
            <p:spPr bwMode="gray">
              <a:xfrm>
                <a:off x="5596" y="1768"/>
                <a:ext cx="30" cy="18"/>
              </a:xfrm>
              <a:custGeom>
                <a:avLst/>
                <a:gdLst>
                  <a:gd name="T0" fmla="*/ 12 w 30"/>
                  <a:gd name="T1" fmla="*/ 0 h 18"/>
                  <a:gd name="T2" fmla="*/ 0 w 30"/>
                  <a:gd name="T3" fmla="*/ 9 h 18"/>
                  <a:gd name="T4" fmla="*/ 12 w 30"/>
                  <a:gd name="T5" fmla="*/ 17 h 18"/>
                  <a:gd name="T6" fmla="*/ 29 w 30"/>
                  <a:gd name="T7" fmla="*/ 15 h 18"/>
                  <a:gd name="T8" fmla="*/ 12 w 30"/>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18">
                    <a:moveTo>
                      <a:pt x="12" y="0"/>
                    </a:moveTo>
                    <a:lnTo>
                      <a:pt x="0" y="9"/>
                    </a:lnTo>
                    <a:lnTo>
                      <a:pt x="12" y="17"/>
                    </a:lnTo>
                    <a:lnTo>
                      <a:pt x="29" y="15"/>
                    </a:lnTo>
                    <a:lnTo>
                      <a:pt x="12"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19" name="Freeform 26"/>
              <p:cNvSpPr>
                <a:spLocks/>
              </p:cNvSpPr>
              <p:nvPr/>
            </p:nvSpPr>
            <p:spPr bwMode="gray">
              <a:xfrm>
                <a:off x="5281" y="1915"/>
                <a:ext cx="38" cy="32"/>
              </a:xfrm>
              <a:custGeom>
                <a:avLst/>
                <a:gdLst>
                  <a:gd name="T0" fmla="*/ 0 w 38"/>
                  <a:gd name="T1" fmla="*/ 0 h 32"/>
                  <a:gd name="T2" fmla="*/ 25 w 38"/>
                  <a:gd name="T3" fmla="*/ 5 h 32"/>
                  <a:gd name="T4" fmla="*/ 37 w 38"/>
                  <a:gd name="T5" fmla="*/ 16 h 32"/>
                  <a:gd name="T6" fmla="*/ 37 w 38"/>
                  <a:gd name="T7" fmla="*/ 31 h 32"/>
                  <a:gd name="T8" fmla="*/ 20 w 38"/>
                  <a:gd name="T9" fmla="*/ 18 h 32"/>
                  <a:gd name="T10" fmla="*/ 0 w 38"/>
                  <a:gd name="T11" fmla="*/ 0 h 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 h="32">
                    <a:moveTo>
                      <a:pt x="0" y="0"/>
                    </a:moveTo>
                    <a:lnTo>
                      <a:pt x="25" y="5"/>
                    </a:lnTo>
                    <a:lnTo>
                      <a:pt x="37" y="16"/>
                    </a:lnTo>
                    <a:lnTo>
                      <a:pt x="37" y="31"/>
                    </a:lnTo>
                    <a:lnTo>
                      <a:pt x="20" y="18"/>
                    </a:lnTo>
                    <a:lnTo>
                      <a:pt x="0"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20" name="Freeform 27"/>
              <p:cNvSpPr>
                <a:spLocks/>
              </p:cNvSpPr>
              <p:nvPr/>
            </p:nvSpPr>
            <p:spPr bwMode="gray">
              <a:xfrm>
                <a:off x="5574" y="1989"/>
                <a:ext cx="31" cy="19"/>
              </a:xfrm>
              <a:custGeom>
                <a:avLst/>
                <a:gdLst>
                  <a:gd name="T0" fmla="*/ 0 w 31"/>
                  <a:gd name="T1" fmla="*/ 5 h 19"/>
                  <a:gd name="T2" fmla="*/ 21 w 31"/>
                  <a:gd name="T3" fmla="*/ 0 h 19"/>
                  <a:gd name="T4" fmla="*/ 30 w 31"/>
                  <a:gd name="T5" fmla="*/ 16 h 19"/>
                  <a:gd name="T6" fmla="*/ 9 w 31"/>
                  <a:gd name="T7" fmla="*/ 18 h 19"/>
                  <a:gd name="T8" fmla="*/ 0 w 31"/>
                  <a:gd name="T9" fmla="*/ 5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9">
                    <a:moveTo>
                      <a:pt x="0" y="5"/>
                    </a:moveTo>
                    <a:lnTo>
                      <a:pt x="21" y="0"/>
                    </a:lnTo>
                    <a:lnTo>
                      <a:pt x="30" y="16"/>
                    </a:lnTo>
                    <a:lnTo>
                      <a:pt x="9" y="18"/>
                    </a:lnTo>
                    <a:lnTo>
                      <a:pt x="0" y="5"/>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21" name="Freeform 28"/>
              <p:cNvSpPr>
                <a:spLocks/>
              </p:cNvSpPr>
              <p:nvPr/>
            </p:nvSpPr>
            <p:spPr bwMode="gray">
              <a:xfrm>
                <a:off x="5512" y="2004"/>
                <a:ext cx="44" cy="15"/>
              </a:xfrm>
              <a:custGeom>
                <a:avLst/>
                <a:gdLst>
                  <a:gd name="T0" fmla="*/ 13 w 44"/>
                  <a:gd name="T1" fmla="*/ 0 h 15"/>
                  <a:gd name="T2" fmla="*/ 0 w 44"/>
                  <a:gd name="T3" fmla="*/ 14 h 15"/>
                  <a:gd name="T4" fmla="*/ 23 w 44"/>
                  <a:gd name="T5" fmla="*/ 14 h 15"/>
                  <a:gd name="T6" fmla="*/ 43 w 44"/>
                  <a:gd name="T7" fmla="*/ 9 h 15"/>
                  <a:gd name="T8" fmla="*/ 13 w 44"/>
                  <a:gd name="T9" fmla="*/ 0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 h="15">
                    <a:moveTo>
                      <a:pt x="13" y="0"/>
                    </a:moveTo>
                    <a:lnTo>
                      <a:pt x="0" y="14"/>
                    </a:lnTo>
                    <a:lnTo>
                      <a:pt x="23" y="14"/>
                    </a:lnTo>
                    <a:lnTo>
                      <a:pt x="43" y="9"/>
                    </a:lnTo>
                    <a:lnTo>
                      <a:pt x="13"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22" name="Freeform 29"/>
              <p:cNvSpPr>
                <a:spLocks/>
              </p:cNvSpPr>
              <p:nvPr/>
            </p:nvSpPr>
            <p:spPr bwMode="gray">
              <a:xfrm>
                <a:off x="5107" y="2035"/>
                <a:ext cx="39" cy="51"/>
              </a:xfrm>
              <a:custGeom>
                <a:avLst/>
                <a:gdLst>
                  <a:gd name="T0" fmla="*/ 29 w 39"/>
                  <a:gd name="T1" fmla="*/ 0 h 51"/>
                  <a:gd name="T2" fmla="*/ 24 w 39"/>
                  <a:gd name="T3" fmla="*/ 13 h 51"/>
                  <a:gd name="T4" fmla="*/ 12 w 39"/>
                  <a:gd name="T5" fmla="*/ 10 h 51"/>
                  <a:gd name="T6" fmla="*/ 12 w 39"/>
                  <a:gd name="T7" fmla="*/ 35 h 51"/>
                  <a:gd name="T8" fmla="*/ 0 w 39"/>
                  <a:gd name="T9" fmla="*/ 38 h 51"/>
                  <a:gd name="T10" fmla="*/ 7 w 39"/>
                  <a:gd name="T11" fmla="*/ 50 h 51"/>
                  <a:gd name="T12" fmla="*/ 19 w 39"/>
                  <a:gd name="T13" fmla="*/ 40 h 51"/>
                  <a:gd name="T14" fmla="*/ 24 w 39"/>
                  <a:gd name="T15" fmla="*/ 20 h 51"/>
                  <a:gd name="T16" fmla="*/ 38 w 39"/>
                  <a:gd name="T17" fmla="*/ 13 h 51"/>
                  <a:gd name="T18" fmla="*/ 29 w 39"/>
                  <a:gd name="T19" fmla="*/ 0 h 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 h="51">
                    <a:moveTo>
                      <a:pt x="29" y="0"/>
                    </a:moveTo>
                    <a:lnTo>
                      <a:pt x="24" y="13"/>
                    </a:lnTo>
                    <a:lnTo>
                      <a:pt x="12" y="10"/>
                    </a:lnTo>
                    <a:lnTo>
                      <a:pt x="12" y="35"/>
                    </a:lnTo>
                    <a:lnTo>
                      <a:pt x="0" y="38"/>
                    </a:lnTo>
                    <a:lnTo>
                      <a:pt x="7" y="50"/>
                    </a:lnTo>
                    <a:lnTo>
                      <a:pt x="19" y="40"/>
                    </a:lnTo>
                    <a:lnTo>
                      <a:pt x="24" y="20"/>
                    </a:lnTo>
                    <a:lnTo>
                      <a:pt x="38" y="13"/>
                    </a:lnTo>
                    <a:lnTo>
                      <a:pt x="29"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23" name="Freeform 30"/>
              <p:cNvSpPr>
                <a:spLocks/>
              </p:cNvSpPr>
              <p:nvPr/>
            </p:nvSpPr>
            <p:spPr bwMode="gray">
              <a:xfrm>
                <a:off x="4733" y="2149"/>
                <a:ext cx="256" cy="286"/>
              </a:xfrm>
              <a:custGeom>
                <a:avLst/>
                <a:gdLst>
                  <a:gd name="T0" fmla="*/ 192 w 256"/>
                  <a:gd name="T1" fmla="*/ 0 h 286"/>
                  <a:gd name="T2" fmla="*/ 206 w 256"/>
                  <a:gd name="T3" fmla="*/ 15 h 286"/>
                  <a:gd name="T4" fmla="*/ 221 w 256"/>
                  <a:gd name="T5" fmla="*/ 27 h 286"/>
                  <a:gd name="T6" fmla="*/ 238 w 256"/>
                  <a:gd name="T7" fmla="*/ 32 h 286"/>
                  <a:gd name="T8" fmla="*/ 250 w 256"/>
                  <a:gd name="T9" fmla="*/ 39 h 286"/>
                  <a:gd name="T10" fmla="*/ 255 w 256"/>
                  <a:gd name="T11" fmla="*/ 61 h 286"/>
                  <a:gd name="T12" fmla="*/ 228 w 256"/>
                  <a:gd name="T13" fmla="*/ 64 h 286"/>
                  <a:gd name="T14" fmla="*/ 216 w 256"/>
                  <a:gd name="T15" fmla="*/ 76 h 286"/>
                  <a:gd name="T16" fmla="*/ 199 w 256"/>
                  <a:gd name="T17" fmla="*/ 76 h 286"/>
                  <a:gd name="T18" fmla="*/ 192 w 256"/>
                  <a:gd name="T19" fmla="*/ 66 h 286"/>
                  <a:gd name="T20" fmla="*/ 187 w 256"/>
                  <a:gd name="T21" fmla="*/ 84 h 286"/>
                  <a:gd name="T22" fmla="*/ 192 w 256"/>
                  <a:gd name="T23" fmla="*/ 101 h 286"/>
                  <a:gd name="T24" fmla="*/ 194 w 256"/>
                  <a:gd name="T25" fmla="*/ 125 h 286"/>
                  <a:gd name="T26" fmla="*/ 187 w 256"/>
                  <a:gd name="T27" fmla="*/ 143 h 286"/>
                  <a:gd name="T28" fmla="*/ 180 w 256"/>
                  <a:gd name="T29" fmla="*/ 167 h 286"/>
                  <a:gd name="T30" fmla="*/ 177 w 256"/>
                  <a:gd name="T31" fmla="*/ 184 h 286"/>
                  <a:gd name="T32" fmla="*/ 172 w 256"/>
                  <a:gd name="T33" fmla="*/ 206 h 286"/>
                  <a:gd name="T34" fmla="*/ 158 w 256"/>
                  <a:gd name="T35" fmla="*/ 219 h 286"/>
                  <a:gd name="T36" fmla="*/ 143 w 256"/>
                  <a:gd name="T37" fmla="*/ 226 h 286"/>
                  <a:gd name="T38" fmla="*/ 121 w 256"/>
                  <a:gd name="T39" fmla="*/ 226 h 286"/>
                  <a:gd name="T40" fmla="*/ 114 w 256"/>
                  <a:gd name="T41" fmla="*/ 241 h 286"/>
                  <a:gd name="T42" fmla="*/ 102 w 256"/>
                  <a:gd name="T43" fmla="*/ 248 h 286"/>
                  <a:gd name="T44" fmla="*/ 87 w 256"/>
                  <a:gd name="T45" fmla="*/ 236 h 286"/>
                  <a:gd name="T46" fmla="*/ 73 w 256"/>
                  <a:gd name="T47" fmla="*/ 246 h 286"/>
                  <a:gd name="T48" fmla="*/ 51 w 256"/>
                  <a:gd name="T49" fmla="*/ 258 h 286"/>
                  <a:gd name="T50" fmla="*/ 29 w 256"/>
                  <a:gd name="T51" fmla="*/ 265 h 286"/>
                  <a:gd name="T52" fmla="*/ 29 w 256"/>
                  <a:gd name="T53" fmla="*/ 285 h 286"/>
                  <a:gd name="T54" fmla="*/ 12 w 256"/>
                  <a:gd name="T55" fmla="*/ 273 h 286"/>
                  <a:gd name="T56" fmla="*/ 19 w 256"/>
                  <a:gd name="T57" fmla="*/ 260 h 286"/>
                  <a:gd name="T58" fmla="*/ 0 w 256"/>
                  <a:gd name="T59" fmla="*/ 251 h 286"/>
                  <a:gd name="T60" fmla="*/ 7 w 256"/>
                  <a:gd name="T61" fmla="*/ 236 h 286"/>
                  <a:gd name="T62" fmla="*/ 24 w 256"/>
                  <a:gd name="T63" fmla="*/ 224 h 286"/>
                  <a:gd name="T64" fmla="*/ 46 w 256"/>
                  <a:gd name="T65" fmla="*/ 209 h 286"/>
                  <a:gd name="T66" fmla="*/ 66 w 256"/>
                  <a:gd name="T67" fmla="*/ 204 h 286"/>
                  <a:gd name="T68" fmla="*/ 80 w 256"/>
                  <a:gd name="T69" fmla="*/ 199 h 286"/>
                  <a:gd name="T70" fmla="*/ 102 w 256"/>
                  <a:gd name="T71" fmla="*/ 192 h 286"/>
                  <a:gd name="T72" fmla="*/ 109 w 256"/>
                  <a:gd name="T73" fmla="*/ 170 h 286"/>
                  <a:gd name="T74" fmla="*/ 134 w 256"/>
                  <a:gd name="T75" fmla="*/ 165 h 286"/>
                  <a:gd name="T76" fmla="*/ 143 w 256"/>
                  <a:gd name="T77" fmla="*/ 150 h 286"/>
                  <a:gd name="T78" fmla="*/ 153 w 256"/>
                  <a:gd name="T79" fmla="*/ 133 h 286"/>
                  <a:gd name="T80" fmla="*/ 160 w 256"/>
                  <a:gd name="T81" fmla="*/ 88 h 286"/>
                  <a:gd name="T82" fmla="*/ 158 w 256"/>
                  <a:gd name="T83" fmla="*/ 64 h 286"/>
                  <a:gd name="T84" fmla="*/ 172 w 256"/>
                  <a:gd name="T85" fmla="*/ 54 h 286"/>
                  <a:gd name="T86" fmla="*/ 187 w 256"/>
                  <a:gd name="T87" fmla="*/ 34 h 286"/>
                  <a:gd name="T88" fmla="*/ 192 w 256"/>
                  <a:gd name="T89" fmla="*/ 0 h 28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56" h="286">
                    <a:moveTo>
                      <a:pt x="192" y="0"/>
                    </a:moveTo>
                    <a:lnTo>
                      <a:pt x="206" y="15"/>
                    </a:lnTo>
                    <a:lnTo>
                      <a:pt x="221" y="27"/>
                    </a:lnTo>
                    <a:lnTo>
                      <a:pt x="238" y="32"/>
                    </a:lnTo>
                    <a:lnTo>
                      <a:pt x="250" y="39"/>
                    </a:lnTo>
                    <a:lnTo>
                      <a:pt x="255" y="61"/>
                    </a:lnTo>
                    <a:lnTo>
                      <a:pt x="228" y="64"/>
                    </a:lnTo>
                    <a:lnTo>
                      <a:pt x="216" y="76"/>
                    </a:lnTo>
                    <a:lnTo>
                      <a:pt x="199" y="76"/>
                    </a:lnTo>
                    <a:lnTo>
                      <a:pt x="192" y="66"/>
                    </a:lnTo>
                    <a:lnTo>
                      <a:pt x="187" y="84"/>
                    </a:lnTo>
                    <a:lnTo>
                      <a:pt x="192" y="101"/>
                    </a:lnTo>
                    <a:lnTo>
                      <a:pt x="194" y="125"/>
                    </a:lnTo>
                    <a:lnTo>
                      <a:pt x="187" y="143"/>
                    </a:lnTo>
                    <a:lnTo>
                      <a:pt x="180" y="167"/>
                    </a:lnTo>
                    <a:lnTo>
                      <a:pt x="177" y="184"/>
                    </a:lnTo>
                    <a:lnTo>
                      <a:pt x="172" y="206"/>
                    </a:lnTo>
                    <a:lnTo>
                      <a:pt x="158" y="219"/>
                    </a:lnTo>
                    <a:lnTo>
                      <a:pt x="143" y="226"/>
                    </a:lnTo>
                    <a:lnTo>
                      <a:pt x="121" y="226"/>
                    </a:lnTo>
                    <a:lnTo>
                      <a:pt x="114" y="241"/>
                    </a:lnTo>
                    <a:lnTo>
                      <a:pt x="102" y="248"/>
                    </a:lnTo>
                    <a:lnTo>
                      <a:pt x="87" y="236"/>
                    </a:lnTo>
                    <a:lnTo>
                      <a:pt x="73" y="246"/>
                    </a:lnTo>
                    <a:lnTo>
                      <a:pt x="51" y="258"/>
                    </a:lnTo>
                    <a:lnTo>
                      <a:pt x="29" y="265"/>
                    </a:lnTo>
                    <a:lnTo>
                      <a:pt x="29" y="285"/>
                    </a:lnTo>
                    <a:lnTo>
                      <a:pt x="12" y="273"/>
                    </a:lnTo>
                    <a:lnTo>
                      <a:pt x="19" y="260"/>
                    </a:lnTo>
                    <a:lnTo>
                      <a:pt x="0" y="251"/>
                    </a:lnTo>
                    <a:lnTo>
                      <a:pt x="7" y="236"/>
                    </a:lnTo>
                    <a:lnTo>
                      <a:pt x="24" y="224"/>
                    </a:lnTo>
                    <a:lnTo>
                      <a:pt x="46" y="209"/>
                    </a:lnTo>
                    <a:lnTo>
                      <a:pt x="66" y="204"/>
                    </a:lnTo>
                    <a:lnTo>
                      <a:pt x="80" y="199"/>
                    </a:lnTo>
                    <a:lnTo>
                      <a:pt x="102" y="192"/>
                    </a:lnTo>
                    <a:lnTo>
                      <a:pt x="109" y="170"/>
                    </a:lnTo>
                    <a:lnTo>
                      <a:pt x="134" y="165"/>
                    </a:lnTo>
                    <a:lnTo>
                      <a:pt x="143" y="150"/>
                    </a:lnTo>
                    <a:lnTo>
                      <a:pt x="153" y="133"/>
                    </a:lnTo>
                    <a:lnTo>
                      <a:pt x="160" y="88"/>
                    </a:lnTo>
                    <a:lnTo>
                      <a:pt x="158" y="64"/>
                    </a:lnTo>
                    <a:lnTo>
                      <a:pt x="172" y="54"/>
                    </a:lnTo>
                    <a:lnTo>
                      <a:pt x="187" y="34"/>
                    </a:lnTo>
                    <a:lnTo>
                      <a:pt x="192"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24" name="Freeform 31"/>
              <p:cNvSpPr>
                <a:spLocks/>
              </p:cNvSpPr>
              <p:nvPr/>
            </p:nvSpPr>
            <p:spPr bwMode="gray">
              <a:xfrm>
                <a:off x="4588" y="2533"/>
                <a:ext cx="42" cy="63"/>
              </a:xfrm>
              <a:custGeom>
                <a:avLst/>
                <a:gdLst>
                  <a:gd name="T0" fmla="*/ 36 w 42"/>
                  <a:gd name="T1" fmla="*/ 0 h 63"/>
                  <a:gd name="T2" fmla="*/ 19 w 42"/>
                  <a:gd name="T3" fmla="*/ 4 h 63"/>
                  <a:gd name="T4" fmla="*/ 2 w 42"/>
                  <a:gd name="T5" fmla="*/ 24 h 63"/>
                  <a:gd name="T6" fmla="*/ 0 w 42"/>
                  <a:gd name="T7" fmla="*/ 42 h 63"/>
                  <a:gd name="T8" fmla="*/ 12 w 42"/>
                  <a:gd name="T9" fmla="*/ 62 h 63"/>
                  <a:gd name="T10" fmla="*/ 27 w 42"/>
                  <a:gd name="T11" fmla="*/ 49 h 63"/>
                  <a:gd name="T12" fmla="*/ 41 w 42"/>
                  <a:gd name="T13" fmla="*/ 29 h 63"/>
                  <a:gd name="T14" fmla="*/ 36 w 42"/>
                  <a:gd name="T15" fmla="*/ 0 h 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63">
                    <a:moveTo>
                      <a:pt x="36" y="0"/>
                    </a:moveTo>
                    <a:lnTo>
                      <a:pt x="19" y="4"/>
                    </a:lnTo>
                    <a:lnTo>
                      <a:pt x="2" y="24"/>
                    </a:lnTo>
                    <a:lnTo>
                      <a:pt x="0" y="42"/>
                    </a:lnTo>
                    <a:lnTo>
                      <a:pt x="12" y="62"/>
                    </a:lnTo>
                    <a:lnTo>
                      <a:pt x="27" y="49"/>
                    </a:lnTo>
                    <a:lnTo>
                      <a:pt x="41" y="29"/>
                    </a:lnTo>
                    <a:lnTo>
                      <a:pt x="36"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25" name="Freeform 32"/>
              <p:cNvSpPr>
                <a:spLocks/>
              </p:cNvSpPr>
              <p:nvPr/>
            </p:nvSpPr>
            <p:spPr bwMode="gray">
              <a:xfrm>
                <a:off x="5080" y="2113"/>
                <a:ext cx="22" cy="16"/>
              </a:xfrm>
              <a:custGeom>
                <a:avLst/>
                <a:gdLst>
                  <a:gd name="T0" fmla="*/ 2 w 22"/>
                  <a:gd name="T1" fmla="*/ 0 h 16"/>
                  <a:gd name="T2" fmla="*/ 0 w 22"/>
                  <a:gd name="T3" fmla="*/ 15 h 16"/>
                  <a:gd name="T4" fmla="*/ 21 w 22"/>
                  <a:gd name="T5" fmla="*/ 13 h 16"/>
                  <a:gd name="T6" fmla="*/ 2 w 22"/>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16">
                    <a:moveTo>
                      <a:pt x="2" y="0"/>
                    </a:moveTo>
                    <a:lnTo>
                      <a:pt x="0" y="15"/>
                    </a:lnTo>
                    <a:lnTo>
                      <a:pt x="21" y="13"/>
                    </a:lnTo>
                    <a:lnTo>
                      <a:pt x="2"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26" name="Freeform 33"/>
              <p:cNvSpPr>
                <a:spLocks/>
              </p:cNvSpPr>
              <p:nvPr/>
            </p:nvSpPr>
            <p:spPr bwMode="gray">
              <a:xfrm>
                <a:off x="4997" y="2133"/>
                <a:ext cx="73" cy="56"/>
              </a:xfrm>
              <a:custGeom>
                <a:avLst/>
                <a:gdLst>
                  <a:gd name="T0" fmla="*/ 62 w 73"/>
                  <a:gd name="T1" fmla="*/ 0 h 56"/>
                  <a:gd name="T2" fmla="*/ 45 w 73"/>
                  <a:gd name="T3" fmla="*/ 10 h 56"/>
                  <a:gd name="T4" fmla="*/ 32 w 73"/>
                  <a:gd name="T5" fmla="*/ 19 h 56"/>
                  <a:gd name="T6" fmla="*/ 15 w 73"/>
                  <a:gd name="T7" fmla="*/ 29 h 56"/>
                  <a:gd name="T8" fmla="*/ 0 w 73"/>
                  <a:gd name="T9" fmla="*/ 26 h 56"/>
                  <a:gd name="T10" fmla="*/ 0 w 73"/>
                  <a:gd name="T11" fmla="*/ 45 h 56"/>
                  <a:gd name="T12" fmla="*/ 10 w 73"/>
                  <a:gd name="T13" fmla="*/ 55 h 56"/>
                  <a:gd name="T14" fmla="*/ 25 w 73"/>
                  <a:gd name="T15" fmla="*/ 41 h 56"/>
                  <a:gd name="T16" fmla="*/ 42 w 73"/>
                  <a:gd name="T17" fmla="*/ 31 h 56"/>
                  <a:gd name="T18" fmla="*/ 52 w 73"/>
                  <a:gd name="T19" fmla="*/ 17 h 56"/>
                  <a:gd name="T20" fmla="*/ 72 w 73"/>
                  <a:gd name="T21" fmla="*/ 14 h 56"/>
                  <a:gd name="T22" fmla="*/ 62 w 73"/>
                  <a:gd name="T23" fmla="*/ 0 h 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3" h="56">
                    <a:moveTo>
                      <a:pt x="62" y="0"/>
                    </a:moveTo>
                    <a:lnTo>
                      <a:pt x="45" y="10"/>
                    </a:lnTo>
                    <a:lnTo>
                      <a:pt x="32" y="19"/>
                    </a:lnTo>
                    <a:lnTo>
                      <a:pt x="15" y="29"/>
                    </a:lnTo>
                    <a:lnTo>
                      <a:pt x="0" y="26"/>
                    </a:lnTo>
                    <a:lnTo>
                      <a:pt x="0" y="45"/>
                    </a:lnTo>
                    <a:lnTo>
                      <a:pt x="10" y="55"/>
                    </a:lnTo>
                    <a:lnTo>
                      <a:pt x="25" y="41"/>
                    </a:lnTo>
                    <a:lnTo>
                      <a:pt x="42" y="31"/>
                    </a:lnTo>
                    <a:lnTo>
                      <a:pt x="52" y="17"/>
                    </a:lnTo>
                    <a:lnTo>
                      <a:pt x="72" y="14"/>
                    </a:lnTo>
                    <a:lnTo>
                      <a:pt x="62"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27" name="Freeform 34"/>
              <p:cNvSpPr>
                <a:spLocks/>
              </p:cNvSpPr>
              <p:nvPr/>
            </p:nvSpPr>
            <p:spPr bwMode="gray">
              <a:xfrm>
                <a:off x="4720" y="2471"/>
                <a:ext cx="22" cy="26"/>
              </a:xfrm>
              <a:custGeom>
                <a:avLst/>
                <a:gdLst>
                  <a:gd name="T0" fmla="*/ 21 w 22"/>
                  <a:gd name="T1" fmla="*/ 0 h 26"/>
                  <a:gd name="T2" fmla="*/ 9 w 22"/>
                  <a:gd name="T3" fmla="*/ 10 h 26"/>
                  <a:gd name="T4" fmla="*/ 0 w 22"/>
                  <a:gd name="T5" fmla="*/ 23 h 26"/>
                  <a:gd name="T6" fmla="*/ 19 w 22"/>
                  <a:gd name="T7" fmla="*/ 25 h 26"/>
                  <a:gd name="T8" fmla="*/ 21 w 22"/>
                  <a:gd name="T9" fmla="*/ 0 h 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6">
                    <a:moveTo>
                      <a:pt x="21" y="0"/>
                    </a:moveTo>
                    <a:lnTo>
                      <a:pt x="9" y="10"/>
                    </a:lnTo>
                    <a:lnTo>
                      <a:pt x="0" y="23"/>
                    </a:lnTo>
                    <a:lnTo>
                      <a:pt x="19" y="25"/>
                    </a:lnTo>
                    <a:lnTo>
                      <a:pt x="21"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28" name="Freeform 35"/>
              <p:cNvSpPr>
                <a:spLocks/>
              </p:cNvSpPr>
              <p:nvPr/>
            </p:nvSpPr>
            <p:spPr bwMode="gray">
              <a:xfrm>
                <a:off x="4701" y="2504"/>
                <a:ext cx="28" cy="21"/>
              </a:xfrm>
              <a:custGeom>
                <a:avLst/>
                <a:gdLst>
                  <a:gd name="T0" fmla="*/ 0 w 28"/>
                  <a:gd name="T1" fmla="*/ 0 h 21"/>
                  <a:gd name="T2" fmla="*/ 0 w 28"/>
                  <a:gd name="T3" fmla="*/ 15 h 21"/>
                  <a:gd name="T4" fmla="*/ 17 w 28"/>
                  <a:gd name="T5" fmla="*/ 20 h 21"/>
                  <a:gd name="T6" fmla="*/ 27 w 28"/>
                  <a:gd name="T7" fmla="*/ 8 h 21"/>
                  <a:gd name="T8" fmla="*/ 0 w 28"/>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1">
                    <a:moveTo>
                      <a:pt x="0" y="0"/>
                    </a:moveTo>
                    <a:lnTo>
                      <a:pt x="0" y="15"/>
                    </a:lnTo>
                    <a:lnTo>
                      <a:pt x="17" y="20"/>
                    </a:lnTo>
                    <a:lnTo>
                      <a:pt x="27" y="8"/>
                    </a:lnTo>
                    <a:lnTo>
                      <a:pt x="0"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29" name="Freeform 36"/>
              <p:cNvSpPr>
                <a:spLocks/>
              </p:cNvSpPr>
              <p:nvPr/>
            </p:nvSpPr>
            <p:spPr bwMode="gray">
              <a:xfrm>
                <a:off x="4584" y="2629"/>
                <a:ext cx="119" cy="215"/>
              </a:xfrm>
              <a:custGeom>
                <a:avLst/>
                <a:gdLst>
                  <a:gd name="T0" fmla="*/ 39 w 119"/>
                  <a:gd name="T1" fmla="*/ 5 h 215"/>
                  <a:gd name="T2" fmla="*/ 14 w 119"/>
                  <a:gd name="T3" fmla="*/ 15 h 215"/>
                  <a:gd name="T4" fmla="*/ 5 w 119"/>
                  <a:gd name="T5" fmla="*/ 34 h 215"/>
                  <a:gd name="T6" fmla="*/ 0 w 119"/>
                  <a:gd name="T7" fmla="*/ 47 h 215"/>
                  <a:gd name="T8" fmla="*/ 2 w 119"/>
                  <a:gd name="T9" fmla="*/ 57 h 215"/>
                  <a:gd name="T10" fmla="*/ 19 w 119"/>
                  <a:gd name="T11" fmla="*/ 79 h 215"/>
                  <a:gd name="T12" fmla="*/ 17 w 119"/>
                  <a:gd name="T13" fmla="*/ 98 h 215"/>
                  <a:gd name="T14" fmla="*/ 34 w 119"/>
                  <a:gd name="T15" fmla="*/ 113 h 215"/>
                  <a:gd name="T16" fmla="*/ 34 w 119"/>
                  <a:gd name="T17" fmla="*/ 133 h 215"/>
                  <a:gd name="T18" fmla="*/ 48 w 119"/>
                  <a:gd name="T19" fmla="*/ 138 h 215"/>
                  <a:gd name="T20" fmla="*/ 51 w 119"/>
                  <a:gd name="T21" fmla="*/ 155 h 215"/>
                  <a:gd name="T22" fmla="*/ 82 w 119"/>
                  <a:gd name="T23" fmla="*/ 155 h 215"/>
                  <a:gd name="T24" fmla="*/ 79 w 119"/>
                  <a:gd name="T25" fmla="*/ 167 h 215"/>
                  <a:gd name="T26" fmla="*/ 55 w 119"/>
                  <a:gd name="T27" fmla="*/ 172 h 215"/>
                  <a:gd name="T28" fmla="*/ 36 w 119"/>
                  <a:gd name="T29" fmla="*/ 172 h 215"/>
                  <a:gd name="T30" fmla="*/ 31 w 119"/>
                  <a:gd name="T31" fmla="*/ 194 h 215"/>
                  <a:gd name="T32" fmla="*/ 43 w 119"/>
                  <a:gd name="T33" fmla="*/ 204 h 215"/>
                  <a:gd name="T34" fmla="*/ 60 w 119"/>
                  <a:gd name="T35" fmla="*/ 189 h 215"/>
                  <a:gd name="T36" fmla="*/ 72 w 119"/>
                  <a:gd name="T37" fmla="*/ 197 h 215"/>
                  <a:gd name="T38" fmla="*/ 72 w 119"/>
                  <a:gd name="T39" fmla="*/ 209 h 215"/>
                  <a:gd name="T40" fmla="*/ 87 w 119"/>
                  <a:gd name="T41" fmla="*/ 214 h 215"/>
                  <a:gd name="T42" fmla="*/ 104 w 119"/>
                  <a:gd name="T43" fmla="*/ 212 h 215"/>
                  <a:gd name="T44" fmla="*/ 104 w 119"/>
                  <a:gd name="T45" fmla="*/ 194 h 215"/>
                  <a:gd name="T46" fmla="*/ 118 w 119"/>
                  <a:gd name="T47" fmla="*/ 177 h 215"/>
                  <a:gd name="T48" fmla="*/ 111 w 119"/>
                  <a:gd name="T49" fmla="*/ 157 h 215"/>
                  <a:gd name="T50" fmla="*/ 92 w 119"/>
                  <a:gd name="T51" fmla="*/ 145 h 215"/>
                  <a:gd name="T52" fmla="*/ 104 w 119"/>
                  <a:gd name="T53" fmla="*/ 130 h 215"/>
                  <a:gd name="T54" fmla="*/ 104 w 119"/>
                  <a:gd name="T55" fmla="*/ 108 h 215"/>
                  <a:gd name="T56" fmla="*/ 77 w 119"/>
                  <a:gd name="T57" fmla="*/ 101 h 215"/>
                  <a:gd name="T58" fmla="*/ 60 w 119"/>
                  <a:gd name="T59" fmla="*/ 84 h 215"/>
                  <a:gd name="T60" fmla="*/ 46 w 119"/>
                  <a:gd name="T61" fmla="*/ 74 h 215"/>
                  <a:gd name="T62" fmla="*/ 55 w 119"/>
                  <a:gd name="T63" fmla="*/ 47 h 215"/>
                  <a:gd name="T64" fmla="*/ 53 w 119"/>
                  <a:gd name="T65" fmla="*/ 25 h 215"/>
                  <a:gd name="T66" fmla="*/ 53 w 119"/>
                  <a:gd name="T67" fmla="*/ 0 h 215"/>
                  <a:gd name="T68" fmla="*/ 39 w 119"/>
                  <a:gd name="T69" fmla="*/ 5 h 2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19" h="215">
                    <a:moveTo>
                      <a:pt x="39" y="5"/>
                    </a:moveTo>
                    <a:lnTo>
                      <a:pt x="14" y="15"/>
                    </a:lnTo>
                    <a:lnTo>
                      <a:pt x="5" y="34"/>
                    </a:lnTo>
                    <a:lnTo>
                      <a:pt x="0" y="47"/>
                    </a:lnTo>
                    <a:lnTo>
                      <a:pt x="2" y="57"/>
                    </a:lnTo>
                    <a:lnTo>
                      <a:pt x="19" y="79"/>
                    </a:lnTo>
                    <a:lnTo>
                      <a:pt x="17" y="98"/>
                    </a:lnTo>
                    <a:lnTo>
                      <a:pt x="34" y="113"/>
                    </a:lnTo>
                    <a:lnTo>
                      <a:pt x="34" y="133"/>
                    </a:lnTo>
                    <a:lnTo>
                      <a:pt x="48" y="138"/>
                    </a:lnTo>
                    <a:lnTo>
                      <a:pt x="51" y="155"/>
                    </a:lnTo>
                    <a:lnTo>
                      <a:pt x="82" y="155"/>
                    </a:lnTo>
                    <a:lnTo>
                      <a:pt x="79" y="167"/>
                    </a:lnTo>
                    <a:lnTo>
                      <a:pt x="55" y="172"/>
                    </a:lnTo>
                    <a:lnTo>
                      <a:pt x="36" y="172"/>
                    </a:lnTo>
                    <a:lnTo>
                      <a:pt x="31" y="194"/>
                    </a:lnTo>
                    <a:lnTo>
                      <a:pt x="43" y="204"/>
                    </a:lnTo>
                    <a:lnTo>
                      <a:pt x="60" y="189"/>
                    </a:lnTo>
                    <a:lnTo>
                      <a:pt x="72" y="197"/>
                    </a:lnTo>
                    <a:lnTo>
                      <a:pt x="72" y="209"/>
                    </a:lnTo>
                    <a:lnTo>
                      <a:pt x="87" y="214"/>
                    </a:lnTo>
                    <a:lnTo>
                      <a:pt x="104" y="212"/>
                    </a:lnTo>
                    <a:lnTo>
                      <a:pt x="104" y="194"/>
                    </a:lnTo>
                    <a:lnTo>
                      <a:pt x="118" y="177"/>
                    </a:lnTo>
                    <a:lnTo>
                      <a:pt x="111" y="157"/>
                    </a:lnTo>
                    <a:lnTo>
                      <a:pt x="92" y="145"/>
                    </a:lnTo>
                    <a:lnTo>
                      <a:pt x="104" y="130"/>
                    </a:lnTo>
                    <a:lnTo>
                      <a:pt x="104" y="108"/>
                    </a:lnTo>
                    <a:lnTo>
                      <a:pt x="77" y="101"/>
                    </a:lnTo>
                    <a:lnTo>
                      <a:pt x="60" y="84"/>
                    </a:lnTo>
                    <a:lnTo>
                      <a:pt x="46" y="74"/>
                    </a:lnTo>
                    <a:lnTo>
                      <a:pt x="55" y="47"/>
                    </a:lnTo>
                    <a:lnTo>
                      <a:pt x="53" y="25"/>
                    </a:lnTo>
                    <a:lnTo>
                      <a:pt x="53" y="0"/>
                    </a:lnTo>
                    <a:lnTo>
                      <a:pt x="39" y="5"/>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30" name="Freeform 37"/>
              <p:cNvSpPr>
                <a:spLocks/>
              </p:cNvSpPr>
              <p:nvPr/>
            </p:nvSpPr>
            <p:spPr bwMode="gray">
              <a:xfrm>
                <a:off x="4546" y="2744"/>
                <a:ext cx="47" cy="57"/>
              </a:xfrm>
              <a:custGeom>
                <a:avLst/>
                <a:gdLst>
                  <a:gd name="T0" fmla="*/ 31 w 47"/>
                  <a:gd name="T1" fmla="*/ 0 h 57"/>
                  <a:gd name="T2" fmla="*/ 31 w 47"/>
                  <a:gd name="T3" fmla="*/ 20 h 57"/>
                  <a:gd name="T4" fmla="*/ 13 w 47"/>
                  <a:gd name="T5" fmla="*/ 23 h 57"/>
                  <a:gd name="T6" fmla="*/ 0 w 47"/>
                  <a:gd name="T7" fmla="*/ 38 h 57"/>
                  <a:gd name="T8" fmla="*/ 3 w 47"/>
                  <a:gd name="T9" fmla="*/ 56 h 57"/>
                  <a:gd name="T10" fmla="*/ 28 w 47"/>
                  <a:gd name="T11" fmla="*/ 56 h 57"/>
                  <a:gd name="T12" fmla="*/ 28 w 47"/>
                  <a:gd name="T13" fmla="*/ 33 h 57"/>
                  <a:gd name="T14" fmla="*/ 43 w 47"/>
                  <a:gd name="T15" fmla="*/ 33 h 57"/>
                  <a:gd name="T16" fmla="*/ 46 w 47"/>
                  <a:gd name="T17" fmla="*/ 5 h 57"/>
                  <a:gd name="T18" fmla="*/ 31 w 47"/>
                  <a:gd name="T19" fmla="*/ 0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 h="57">
                    <a:moveTo>
                      <a:pt x="31" y="0"/>
                    </a:moveTo>
                    <a:lnTo>
                      <a:pt x="31" y="20"/>
                    </a:lnTo>
                    <a:lnTo>
                      <a:pt x="13" y="23"/>
                    </a:lnTo>
                    <a:lnTo>
                      <a:pt x="0" y="38"/>
                    </a:lnTo>
                    <a:lnTo>
                      <a:pt x="3" y="56"/>
                    </a:lnTo>
                    <a:lnTo>
                      <a:pt x="28" y="56"/>
                    </a:lnTo>
                    <a:lnTo>
                      <a:pt x="28" y="33"/>
                    </a:lnTo>
                    <a:lnTo>
                      <a:pt x="43" y="33"/>
                    </a:lnTo>
                    <a:lnTo>
                      <a:pt x="46" y="5"/>
                    </a:lnTo>
                    <a:lnTo>
                      <a:pt x="31"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31" name="Freeform 38"/>
              <p:cNvSpPr>
                <a:spLocks/>
              </p:cNvSpPr>
              <p:nvPr/>
            </p:nvSpPr>
            <p:spPr bwMode="gray">
              <a:xfrm>
                <a:off x="4748" y="2918"/>
                <a:ext cx="346" cy="162"/>
              </a:xfrm>
              <a:custGeom>
                <a:avLst/>
                <a:gdLst>
                  <a:gd name="T0" fmla="*/ 0 w 346"/>
                  <a:gd name="T1" fmla="*/ 0 h 162"/>
                  <a:gd name="T2" fmla="*/ 19 w 346"/>
                  <a:gd name="T3" fmla="*/ 12 h 162"/>
                  <a:gd name="T4" fmla="*/ 36 w 346"/>
                  <a:gd name="T5" fmla="*/ 5 h 162"/>
                  <a:gd name="T6" fmla="*/ 56 w 346"/>
                  <a:gd name="T7" fmla="*/ 7 h 162"/>
                  <a:gd name="T8" fmla="*/ 66 w 346"/>
                  <a:gd name="T9" fmla="*/ 20 h 162"/>
                  <a:gd name="T10" fmla="*/ 83 w 346"/>
                  <a:gd name="T11" fmla="*/ 2 h 162"/>
                  <a:gd name="T12" fmla="*/ 95 w 346"/>
                  <a:gd name="T13" fmla="*/ 12 h 162"/>
                  <a:gd name="T14" fmla="*/ 114 w 346"/>
                  <a:gd name="T15" fmla="*/ 29 h 162"/>
                  <a:gd name="T16" fmla="*/ 126 w 346"/>
                  <a:gd name="T17" fmla="*/ 20 h 162"/>
                  <a:gd name="T18" fmla="*/ 141 w 346"/>
                  <a:gd name="T19" fmla="*/ 34 h 162"/>
                  <a:gd name="T20" fmla="*/ 168 w 346"/>
                  <a:gd name="T21" fmla="*/ 34 h 162"/>
                  <a:gd name="T22" fmla="*/ 192 w 346"/>
                  <a:gd name="T23" fmla="*/ 41 h 162"/>
                  <a:gd name="T24" fmla="*/ 199 w 346"/>
                  <a:gd name="T25" fmla="*/ 51 h 162"/>
                  <a:gd name="T26" fmla="*/ 231 w 346"/>
                  <a:gd name="T27" fmla="*/ 61 h 162"/>
                  <a:gd name="T28" fmla="*/ 253 w 346"/>
                  <a:gd name="T29" fmla="*/ 78 h 162"/>
                  <a:gd name="T30" fmla="*/ 282 w 346"/>
                  <a:gd name="T31" fmla="*/ 76 h 162"/>
                  <a:gd name="T32" fmla="*/ 306 w 346"/>
                  <a:gd name="T33" fmla="*/ 71 h 162"/>
                  <a:gd name="T34" fmla="*/ 333 w 346"/>
                  <a:gd name="T35" fmla="*/ 68 h 162"/>
                  <a:gd name="T36" fmla="*/ 321 w 346"/>
                  <a:gd name="T37" fmla="*/ 51 h 162"/>
                  <a:gd name="T38" fmla="*/ 313 w 346"/>
                  <a:gd name="T39" fmla="*/ 32 h 162"/>
                  <a:gd name="T40" fmla="*/ 330 w 346"/>
                  <a:gd name="T41" fmla="*/ 39 h 162"/>
                  <a:gd name="T42" fmla="*/ 345 w 346"/>
                  <a:gd name="T43" fmla="*/ 56 h 162"/>
                  <a:gd name="T44" fmla="*/ 345 w 346"/>
                  <a:gd name="T45" fmla="*/ 73 h 162"/>
                  <a:gd name="T46" fmla="*/ 340 w 346"/>
                  <a:gd name="T47" fmla="*/ 88 h 162"/>
                  <a:gd name="T48" fmla="*/ 321 w 346"/>
                  <a:gd name="T49" fmla="*/ 102 h 162"/>
                  <a:gd name="T50" fmla="*/ 294 w 346"/>
                  <a:gd name="T51" fmla="*/ 102 h 162"/>
                  <a:gd name="T52" fmla="*/ 270 w 346"/>
                  <a:gd name="T53" fmla="*/ 95 h 162"/>
                  <a:gd name="T54" fmla="*/ 277 w 346"/>
                  <a:gd name="T55" fmla="*/ 112 h 162"/>
                  <a:gd name="T56" fmla="*/ 284 w 346"/>
                  <a:gd name="T57" fmla="*/ 127 h 162"/>
                  <a:gd name="T58" fmla="*/ 299 w 346"/>
                  <a:gd name="T59" fmla="*/ 144 h 162"/>
                  <a:gd name="T60" fmla="*/ 326 w 346"/>
                  <a:gd name="T61" fmla="*/ 159 h 162"/>
                  <a:gd name="T62" fmla="*/ 299 w 346"/>
                  <a:gd name="T63" fmla="*/ 161 h 162"/>
                  <a:gd name="T64" fmla="*/ 265 w 346"/>
                  <a:gd name="T65" fmla="*/ 161 h 162"/>
                  <a:gd name="T66" fmla="*/ 253 w 346"/>
                  <a:gd name="T67" fmla="*/ 137 h 162"/>
                  <a:gd name="T68" fmla="*/ 228 w 346"/>
                  <a:gd name="T69" fmla="*/ 127 h 162"/>
                  <a:gd name="T70" fmla="*/ 202 w 346"/>
                  <a:gd name="T71" fmla="*/ 120 h 162"/>
                  <a:gd name="T72" fmla="*/ 199 w 346"/>
                  <a:gd name="T73" fmla="*/ 139 h 162"/>
                  <a:gd name="T74" fmla="*/ 173 w 346"/>
                  <a:gd name="T75" fmla="*/ 144 h 162"/>
                  <a:gd name="T76" fmla="*/ 155 w 346"/>
                  <a:gd name="T77" fmla="*/ 132 h 162"/>
                  <a:gd name="T78" fmla="*/ 124 w 346"/>
                  <a:gd name="T79" fmla="*/ 132 h 162"/>
                  <a:gd name="T80" fmla="*/ 109 w 346"/>
                  <a:gd name="T81" fmla="*/ 117 h 162"/>
                  <a:gd name="T82" fmla="*/ 121 w 346"/>
                  <a:gd name="T83" fmla="*/ 105 h 162"/>
                  <a:gd name="T84" fmla="*/ 124 w 346"/>
                  <a:gd name="T85" fmla="*/ 85 h 162"/>
                  <a:gd name="T86" fmla="*/ 102 w 346"/>
                  <a:gd name="T87" fmla="*/ 85 h 162"/>
                  <a:gd name="T88" fmla="*/ 90 w 346"/>
                  <a:gd name="T89" fmla="*/ 73 h 162"/>
                  <a:gd name="T90" fmla="*/ 68 w 346"/>
                  <a:gd name="T91" fmla="*/ 73 h 162"/>
                  <a:gd name="T92" fmla="*/ 56 w 346"/>
                  <a:gd name="T93" fmla="*/ 61 h 162"/>
                  <a:gd name="T94" fmla="*/ 32 w 346"/>
                  <a:gd name="T95" fmla="*/ 56 h 162"/>
                  <a:gd name="T96" fmla="*/ 32 w 346"/>
                  <a:gd name="T97" fmla="*/ 41 h 162"/>
                  <a:gd name="T98" fmla="*/ 27 w 346"/>
                  <a:gd name="T99" fmla="*/ 29 h 162"/>
                  <a:gd name="T100" fmla="*/ 12 w 346"/>
                  <a:gd name="T101" fmla="*/ 24 h 162"/>
                  <a:gd name="T102" fmla="*/ 0 w 346"/>
                  <a:gd name="T103" fmla="*/ 0 h 16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46" h="162">
                    <a:moveTo>
                      <a:pt x="0" y="0"/>
                    </a:moveTo>
                    <a:lnTo>
                      <a:pt x="19" y="12"/>
                    </a:lnTo>
                    <a:lnTo>
                      <a:pt x="36" y="5"/>
                    </a:lnTo>
                    <a:lnTo>
                      <a:pt x="56" y="7"/>
                    </a:lnTo>
                    <a:lnTo>
                      <a:pt x="66" y="20"/>
                    </a:lnTo>
                    <a:lnTo>
                      <a:pt x="83" y="2"/>
                    </a:lnTo>
                    <a:lnTo>
                      <a:pt x="95" y="12"/>
                    </a:lnTo>
                    <a:lnTo>
                      <a:pt x="114" y="29"/>
                    </a:lnTo>
                    <a:lnTo>
                      <a:pt x="126" y="20"/>
                    </a:lnTo>
                    <a:lnTo>
                      <a:pt x="141" y="34"/>
                    </a:lnTo>
                    <a:lnTo>
                      <a:pt x="168" y="34"/>
                    </a:lnTo>
                    <a:lnTo>
                      <a:pt x="192" y="41"/>
                    </a:lnTo>
                    <a:lnTo>
                      <a:pt x="199" y="51"/>
                    </a:lnTo>
                    <a:lnTo>
                      <a:pt x="231" y="61"/>
                    </a:lnTo>
                    <a:lnTo>
                      <a:pt x="253" y="78"/>
                    </a:lnTo>
                    <a:lnTo>
                      <a:pt x="282" y="76"/>
                    </a:lnTo>
                    <a:lnTo>
                      <a:pt x="306" y="71"/>
                    </a:lnTo>
                    <a:lnTo>
                      <a:pt x="333" y="68"/>
                    </a:lnTo>
                    <a:lnTo>
                      <a:pt x="321" y="51"/>
                    </a:lnTo>
                    <a:lnTo>
                      <a:pt x="313" y="32"/>
                    </a:lnTo>
                    <a:lnTo>
                      <a:pt x="330" y="39"/>
                    </a:lnTo>
                    <a:lnTo>
                      <a:pt x="345" y="56"/>
                    </a:lnTo>
                    <a:lnTo>
                      <a:pt x="345" y="73"/>
                    </a:lnTo>
                    <a:lnTo>
                      <a:pt x="340" y="88"/>
                    </a:lnTo>
                    <a:lnTo>
                      <a:pt x="321" y="102"/>
                    </a:lnTo>
                    <a:lnTo>
                      <a:pt x="294" y="102"/>
                    </a:lnTo>
                    <a:lnTo>
                      <a:pt x="270" y="95"/>
                    </a:lnTo>
                    <a:lnTo>
                      <a:pt x="277" y="112"/>
                    </a:lnTo>
                    <a:lnTo>
                      <a:pt x="284" y="127"/>
                    </a:lnTo>
                    <a:lnTo>
                      <a:pt x="299" y="144"/>
                    </a:lnTo>
                    <a:lnTo>
                      <a:pt x="326" y="159"/>
                    </a:lnTo>
                    <a:lnTo>
                      <a:pt x="299" y="161"/>
                    </a:lnTo>
                    <a:lnTo>
                      <a:pt x="265" y="161"/>
                    </a:lnTo>
                    <a:lnTo>
                      <a:pt x="253" y="137"/>
                    </a:lnTo>
                    <a:lnTo>
                      <a:pt x="228" y="127"/>
                    </a:lnTo>
                    <a:lnTo>
                      <a:pt x="202" y="120"/>
                    </a:lnTo>
                    <a:lnTo>
                      <a:pt x="199" y="139"/>
                    </a:lnTo>
                    <a:lnTo>
                      <a:pt x="173" y="144"/>
                    </a:lnTo>
                    <a:lnTo>
                      <a:pt x="155" y="132"/>
                    </a:lnTo>
                    <a:lnTo>
                      <a:pt x="124" y="132"/>
                    </a:lnTo>
                    <a:lnTo>
                      <a:pt x="109" y="117"/>
                    </a:lnTo>
                    <a:lnTo>
                      <a:pt x="121" y="105"/>
                    </a:lnTo>
                    <a:lnTo>
                      <a:pt x="124" y="85"/>
                    </a:lnTo>
                    <a:lnTo>
                      <a:pt x="102" y="85"/>
                    </a:lnTo>
                    <a:lnTo>
                      <a:pt x="90" y="73"/>
                    </a:lnTo>
                    <a:lnTo>
                      <a:pt x="68" y="73"/>
                    </a:lnTo>
                    <a:lnTo>
                      <a:pt x="56" y="61"/>
                    </a:lnTo>
                    <a:lnTo>
                      <a:pt x="32" y="56"/>
                    </a:lnTo>
                    <a:lnTo>
                      <a:pt x="32" y="41"/>
                    </a:lnTo>
                    <a:lnTo>
                      <a:pt x="27" y="29"/>
                    </a:lnTo>
                    <a:lnTo>
                      <a:pt x="12" y="24"/>
                    </a:lnTo>
                    <a:lnTo>
                      <a:pt x="0"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32" name="Freeform 39"/>
              <p:cNvSpPr>
                <a:spLocks/>
              </p:cNvSpPr>
              <p:nvPr/>
            </p:nvSpPr>
            <p:spPr bwMode="gray">
              <a:xfrm>
                <a:off x="5121" y="2985"/>
                <a:ext cx="52" cy="46"/>
              </a:xfrm>
              <a:custGeom>
                <a:avLst/>
                <a:gdLst>
                  <a:gd name="T0" fmla="*/ 0 w 52"/>
                  <a:gd name="T1" fmla="*/ 0 h 46"/>
                  <a:gd name="T2" fmla="*/ 18 w 52"/>
                  <a:gd name="T3" fmla="*/ 15 h 46"/>
                  <a:gd name="T4" fmla="*/ 38 w 52"/>
                  <a:gd name="T5" fmla="*/ 25 h 46"/>
                  <a:gd name="T6" fmla="*/ 51 w 52"/>
                  <a:gd name="T7" fmla="*/ 45 h 46"/>
                  <a:gd name="T8" fmla="*/ 23 w 52"/>
                  <a:gd name="T9" fmla="*/ 40 h 46"/>
                  <a:gd name="T10" fmla="*/ 5 w 52"/>
                  <a:gd name="T11" fmla="*/ 23 h 46"/>
                  <a:gd name="T12" fmla="*/ 0 w 52"/>
                  <a:gd name="T13" fmla="*/ 0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 h="46">
                    <a:moveTo>
                      <a:pt x="0" y="0"/>
                    </a:moveTo>
                    <a:lnTo>
                      <a:pt x="18" y="15"/>
                    </a:lnTo>
                    <a:lnTo>
                      <a:pt x="38" y="25"/>
                    </a:lnTo>
                    <a:lnTo>
                      <a:pt x="51" y="45"/>
                    </a:lnTo>
                    <a:lnTo>
                      <a:pt x="23" y="40"/>
                    </a:lnTo>
                    <a:lnTo>
                      <a:pt x="5" y="23"/>
                    </a:lnTo>
                    <a:lnTo>
                      <a:pt x="0"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33" name="Freeform 40"/>
              <p:cNvSpPr>
                <a:spLocks/>
              </p:cNvSpPr>
              <p:nvPr/>
            </p:nvSpPr>
            <p:spPr bwMode="gray">
              <a:xfrm>
                <a:off x="5190" y="3038"/>
                <a:ext cx="41" cy="49"/>
              </a:xfrm>
              <a:custGeom>
                <a:avLst/>
                <a:gdLst>
                  <a:gd name="T0" fmla="*/ 5 w 41"/>
                  <a:gd name="T1" fmla="*/ 0 h 49"/>
                  <a:gd name="T2" fmla="*/ 24 w 41"/>
                  <a:gd name="T3" fmla="*/ 8 h 49"/>
                  <a:gd name="T4" fmla="*/ 40 w 41"/>
                  <a:gd name="T5" fmla="*/ 10 h 49"/>
                  <a:gd name="T6" fmla="*/ 38 w 41"/>
                  <a:gd name="T7" fmla="*/ 25 h 49"/>
                  <a:gd name="T8" fmla="*/ 28 w 41"/>
                  <a:gd name="T9" fmla="*/ 33 h 49"/>
                  <a:gd name="T10" fmla="*/ 40 w 41"/>
                  <a:gd name="T11" fmla="*/ 48 h 49"/>
                  <a:gd name="T12" fmla="*/ 12 w 41"/>
                  <a:gd name="T13" fmla="*/ 33 h 49"/>
                  <a:gd name="T14" fmla="*/ 0 w 41"/>
                  <a:gd name="T15" fmla="*/ 18 h 49"/>
                  <a:gd name="T16" fmla="*/ 5 w 41"/>
                  <a:gd name="T17" fmla="*/ 0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49">
                    <a:moveTo>
                      <a:pt x="5" y="0"/>
                    </a:moveTo>
                    <a:lnTo>
                      <a:pt x="24" y="8"/>
                    </a:lnTo>
                    <a:lnTo>
                      <a:pt x="40" y="10"/>
                    </a:lnTo>
                    <a:lnTo>
                      <a:pt x="38" y="25"/>
                    </a:lnTo>
                    <a:lnTo>
                      <a:pt x="28" y="33"/>
                    </a:lnTo>
                    <a:lnTo>
                      <a:pt x="40" y="48"/>
                    </a:lnTo>
                    <a:lnTo>
                      <a:pt x="12" y="33"/>
                    </a:lnTo>
                    <a:lnTo>
                      <a:pt x="0" y="18"/>
                    </a:lnTo>
                    <a:lnTo>
                      <a:pt x="5"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34" name="Freeform 41"/>
              <p:cNvSpPr>
                <a:spLocks/>
              </p:cNvSpPr>
              <p:nvPr/>
            </p:nvSpPr>
            <p:spPr bwMode="gray">
              <a:xfrm>
                <a:off x="5450" y="3151"/>
                <a:ext cx="54" cy="53"/>
              </a:xfrm>
              <a:custGeom>
                <a:avLst/>
                <a:gdLst>
                  <a:gd name="T0" fmla="*/ 51 w 54"/>
                  <a:gd name="T1" fmla="*/ 0 h 53"/>
                  <a:gd name="T2" fmla="*/ 31 w 54"/>
                  <a:gd name="T3" fmla="*/ 13 h 53"/>
                  <a:gd name="T4" fmla="*/ 22 w 54"/>
                  <a:gd name="T5" fmla="*/ 23 h 53"/>
                  <a:gd name="T6" fmla="*/ 0 w 54"/>
                  <a:gd name="T7" fmla="*/ 23 h 53"/>
                  <a:gd name="T8" fmla="*/ 0 w 54"/>
                  <a:gd name="T9" fmla="*/ 42 h 53"/>
                  <a:gd name="T10" fmla="*/ 5 w 54"/>
                  <a:gd name="T11" fmla="*/ 52 h 53"/>
                  <a:gd name="T12" fmla="*/ 34 w 54"/>
                  <a:gd name="T13" fmla="*/ 52 h 53"/>
                  <a:gd name="T14" fmla="*/ 36 w 54"/>
                  <a:gd name="T15" fmla="*/ 34 h 53"/>
                  <a:gd name="T16" fmla="*/ 53 w 54"/>
                  <a:gd name="T17" fmla="*/ 23 h 53"/>
                  <a:gd name="T18" fmla="*/ 51 w 54"/>
                  <a:gd name="T19" fmla="*/ 0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 h="53">
                    <a:moveTo>
                      <a:pt x="51" y="0"/>
                    </a:moveTo>
                    <a:lnTo>
                      <a:pt x="31" y="13"/>
                    </a:lnTo>
                    <a:lnTo>
                      <a:pt x="22" y="23"/>
                    </a:lnTo>
                    <a:lnTo>
                      <a:pt x="0" y="23"/>
                    </a:lnTo>
                    <a:lnTo>
                      <a:pt x="0" y="42"/>
                    </a:lnTo>
                    <a:lnTo>
                      <a:pt x="5" y="52"/>
                    </a:lnTo>
                    <a:lnTo>
                      <a:pt x="34" y="52"/>
                    </a:lnTo>
                    <a:lnTo>
                      <a:pt x="36" y="34"/>
                    </a:lnTo>
                    <a:lnTo>
                      <a:pt x="53" y="23"/>
                    </a:lnTo>
                    <a:lnTo>
                      <a:pt x="51"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35" name="Freeform 42"/>
              <p:cNvSpPr>
                <a:spLocks/>
              </p:cNvSpPr>
              <p:nvPr/>
            </p:nvSpPr>
            <p:spPr bwMode="gray">
              <a:xfrm>
                <a:off x="5288" y="3131"/>
                <a:ext cx="43" cy="46"/>
              </a:xfrm>
              <a:custGeom>
                <a:avLst/>
                <a:gdLst>
                  <a:gd name="T0" fmla="*/ 5 w 43"/>
                  <a:gd name="T1" fmla="*/ 0 h 46"/>
                  <a:gd name="T2" fmla="*/ 17 w 43"/>
                  <a:gd name="T3" fmla="*/ 15 h 46"/>
                  <a:gd name="T4" fmla="*/ 42 w 43"/>
                  <a:gd name="T5" fmla="*/ 25 h 46"/>
                  <a:gd name="T6" fmla="*/ 42 w 43"/>
                  <a:gd name="T7" fmla="*/ 38 h 46"/>
                  <a:gd name="T8" fmla="*/ 20 w 43"/>
                  <a:gd name="T9" fmla="*/ 45 h 46"/>
                  <a:gd name="T10" fmla="*/ 0 w 43"/>
                  <a:gd name="T11" fmla="*/ 20 h 46"/>
                  <a:gd name="T12" fmla="*/ 5 w 43"/>
                  <a:gd name="T13" fmla="*/ 0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 h="46">
                    <a:moveTo>
                      <a:pt x="5" y="0"/>
                    </a:moveTo>
                    <a:lnTo>
                      <a:pt x="17" y="15"/>
                    </a:lnTo>
                    <a:lnTo>
                      <a:pt x="42" y="25"/>
                    </a:lnTo>
                    <a:lnTo>
                      <a:pt x="42" y="38"/>
                    </a:lnTo>
                    <a:lnTo>
                      <a:pt x="20" y="45"/>
                    </a:lnTo>
                    <a:lnTo>
                      <a:pt x="0" y="20"/>
                    </a:lnTo>
                    <a:lnTo>
                      <a:pt x="5"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36" name="Freeform 43"/>
              <p:cNvSpPr>
                <a:spLocks/>
              </p:cNvSpPr>
              <p:nvPr/>
            </p:nvSpPr>
            <p:spPr bwMode="gray">
              <a:xfrm>
                <a:off x="5260" y="3222"/>
                <a:ext cx="46" cy="48"/>
              </a:xfrm>
              <a:custGeom>
                <a:avLst/>
                <a:gdLst>
                  <a:gd name="T0" fmla="*/ 0 w 46"/>
                  <a:gd name="T1" fmla="*/ 0 h 48"/>
                  <a:gd name="T2" fmla="*/ 13 w 46"/>
                  <a:gd name="T3" fmla="*/ 14 h 48"/>
                  <a:gd name="T4" fmla="*/ 30 w 46"/>
                  <a:gd name="T5" fmla="*/ 24 h 48"/>
                  <a:gd name="T6" fmla="*/ 45 w 46"/>
                  <a:gd name="T7" fmla="*/ 47 h 48"/>
                  <a:gd name="T8" fmla="*/ 25 w 46"/>
                  <a:gd name="T9" fmla="*/ 45 h 48"/>
                  <a:gd name="T10" fmla="*/ 0 w 46"/>
                  <a:gd name="T11" fmla="*/ 26 h 48"/>
                  <a:gd name="T12" fmla="*/ 0 w 46"/>
                  <a:gd name="T13" fmla="*/ 0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48">
                    <a:moveTo>
                      <a:pt x="0" y="0"/>
                    </a:moveTo>
                    <a:lnTo>
                      <a:pt x="13" y="14"/>
                    </a:lnTo>
                    <a:lnTo>
                      <a:pt x="30" y="24"/>
                    </a:lnTo>
                    <a:lnTo>
                      <a:pt x="45" y="47"/>
                    </a:lnTo>
                    <a:lnTo>
                      <a:pt x="25" y="45"/>
                    </a:lnTo>
                    <a:lnTo>
                      <a:pt x="0" y="26"/>
                    </a:lnTo>
                    <a:lnTo>
                      <a:pt x="0"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37" name="Freeform 44"/>
              <p:cNvSpPr>
                <a:spLocks/>
              </p:cNvSpPr>
              <p:nvPr/>
            </p:nvSpPr>
            <p:spPr bwMode="gray">
              <a:xfrm>
                <a:off x="4488" y="3076"/>
                <a:ext cx="626" cy="494"/>
              </a:xfrm>
              <a:custGeom>
                <a:avLst/>
                <a:gdLst>
                  <a:gd name="T0" fmla="*/ 459 w 626"/>
                  <a:gd name="T1" fmla="*/ 24 h 494"/>
                  <a:gd name="T2" fmla="*/ 483 w 626"/>
                  <a:gd name="T3" fmla="*/ 54 h 494"/>
                  <a:gd name="T4" fmla="*/ 491 w 626"/>
                  <a:gd name="T5" fmla="*/ 83 h 494"/>
                  <a:gd name="T6" fmla="*/ 510 w 626"/>
                  <a:gd name="T7" fmla="*/ 110 h 494"/>
                  <a:gd name="T8" fmla="*/ 532 w 626"/>
                  <a:gd name="T9" fmla="*/ 142 h 494"/>
                  <a:gd name="T10" fmla="*/ 549 w 626"/>
                  <a:gd name="T11" fmla="*/ 167 h 494"/>
                  <a:gd name="T12" fmla="*/ 574 w 626"/>
                  <a:gd name="T13" fmla="*/ 194 h 494"/>
                  <a:gd name="T14" fmla="*/ 608 w 626"/>
                  <a:gd name="T15" fmla="*/ 220 h 494"/>
                  <a:gd name="T16" fmla="*/ 603 w 626"/>
                  <a:gd name="T17" fmla="*/ 235 h 494"/>
                  <a:gd name="T18" fmla="*/ 605 w 626"/>
                  <a:gd name="T19" fmla="*/ 264 h 494"/>
                  <a:gd name="T20" fmla="*/ 625 w 626"/>
                  <a:gd name="T21" fmla="*/ 288 h 494"/>
                  <a:gd name="T22" fmla="*/ 613 w 626"/>
                  <a:gd name="T23" fmla="*/ 323 h 494"/>
                  <a:gd name="T24" fmla="*/ 596 w 626"/>
                  <a:gd name="T25" fmla="*/ 364 h 494"/>
                  <a:gd name="T26" fmla="*/ 583 w 626"/>
                  <a:gd name="T27" fmla="*/ 398 h 494"/>
                  <a:gd name="T28" fmla="*/ 574 w 626"/>
                  <a:gd name="T29" fmla="*/ 437 h 494"/>
                  <a:gd name="T30" fmla="*/ 549 w 626"/>
                  <a:gd name="T31" fmla="*/ 464 h 494"/>
                  <a:gd name="T32" fmla="*/ 515 w 626"/>
                  <a:gd name="T33" fmla="*/ 476 h 494"/>
                  <a:gd name="T34" fmla="*/ 491 w 626"/>
                  <a:gd name="T35" fmla="*/ 478 h 494"/>
                  <a:gd name="T36" fmla="*/ 452 w 626"/>
                  <a:gd name="T37" fmla="*/ 476 h 494"/>
                  <a:gd name="T38" fmla="*/ 410 w 626"/>
                  <a:gd name="T39" fmla="*/ 469 h 494"/>
                  <a:gd name="T40" fmla="*/ 403 w 626"/>
                  <a:gd name="T41" fmla="*/ 437 h 494"/>
                  <a:gd name="T42" fmla="*/ 374 w 626"/>
                  <a:gd name="T43" fmla="*/ 430 h 494"/>
                  <a:gd name="T44" fmla="*/ 337 w 626"/>
                  <a:gd name="T45" fmla="*/ 403 h 494"/>
                  <a:gd name="T46" fmla="*/ 315 w 626"/>
                  <a:gd name="T47" fmla="*/ 366 h 494"/>
                  <a:gd name="T48" fmla="*/ 254 w 626"/>
                  <a:gd name="T49" fmla="*/ 349 h 494"/>
                  <a:gd name="T50" fmla="*/ 215 w 626"/>
                  <a:gd name="T51" fmla="*/ 364 h 494"/>
                  <a:gd name="T52" fmla="*/ 173 w 626"/>
                  <a:gd name="T53" fmla="*/ 376 h 494"/>
                  <a:gd name="T54" fmla="*/ 122 w 626"/>
                  <a:gd name="T55" fmla="*/ 391 h 494"/>
                  <a:gd name="T56" fmla="*/ 78 w 626"/>
                  <a:gd name="T57" fmla="*/ 410 h 494"/>
                  <a:gd name="T58" fmla="*/ 39 w 626"/>
                  <a:gd name="T59" fmla="*/ 405 h 494"/>
                  <a:gd name="T60" fmla="*/ 29 w 626"/>
                  <a:gd name="T61" fmla="*/ 362 h 494"/>
                  <a:gd name="T62" fmla="*/ 29 w 626"/>
                  <a:gd name="T63" fmla="*/ 318 h 494"/>
                  <a:gd name="T64" fmla="*/ 20 w 626"/>
                  <a:gd name="T65" fmla="*/ 281 h 494"/>
                  <a:gd name="T66" fmla="*/ 0 w 626"/>
                  <a:gd name="T67" fmla="*/ 233 h 494"/>
                  <a:gd name="T68" fmla="*/ 2 w 626"/>
                  <a:gd name="T69" fmla="*/ 208 h 494"/>
                  <a:gd name="T70" fmla="*/ 22 w 626"/>
                  <a:gd name="T71" fmla="*/ 167 h 494"/>
                  <a:gd name="T72" fmla="*/ 54 w 626"/>
                  <a:gd name="T73" fmla="*/ 152 h 494"/>
                  <a:gd name="T74" fmla="*/ 90 w 626"/>
                  <a:gd name="T75" fmla="*/ 128 h 494"/>
                  <a:gd name="T76" fmla="*/ 125 w 626"/>
                  <a:gd name="T77" fmla="*/ 130 h 494"/>
                  <a:gd name="T78" fmla="*/ 139 w 626"/>
                  <a:gd name="T79" fmla="*/ 97 h 494"/>
                  <a:gd name="T80" fmla="*/ 166 w 626"/>
                  <a:gd name="T81" fmla="*/ 85 h 494"/>
                  <a:gd name="T82" fmla="*/ 183 w 626"/>
                  <a:gd name="T83" fmla="*/ 61 h 494"/>
                  <a:gd name="T84" fmla="*/ 217 w 626"/>
                  <a:gd name="T85" fmla="*/ 51 h 494"/>
                  <a:gd name="T86" fmla="*/ 244 w 626"/>
                  <a:gd name="T87" fmla="*/ 56 h 494"/>
                  <a:gd name="T88" fmla="*/ 271 w 626"/>
                  <a:gd name="T89" fmla="*/ 32 h 494"/>
                  <a:gd name="T90" fmla="*/ 278 w 626"/>
                  <a:gd name="T91" fmla="*/ 10 h 494"/>
                  <a:gd name="T92" fmla="*/ 325 w 626"/>
                  <a:gd name="T93" fmla="*/ 24 h 494"/>
                  <a:gd name="T94" fmla="*/ 354 w 626"/>
                  <a:gd name="T95" fmla="*/ 10 h 494"/>
                  <a:gd name="T96" fmla="*/ 364 w 626"/>
                  <a:gd name="T97" fmla="*/ 15 h 494"/>
                  <a:gd name="T98" fmla="*/ 364 w 626"/>
                  <a:gd name="T99" fmla="*/ 51 h 494"/>
                  <a:gd name="T100" fmla="*/ 354 w 626"/>
                  <a:gd name="T101" fmla="*/ 78 h 494"/>
                  <a:gd name="T102" fmla="*/ 388 w 626"/>
                  <a:gd name="T103" fmla="*/ 97 h 494"/>
                  <a:gd name="T104" fmla="*/ 415 w 626"/>
                  <a:gd name="T105" fmla="*/ 100 h 494"/>
                  <a:gd name="T106" fmla="*/ 432 w 626"/>
                  <a:gd name="T107" fmla="*/ 63 h 494"/>
                  <a:gd name="T108" fmla="*/ 432 w 626"/>
                  <a:gd name="T109" fmla="*/ 24 h 49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626" h="494">
                    <a:moveTo>
                      <a:pt x="447" y="7"/>
                    </a:moveTo>
                    <a:lnTo>
                      <a:pt x="459" y="24"/>
                    </a:lnTo>
                    <a:lnTo>
                      <a:pt x="466" y="46"/>
                    </a:lnTo>
                    <a:lnTo>
                      <a:pt x="483" y="54"/>
                    </a:lnTo>
                    <a:lnTo>
                      <a:pt x="496" y="61"/>
                    </a:lnTo>
                    <a:lnTo>
                      <a:pt x="491" y="83"/>
                    </a:lnTo>
                    <a:lnTo>
                      <a:pt x="508" y="95"/>
                    </a:lnTo>
                    <a:lnTo>
                      <a:pt x="510" y="110"/>
                    </a:lnTo>
                    <a:lnTo>
                      <a:pt x="513" y="125"/>
                    </a:lnTo>
                    <a:lnTo>
                      <a:pt x="532" y="142"/>
                    </a:lnTo>
                    <a:lnTo>
                      <a:pt x="542" y="145"/>
                    </a:lnTo>
                    <a:lnTo>
                      <a:pt x="549" y="167"/>
                    </a:lnTo>
                    <a:lnTo>
                      <a:pt x="557" y="181"/>
                    </a:lnTo>
                    <a:lnTo>
                      <a:pt x="574" y="194"/>
                    </a:lnTo>
                    <a:lnTo>
                      <a:pt x="591" y="208"/>
                    </a:lnTo>
                    <a:lnTo>
                      <a:pt x="608" y="220"/>
                    </a:lnTo>
                    <a:lnTo>
                      <a:pt x="620" y="228"/>
                    </a:lnTo>
                    <a:lnTo>
                      <a:pt x="603" y="235"/>
                    </a:lnTo>
                    <a:lnTo>
                      <a:pt x="605" y="247"/>
                    </a:lnTo>
                    <a:lnTo>
                      <a:pt x="605" y="264"/>
                    </a:lnTo>
                    <a:lnTo>
                      <a:pt x="618" y="267"/>
                    </a:lnTo>
                    <a:lnTo>
                      <a:pt x="625" y="288"/>
                    </a:lnTo>
                    <a:lnTo>
                      <a:pt x="623" y="306"/>
                    </a:lnTo>
                    <a:lnTo>
                      <a:pt x="613" y="323"/>
                    </a:lnTo>
                    <a:lnTo>
                      <a:pt x="603" y="342"/>
                    </a:lnTo>
                    <a:lnTo>
                      <a:pt x="596" y="364"/>
                    </a:lnTo>
                    <a:lnTo>
                      <a:pt x="591" y="381"/>
                    </a:lnTo>
                    <a:lnTo>
                      <a:pt x="583" y="398"/>
                    </a:lnTo>
                    <a:lnTo>
                      <a:pt x="569" y="415"/>
                    </a:lnTo>
                    <a:lnTo>
                      <a:pt x="574" y="437"/>
                    </a:lnTo>
                    <a:lnTo>
                      <a:pt x="566" y="461"/>
                    </a:lnTo>
                    <a:lnTo>
                      <a:pt x="549" y="464"/>
                    </a:lnTo>
                    <a:lnTo>
                      <a:pt x="535" y="476"/>
                    </a:lnTo>
                    <a:lnTo>
                      <a:pt x="515" y="476"/>
                    </a:lnTo>
                    <a:lnTo>
                      <a:pt x="508" y="493"/>
                    </a:lnTo>
                    <a:lnTo>
                      <a:pt x="491" y="478"/>
                    </a:lnTo>
                    <a:lnTo>
                      <a:pt x="471" y="474"/>
                    </a:lnTo>
                    <a:lnTo>
                      <a:pt x="452" y="476"/>
                    </a:lnTo>
                    <a:lnTo>
                      <a:pt x="435" y="471"/>
                    </a:lnTo>
                    <a:lnTo>
                      <a:pt x="410" y="469"/>
                    </a:lnTo>
                    <a:lnTo>
                      <a:pt x="398" y="456"/>
                    </a:lnTo>
                    <a:lnTo>
                      <a:pt x="403" y="437"/>
                    </a:lnTo>
                    <a:lnTo>
                      <a:pt x="393" y="425"/>
                    </a:lnTo>
                    <a:lnTo>
                      <a:pt x="374" y="430"/>
                    </a:lnTo>
                    <a:lnTo>
                      <a:pt x="354" y="425"/>
                    </a:lnTo>
                    <a:lnTo>
                      <a:pt x="337" y="403"/>
                    </a:lnTo>
                    <a:lnTo>
                      <a:pt x="327" y="379"/>
                    </a:lnTo>
                    <a:lnTo>
                      <a:pt x="315" y="366"/>
                    </a:lnTo>
                    <a:lnTo>
                      <a:pt x="298" y="349"/>
                    </a:lnTo>
                    <a:lnTo>
                      <a:pt x="254" y="349"/>
                    </a:lnTo>
                    <a:lnTo>
                      <a:pt x="227" y="354"/>
                    </a:lnTo>
                    <a:lnTo>
                      <a:pt x="215" y="364"/>
                    </a:lnTo>
                    <a:lnTo>
                      <a:pt x="186" y="366"/>
                    </a:lnTo>
                    <a:lnTo>
                      <a:pt x="173" y="376"/>
                    </a:lnTo>
                    <a:lnTo>
                      <a:pt x="159" y="388"/>
                    </a:lnTo>
                    <a:lnTo>
                      <a:pt x="122" y="391"/>
                    </a:lnTo>
                    <a:lnTo>
                      <a:pt x="100" y="396"/>
                    </a:lnTo>
                    <a:lnTo>
                      <a:pt x="78" y="410"/>
                    </a:lnTo>
                    <a:lnTo>
                      <a:pt x="56" y="413"/>
                    </a:lnTo>
                    <a:lnTo>
                      <a:pt x="39" y="405"/>
                    </a:lnTo>
                    <a:lnTo>
                      <a:pt x="29" y="383"/>
                    </a:lnTo>
                    <a:lnTo>
                      <a:pt x="29" y="362"/>
                    </a:lnTo>
                    <a:lnTo>
                      <a:pt x="37" y="340"/>
                    </a:lnTo>
                    <a:lnTo>
                      <a:pt x="29" y="318"/>
                    </a:lnTo>
                    <a:lnTo>
                      <a:pt x="15" y="301"/>
                    </a:lnTo>
                    <a:lnTo>
                      <a:pt x="20" y="281"/>
                    </a:lnTo>
                    <a:lnTo>
                      <a:pt x="0" y="254"/>
                    </a:lnTo>
                    <a:lnTo>
                      <a:pt x="0" y="233"/>
                    </a:lnTo>
                    <a:lnTo>
                      <a:pt x="17" y="225"/>
                    </a:lnTo>
                    <a:lnTo>
                      <a:pt x="2" y="208"/>
                    </a:lnTo>
                    <a:lnTo>
                      <a:pt x="0" y="179"/>
                    </a:lnTo>
                    <a:lnTo>
                      <a:pt x="22" y="167"/>
                    </a:lnTo>
                    <a:lnTo>
                      <a:pt x="42" y="164"/>
                    </a:lnTo>
                    <a:lnTo>
                      <a:pt x="54" y="152"/>
                    </a:lnTo>
                    <a:lnTo>
                      <a:pt x="76" y="155"/>
                    </a:lnTo>
                    <a:lnTo>
                      <a:pt x="90" y="128"/>
                    </a:lnTo>
                    <a:lnTo>
                      <a:pt x="110" y="138"/>
                    </a:lnTo>
                    <a:lnTo>
                      <a:pt x="125" y="130"/>
                    </a:lnTo>
                    <a:lnTo>
                      <a:pt x="129" y="118"/>
                    </a:lnTo>
                    <a:lnTo>
                      <a:pt x="139" y="97"/>
                    </a:lnTo>
                    <a:lnTo>
                      <a:pt x="149" y="85"/>
                    </a:lnTo>
                    <a:lnTo>
                      <a:pt x="166" y="85"/>
                    </a:lnTo>
                    <a:lnTo>
                      <a:pt x="181" y="73"/>
                    </a:lnTo>
                    <a:lnTo>
                      <a:pt x="183" y="61"/>
                    </a:lnTo>
                    <a:lnTo>
                      <a:pt x="200" y="54"/>
                    </a:lnTo>
                    <a:lnTo>
                      <a:pt x="217" y="51"/>
                    </a:lnTo>
                    <a:lnTo>
                      <a:pt x="229" y="61"/>
                    </a:lnTo>
                    <a:lnTo>
                      <a:pt x="244" y="56"/>
                    </a:lnTo>
                    <a:lnTo>
                      <a:pt x="254" y="39"/>
                    </a:lnTo>
                    <a:lnTo>
                      <a:pt x="271" y="32"/>
                    </a:lnTo>
                    <a:lnTo>
                      <a:pt x="259" y="19"/>
                    </a:lnTo>
                    <a:lnTo>
                      <a:pt x="278" y="10"/>
                    </a:lnTo>
                    <a:lnTo>
                      <a:pt x="293" y="19"/>
                    </a:lnTo>
                    <a:lnTo>
                      <a:pt x="325" y="24"/>
                    </a:lnTo>
                    <a:lnTo>
                      <a:pt x="344" y="19"/>
                    </a:lnTo>
                    <a:lnTo>
                      <a:pt x="354" y="10"/>
                    </a:lnTo>
                    <a:lnTo>
                      <a:pt x="356" y="0"/>
                    </a:lnTo>
                    <a:lnTo>
                      <a:pt x="364" y="15"/>
                    </a:lnTo>
                    <a:lnTo>
                      <a:pt x="364" y="34"/>
                    </a:lnTo>
                    <a:lnTo>
                      <a:pt x="364" y="51"/>
                    </a:lnTo>
                    <a:lnTo>
                      <a:pt x="354" y="66"/>
                    </a:lnTo>
                    <a:lnTo>
                      <a:pt x="354" y="78"/>
                    </a:lnTo>
                    <a:lnTo>
                      <a:pt x="364" y="88"/>
                    </a:lnTo>
                    <a:lnTo>
                      <a:pt x="388" y="97"/>
                    </a:lnTo>
                    <a:lnTo>
                      <a:pt x="400" y="97"/>
                    </a:lnTo>
                    <a:lnTo>
                      <a:pt x="415" y="100"/>
                    </a:lnTo>
                    <a:lnTo>
                      <a:pt x="430" y="88"/>
                    </a:lnTo>
                    <a:lnTo>
                      <a:pt x="432" y="63"/>
                    </a:lnTo>
                    <a:lnTo>
                      <a:pt x="427" y="41"/>
                    </a:lnTo>
                    <a:lnTo>
                      <a:pt x="432" y="24"/>
                    </a:lnTo>
                    <a:lnTo>
                      <a:pt x="447" y="7"/>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38" name="Freeform 45"/>
              <p:cNvSpPr>
                <a:spLocks/>
              </p:cNvSpPr>
              <p:nvPr/>
            </p:nvSpPr>
            <p:spPr bwMode="gray">
              <a:xfrm>
                <a:off x="4969" y="3590"/>
                <a:ext cx="62" cy="65"/>
              </a:xfrm>
              <a:custGeom>
                <a:avLst/>
                <a:gdLst>
                  <a:gd name="T0" fmla="*/ 24 w 62"/>
                  <a:gd name="T1" fmla="*/ 2 h 65"/>
                  <a:gd name="T2" fmla="*/ 0 w 62"/>
                  <a:gd name="T3" fmla="*/ 0 h 65"/>
                  <a:gd name="T4" fmla="*/ 5 w 62"/>
                  <a:gd name="T5" fmla="*/ 22 h 65"/>
                  <a:gd name="T6" fmla="*/ 10 w 62"/>
                  <a:gd name="T7" fmla="*/ 27 h 65"/>
                  <a:gd name="T8" fmla="*/ 2 w 62"/>
                  <a:gd name="T9" fmla="*/ 42 h 65"/>
                  <a:gd name="T10" fmla="*/ 10 w 62"/>
                  <a:gd name="T11" fmla="*/ 52 h 65"/>
                  <a:gd name="T12" fmla="*/ 22 w 62"/>
                  <a:gd name="T13" fmla="*/ 64 h 65"/>
                  <a:gd name="T14" fmla="*/ 37 w 62"/>
                  <a:gd name="T15" fmla="*/ 49 h 65"/>
                  <a:gd name="T16" fmla="*/ 51 w 62"/>
                  <a:gd name="T17" fmla="*/ 37 h 65"/>
                  <a:gd name="T18" fmla="*/ 61 w 62"/>
                  <a:gd name="T19" fmla="*/ 17 h 65"/>
                  <a:gd name="T20" fmla="*/ 49 w 62"/>
                  <a:gd name="T21" fmla="*/ 2 h 65"/>
                  <a:gd name="T22" fmla="*/ 24 w 62"/>
                  <a:gd name="T23" fmla="*/ 2 h 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2" h="65">
                    <a:moveTo>
                      <a:pt x="24" y="2"/>
                    </a:moveTo>
                    <a:lnTo>
                      <a:pt x="0" y="0"/>
                    </a:lnTo>
                    <a:lnTo>
                      <a:pt x="5" y="22"/>
                    </a:lnTo>
                    <a:lnTo>
                      <a:pt x="10" y="27"/>
                    </a:lnTo>
                    <a:lnTo>
                      <a:pt x="2" y="42"/>
                    </a:lnTo>
                    <a:lnTo>
                      <a:pt x="10" y="52"/>
                    </a:lnTo>
                    <a:lnTo>
                      <a:pt x="22" y="64"/>
                    </a:lnTo>
                    <a:lnTo>
                      <a:pt x="37" y="49"/>
                    </a:lnTo>
                    <a:lnTo>
                      <a:pt x="51" y="37"/>
                    </a:lnTo>
                    <a:lnTo>
                      <a:pt x="61" y="17"/>
                    </a:lnTo>
                    <a:lnTo>
                      <a:pt x="49" y="2"/>
                    </a:lnTo>
                    <a:lnTo>
                      <a:pt x="24" y="2"/>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39" name="Freeform 46"/>
              <p:cNvSpPr>
                <a:spLocks/>
              </p:cNvSpPr>
              <p:nvPr/>
            </p:nvSpPr>
            <p:spPr bwMode="gray">
              <a:xfrm>
                <a:off x="5384" y="3465"/>
                <a:ext cx="98" cy="143"/>
              </a:xfrm>
              <a:custGeom>
                <a:avLst/>
                <a:gdLst>
                  <a:gd name="T0" fmla="*/ 5 w 98"/>
                  <a:gd name="T1" fmla="*/ 0 h 143"/>
                  <a:gd name="T2" fmla="*/ 0 w 98"/>
                  <a:gd name="T3" fmla="*/ 24 h 143"/>
                  <a:gd name="T4" fmla="*/ 7 w 98"/>
                  <a:gd name="T5" fmla="*/ 39 h 143"/>
                  <a:gd name="T6" fmla="*/ 22 w 98"/>
                  <a:gd name="T7" fmla="*/ 58 h 143"/>
                  <a:gd name="T8" fmla="*/ 30 w 98"/>
                  <a:gd name="T9" fmla="*/ 75 h 143"/>
                  <a:gd name="T10" fmla="*/ 27 w 98"/>
                  <a:gd name="T11" fmla="*/ 89 h 143"/>
                  <a:gd name="T12" fmla="*/ 27 w 98"/>
                  <a:gd name="T13" fmla="*/ 118 h 143"/>
                  <a:gd name="T14" fmla="*/ 32 w 98"/>
                  <a:gd name="T15" fmla="*/ 130 h 143"/>
                  <a:gd name="T16" fmla="*/ 52 w 98"/>
                  <a:gd name="T17" fmla="*/ 142 h 143"/>
                  <a:gd name="T18" fmla="*/ 62 w 98"/>
                  <a:gd name="T19" fmla="*/ 120 h 143"/>
                  <a:gd name="T20" fmla="*/ 75 w 98"/>
                  <a:gd name="T21" fmla="*/ 103 h 143"/>
                  <a:gd name="T22" fmla="*/ 92 w 98"/>
                  <a:gd name="T23" fmla="*/ 89 h 143"/>
                  <a:gd name="T24" fmla="*/ 97 w 98"/>
                  <a:gd name="T25" fmla="*/ 70 h 143"/>
                  <a:gd name="T26" fmla="*/ 87 w 98"/>
                  <a:gd name="T27" fmla="*/ 63 h 143"/>
                  <a:gd name="T28" fmla="*/ 65 w 98"/>
                  <a:gd name="T29" fmla="*/ 63 h 143"/>
                  <a:gd name="T30" fmla="*/ 50 w 98"/>
                  <a:gd name="T31" fmla="*/ 48 h 143"/>
                  <a:gd name="T32" fmla="*/ 32 w 98"/>
                  <a:gd name="T33" fmla="*/ 29 h 143"/>
                  <a:gd name="T34" fmla="*/ 30 w 98"/>
                  <a:gd name="T35" fmla="*/ 12 h 143"/>
                  <a:gd name="T36" fmla="*/ 5 w 98"/>
                  <a:gd name="T37" fmla="*/ 0 h 1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8" h="143">
                    <a:moveTo>
                      <a:pt x="5" y="0"/>
                    </a:moveTo>
                    <a:lnTo>
                      <a:pt x="0" y="24"/>
                    </a:lnTo>
                    <a:lnTo>
                      <a:pt x="7" y="39"/>
                    </a:lnTo>
                    <a:lnTo>
                      <a:pt x="22" y="58"/>
                    </a:lnTo>
                    <a:lnTo>
                      <a:pt x="30" y="75"/>
                    </a:lnTo>
                    <a:lnTo>
                      <a:pt x="27" y="89"/>
                    </a:lnTo>
                    <a:lnTo>
                      <a:pt x="27" y="118"/>
                    </a:lnTo>
                    <a:lnTo>
                      <a:pt x="32" y="130"/>
                    </a:lnTo>
                    <a:lnTo>
                      <a:pt x="52" y="142"/>
                    </a:lnTo>
                    <a:lnTo>
                      <a:pt x="62" y="120"/>
                    </a:lnTo>
                    <a:lnTo>
                      <a:pt x="75" y="103"/>
                    </a:lnTo>
                    <a:lnTo>
                      <a:pt x="92" y="89"/>
                    </a:lnTo>
                    <a:lnTo>
                      <a:pt x="97" y="70"/>
                    </a:lnTo>
                    <a:lnTo>
                      <a:pt x="87" y="63"/>
                    </a:lnTo>
                    <a:lnTo>
                      <a:pt x="65" y="63"/>
                    </a:lnTo>
                    <a:lnTo>
                      <a:pt x="50" y="48"/>
                    </a:lnTo>
                    <a:lnTo>
                      <a:pt x="32" y="29"/>
                    </a:lnTo>
                    <a:lnTo>
                      <a:pt x="30" y="12"/>
                    </a:lnTo>
                    <a:lnTo>
                      <a:pt x="5"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40" name="Freeform 47"/>
              <p:cNvSpPr>
                <a:spLocks/>
              </p:cNvSpPr>
              <p:nvPr/>
            </p:nvSpPr>
            <p:spPr bwMode="gray">
              <a:xfrm>
                <a:off x="5291" y="3594"/>
                <a:ext cx="121" cy="130"/>
              </a:xfrm>
              <a:custGeom>
                <a:avLst/>
                <a:gdLst>
                  <a:gd name="T0" fmla="*/ 83 w 121"/>
                  <a:gd name="T1" fmla="*/ 2 h 130"/>
                  <a:gd name="T2" fmla="*/ 66 w 121"/>
                  <a:gd name="T3" fmla="*/ 19 h 130"/>
                  <a:gd name="T4" fmla="*/ 66 w 121"/>
                  <a:gd name="T5" fmla="*/ 34 h 130"/>
                  <a:gd name="T6" fmla="*/ 61 w 121"/>
                  <a:gd name="T7" fmla="*/ 49 h 130"/>
                  <a:gd name="T8" fmla="*/ 44 w 121"/>
                  <a:gd name="T9" fmla="*/ 54 h 130"/>
                  <a:gd name="T10" fmla="*/ 24 w 121"/>
                  <a:gd name="T11" fmla="*/ 75 h 130"/>
                  <a:gd name="T12" fmla="*/ 5 w 121"/>
                  <a:gd name="T13" fmla="*/ 78 h 130"/>
                  <a:gd name="T14" fmla="*/ 0 w 121"/>
                  <a:gd name="T15" fmla="*/ 95 h 130"/>
                  <a:gd name="T16" fmla="*/ 5 w 121"/>
                  <a:gd name="T17" fmla="*/ 112 h 130"/>
                  <a:gd name="T18" fmla="*/ 22 w 121"/>
                  <a:gd name="T19" fmla="*/ 119 h 130"/>
                  <a:gd name="T20" fmla="*/ 32 w 121"/>
                  <a:gd name="T21" fmla="*/ 129 h 130"/>
                  <a:gd name="T22" fmla="*/ 42 w 121"/>
                  <a:gd name="T23" fmla="*/ 114 h 130"/>
                  <a:gd name="T24" fmla="*/ 64 w 121"/>
                  <a:gd name="T25" fmla="*/ 110 h 130"/>
                  <a:gd name="T26" fmla="*/ 76 w 121"/>
                  <a:gd name="T27" fmla="*/ 90 h 130"/>
                  <a:gd name="T28" fmla="*/ 78 w 121"/>
                  <a:gd name="T29" fmla="*/ 68 h 130"/>
                  <a:gd name="T30" fmla="*/ 108 w 121"/>
                  <a:gd name="T31" fmla="*/ 66 h 130"/>
                  <a:gd name="T32" fmla="*/ 115 w 121"/>
                  <a:gd name="T33" fmla="*/ 32 h 130"/>
                  <a:gd name="T34" fmla="*/ 120 w 121"/>
                  <a:gd name="T35" fmla="*/ 12 h 130"/>
                  <a:gd name="T36" fmla="*/ 105 w 121"/>
                  <a:gd name="T37" fmla="*/ 0 h 130"/>
                  <a:gd name="T38" fmla="*/ 83 w 121"/>
                  <a:gd name="T39" fmla="*/ 2 h 13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1" h="130">
                    <a:moveTo>
                      <a:pt x="83" y="2"/>
                    </a:moveTo>
                    <a:lnTo>
                      <a:pt x="66" y="19"/>
                    </a:lnTo>
                    <a:lnTo>
                      <a:pt x="66" y="34"/>
                    </a:lnTo>
                    <a:lnTo>
                      <a:pt x="61" y="49"/>
                    </a:lnTo>
                    <a:lnTo>
                      <a:pt x="44" y="54"/>
                    </a:lnTo>
                    <a:lnTo>
                      <a:pt x="24" y="75"/>
                    </a:lnTo>
                    <a:lnTo>
                      <a:pt x="5" y="78"/>
                    </a:lnTo>
                    <a:lnTo>
                      <a:pt x="0" y="95"/>
                    </a:lnTo>
                    <a:lnTo>
                      <a:pt x="5" y="112"/>
                    </a:lnTo>
                    <a:lnTo>
                      <a:pt x="22" y="119"/>
                    </a:lnTo>
                    <a:lnTo>
                      <a:pt x="32" y="129"/>
                    </a:lnTo>
                    <a:lnTo>
                      <a:pt x="42" y="114"/>
                    </a:lnTo>
                    <a:lnTo>
                      <a:pt x="64" y="110"/>
                    </a:lnTo>
                    <a:lnTo>
                      <a:pt x="76" y="90"/>
                    </a:lnTo>
                    <a:lnTo>
                      <a:pt x="78" y="68"/>
                    </a:lnTo>
                    <a:lnTo>
                      <a:pt x="108" y="66"/>
                    </a:lnTo>
                    <a:lnTo>
                      <a:pt x="115" y="32"/>
                    </a:lnTo>
                    <a:lnTo>
                      <a:pt x="120" y="12"/>
                    </a:lnTo>
                    <a:lnTo>
                      <a:pt x="105" y="0"/>
                    </a:lnTo>
                    <a:lnTo>
                      <a:pt x="83" y="2"/>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41" name="Freeform 48"/>
              <p:cNvSpPr>
                <a:spLocks/>
              </p:cNvSpPr>
              <p:nvPr/>
            </p:nvSpPr>
            <p:spPr bwMode="gray">
              <a:xfrm>
                <a:off x="3421" y="3095"/>
                <a:ext cx="128" cy="218"/>
              </a:xfrm>
              <a:custGeom>
                <a:avLst/>
                <a:gdLst>
                  <a:gd name="T0" fmla="*/ 85 w 128"/>
                  <a:gd name="T1" fmla="*/ 17 h 218"/>
                  <a:gd name="T2" fmla="*/ 71 w 128"/>
                  <a:gd name="T3" fmla="*/ 32 h 218"/>
                  <a:gd name="T4" fmla="*/ 73 w 128"/>
                  <a:gd name="T5" fmla="*/ 44 h 218"/>
                  <a:gd name="T6" fmla="*/ 54 w 128"/>
                  <a:gd name="T7" fmla="*/ 53 h 218"/>
                  <a:gd name="T8" fmla="*/ 17 w 128"/>
                  <a:gd name="T9" fmla="*/ 58 h 218"/>
                  <a:gd name="T10" fmla="*/ 20 w 128"/>
                  <a:gd name="T11" fmla="*/ 80 h 218"/>
                  <a:gd name="T12" fmla="*/ 27 w 128"/>
                  <a:gd name="T13" fmla="*/ 103 h 218"/>
                  <a:gd name="T14" fmla="*/ 22 w 128"/>
                  <a:gd name="T15" fmla="*/ 120 h 218"/>
                  <a:gd name="T16" fmla="*/ 22 w 128"/>
                  <a:gd name="T17" fmla="*/ 137 h 218"/>
                  <a:gd name="T18" fmla="*/ 12 w 128"/>
                  <a:gd name="T19" fmla="*/ 152 h 218"/>
                  <a:gd name="T20" fmla="*/ 0 w 128"/>
                  <a:gd name="T21" fmla="*/ 171 h 218"/>
                  <a:gd name="T22" fmla="*/ 15 w 128"/>
                  <a:gd name="T23" fmla="*/ 183 h 218"/>
                  <a:gd name="T24" fmla="*/ 24 w 128"/>
                  <a:gd name="T25" fmla="*/ 202 h 218"/>
                  <a:gd name="T26" fmla="*/ 39 w 128"/>
                  <a:gd name="T27" fmla="*/ 212 h 218"/>
                  <a:gd name="T28" fmla="*/ 68 w 128"/>
                  <a:gd name="T29" fmla="*/ 217 h 218"/>
                  <a:gd name="T30" fmla="*/ 85 w 128"/>
                  <a:gd name="T31" fmla="*/ 190 h 218"/>
                  <a:gd name="T32" fmla="*/ 88 w 128"/>
                  <a:gd name="T33" fmla="*/ 166 h 218"/>
                  <a:gd name="T34" fmla="*/ 100 w 128"/>
                  <a:gd name="T35" fmla="*/ 144 h 218"/>
                  <a:gd name="T36" fmla="*/ 100 w 128"/>
                  <a:gd name="T37" fmla="*/ 120 h 218"/>
                  <a:gd name="T38" fmla="*/ 105 w 128"/>
                  <a:gd name="T39" fmla="*/ 96 h 218"/>
                  <a:gd name="T40" fmla="*/ 115 w 128"/>
                  <a:gd name="T41" fmla="*/ 80 h 218"/>
                  <a:gd name="T42" fmla="*/ 120 w 128"/>
                  <a:gd name="T43" fmla="*/ 53 h 218"/>
                  <a:gd name="T44" fmla="*/ 127 w 128"/>
                  <a:gd name="T45" fmla="*/ 27 h 218"/>
                  <a:gd name="T46" fmla="*/ 115 w 128"/>
                  <a:gd name="T47" fmla="*/ 17 h 218"/>
                  <a:gd name="T48" fmla="*/ 100 w 128"/>
                  <a:gd name="T49" fmla="*/ 0 h 218"/>
                  <a:gd name="T50" fmla="*/ 85 w 128"/>
                  <a:gd name="T51" fmla="*/ 17 h 2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8" h="218">
                    <a:moveTo>
                      <a:pt x="85" y="17"/>
                    </a:moveTo>
                    <a:lnTo>
                      <a:pt x="71" y="32"/>
                    </a:lnTo>
                    <a:lnTo>
                      <a:pt x="73" y="44"/>
                    </a:lnTo>
                    <a:lnTo>
                      <a:pt x="54" y="53"/>
                    </a:lnTo>
                    <a:lnTo>
                      <a:pt x="17" y="58"/>
                    </a:lnTo>
                    <a:lnTo>
                      <a:pt x="20" y="80"/>
                    </a:lnTo>
                    <a:lnTo>
                      <a:pt x="27" y="103"/>
                    </a:lnTo>
                    <a:lnTo>
                      <a:pt x="22" y="120"/>
                    </a:lnTo>
                    <a:lnTo>
                      <a:pt x="22" y="137"/>
                    </a:lnTo>
                    <a:lnTo>
                      <a:pt x="12" y="152"/>
                    </a:lnTo>
                    <a:lnTo>
                      <a:pt x="0" y="171"/>
                    </a:lnTo>
                    <a:lnTo>
                      <a:pt x="15" y="183"/>
                    </a:lnTo>
                    <a:lnTo>
                      <a:pt x="24" y="202"/>
                    </a:lnTo>
                    <a:lnTo>
                      <a:pt x="39" y="212"/>
                    </a:lnTo>
                    <a:lnTo>
                      <a:pt x="68" y="217"/>
                    </a:lnTo>
                    <a:lnTo>
                      <a:pt x="85" y="190"/>
                    </a:lnTo>
                    <a:lnTo>
                      <a:pt x="88" y="166"/>
                    </a:lnTo>
                    <a:lnTo>
                      <a:pt x="100" y="144"/>
                    </a:lnTo>
                    <a:lnTo>
                      <a:pt x="100" y="120"/>
                    </a:lnTo>
                    <a:lnTo>
                      <a:pt x="105" y="96"/>
                    </a:lnTo>
                    <a:lnTo>
                      <a:pt x="115" y="80"/>
                    </a:lnTo>
                    <a:lnTo>
                      <a:pt x="120" y="53"/>
                    </a:lnTo>
                    <a:lnTo>
                      <a:pt x="127" y="27"/>
                    </a:lnTo>
                    <a:lnTo>
                      <a:pt x="115" y="17"/>
                    </a:lnTo>
                    <a:lnTo>
                      <a:pt x="100" y="0"/>
                    </a:lnTo>
                    <a:lnTo>
                      <a:pt x="85" y="17"/>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42" name="Freeform 49"/>
              <p:cNvSpPr>
                <a:spLocks/>
              </p:cNvSpPr>
              <p:nvPr/>
            </p:nvSpPr>
            <p:spPr bwMode="gray">
              <a:xfrm>
                <a:off x="3421" y="3082"/>
                <a:ext cx="53" cy="36"/>
              </a:xfrm>
              <a:custGeom>
                <a:avLst/>
                <a:gdLst>
                  <a:gd name="T0" fmla="*/ 0 w 53"/>
                  <a:gd name="T1" fmla="*/ 0 h 36"/>
                  <a:gd name="T2" fmla="*/ 25 w 53"/>
                  <a:gd name="T3" fmla="*/ 7 h 36"/>
                  <a:gd name="T4" fmla="*/ 35 w 53"/>
                  <a:gd name="T5" fmla="*/ 19 h 36"/>
                  <a:gd name="T6" fmla="*/ 50 w 53"/>
                  <a:gd name="T7" fmla="*/ 21 h 36"/>
                  <a:gd name="T8" fmla="*/ 52 w 53"/>
                  <a:gd name="T9" fmla="*/ 33 h 36"/>
                  <a:gd name="T10" fmla="*/ 35 w 53"/>
                  <a:gd name="T11" fmla="*/ 35 h 36"/>
                  <a:gd name="T12" fmla="*/ 20 w 53"/>
                  <a:gd name="T13" fmla="*/ 21 h 36"/>
                  <a:gd name="T14" fmla="*/ 0 w 53"/>
                  <a:gd name="T15" fmla="*/ 0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3" h="36">
                    <a:moveTo>
                      <a:pt x="0" y="0"/>
                    </a:moveTo>
                    <a:lnTo>
                      <a:pt x="25" y="7"/>
                    </a:lnTo>
                    <a:lnTo>
                      <a:pt x="35" y="19"/>
                    </a:lnTo>
                    <a:lnTo>
                      <a:pt x="50" y="21"/>
                    </a:lnTo>
                    <a:lnTo>
                      <a:pt x="52" y="33"/>
                    </a:lnTo>
                    <a:lnTo>
                      <a:pt x="35" y="35"/>
                    </a:lnTo>
                    <a:lnTo>
                      <a:pt x="20" y="21"/>
                    </a:lnTo>
                    <a:lnTo>
                      <a:pt x="0"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43" name="Freeform 50"/>
              <p:cNvSpPr>
                <a:spLocks/>
              </p:cNvSpPr>
              <p:nvPr/>
            </p:nvSpPr>
            <p:spPr bwMode="gray">
              <a:xfrm>
                <a:off x="3602" y="3230"/>
                <a:ext cx="20" cy="25"/>
              </a:xfrm>
              <a:custGeom>
                <a:avLst/>
                <a:gdLst>
                  <a:gd name="T0" fmla="*/ 7 w 20"/>
                  <a:gd name="T1" fmla="*/ 0 h 25"/>
                  <a:gd name="T2" fmla="*/ 0 w 20"/>
                  <a:gd name="T3" fmla="*/ 16 h 25"/>
                  <a:gd name="T4" fmla="*/ 19 w 20"/>
                  <a:gd name="T5" fmla="*/ 24 h 25"/>
                  <a:gd name="T6" fmla="*/ 19 w 20"/>
                  <a:gd name="T7" fmla="*/ 5 h 25"/>
                  <a:gd name="T8" fmla="*/ 7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7" y="0"/>
                    </a:moveTo>
                    <a:lnTo>
                      <a:pt x="0" y="16"/>
                    </a:lnTo>
                    <a:lnTo>
                      <a:pt x="19" y="24"/>
                    </a:lnTo>
                    <a:lnTo>
                      <a:pt x="19" y="5"/>
                    </a:lnTo>
                    <a:lnTo>
                      <a:pt x="7"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44" name="Freeform 51"/>
              <p:cNvSpPr>
                <a:spLocks/>
              </p:cNvSpPr>
              <p:nvPr/>
            </p:nvSpPr>
            <p:spPr bwMode="gray">
              <a:xfrm>
                <a:off x="3642" y="3222"/>
                <a:ext cx="19" cy="12"/>
              </a:xfrm>
              <a:custGeom>
                <a:avLst/>
                <a:gdLst>
                  <a:gd name="T0" fmla="*/ 0 w 19"/>
                  <a:gd name="T1" fmla="*/ 0 h 12"/>
                  <a:gd name="T2" fmla="*/ 14 w 19"/>
                  <a:gd name="T3" fmla="*/ 2 h 12"/>
                  <a:gd name="T4" fmla="*/ 18 w 19"/>
                  <a:gd name="T5" fmla="*/ 9 h 12"/>
                  <a:gd name="T6" fmla="*/ 2 w 19"/>
                  <a:gd name="T7" fmla="*/ 11 h 12"/>
                  <a:gd name="T8" fmla="*/ 0 w 19"/>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12">
                    <a:moveTo>
                      <a:pt x="0" y="0"/>
                    </a:moveTo>
                    <a:lnTo>
                      <a:pt x="14" y="2"/>
                    </a:lnTo>
                    <a:lnTo>
                      <a:pt x="18" y="9"/>
                    </a:lnTo>
                    <a:lnTo>
                      <a:pt x="2" y="11"/>
                    </a:lnTo>
                    <a:lnTo>
                      <a:pt x="0"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45" name="Freeform 52"/>
              <p:cNvSpPr>
                <a:spLocks/>
              </p:cNvSpPr>
              <p:nvPr/>
            </p:nvSpPr>
            <p:spPr bwMode="gray">
              <a:xfrm>
                <a:off x="4156" y="701"/>
                <a:ext cx="137" cy="224"/>
              </a:xfrm>
              <a:custGeom>
                <a:avLst/>
                <a:gdLst>
                  <a:gd name="T0" fmla="*/ 56 w 137"/>
                  <a:gd name="T1" fmla="*/ 0 h 224"/>
                  <a:gd name="T2" fmla="*/ 44 w 137"/>
                  <a:gd name="T3" fmla="*/ 27 h 224"/>
                  <a:gd name="T4" fmla="*/ 17 w 137"/>
                  <a:gd name="T5" fmla="*/ 44 h 224"/>
                  <a:gd name="T6" fmla="*/ 24 w 137"/>
                  <a:gd name="T7" fmla="*/ 59 h 224"/>
                  <a:gd name="T8" fmla="*/ 10 w 137"/>
                  <a:gd name="T9" fmla="*/ 76 h 224"/>
                  <a:gd name="T10" fmla="*/ 0 w 137"/>
                  <a:gd name="T11" fmla="*/ 96 h 224"/>
                  <a:gd name="T12" fmla="*/ 12 w 137"/>
                  <a:gd name="T13" fmla="*/ 105 h 224"/>
                  <a:gd name="T14" fmla="*/ 0 w 137"/>
                  <a:gd name="T15" fmla="*/ 127 h 224"/>
                  <a:gd name="T16" fmla="*/ 2 w 137"/>
                  <a:gd name="T17" fmla="*/ 159 h 224"/>
                  <a:gd name="T18" fmla="*/ 22 w 137"/>
                  <a:gd name="T19" fmla="*/ 159 h 224"/>
                  <a:gd name="T20" fmla="*/ 39 w 137"/>
                  <a:gd name="T21" fmla="*/ 172 h 224"/>
                  <a:gd name="T22" fmla="*/ 49 w 137"/>
                  <a:gd name="T23" fmla="*/ 186 h 224"/>
                  <a:gd name="T24" fmla="*/ 53 w 137"/>
                  <a:gd name="T25" fmla="*/ 206 h 224"/>
                  <a:gd name="T26" fmla="*/ 70 w 137"/>
                  <a:gd name="T27" fmla="*/ 198 h 224"/>
                  <a:gd name="T28" fmla="*/ 87 w 137"/>
                  <a:gd name="T29" fmla="*/ 216 h 224"/>
                  <a:gd name="T30" fmla="*/ 107 w 137"/>
                  <a:gd name="T31" fmla="*/ 223 h 224"/>
                  <a:gd name="T32" fmla="*/ 126 w 137"/>
                  <a:gd name="T33" fmla="*/ 221 h 224"/>
                  <a:gd name="T34" fmla="*/ 126 w 137"/>
                  <a:gd name="T35" fmla="*/ 196 h 224"/>
                  <a:gd name="T36" fmla="*/ 134 w 137"/>
                  <a:gd name="T37" fmla="*/ 176 h 224"/>
                  <a:gd name="T38" fmla="*/ 136 w 137"/>
                  <a:gd name="T39" fmla="*/ 152 h 224"/>
                  <a:gd name="T40" fmla="*/ 134 w 137"/>
                  <a:gd name="T41" fmla="*/ 125 h 224"/>
                  <a:gd name="T42" fmla="*/ 117 w 137"/>
                  <a:gd name="T43" fmla="*/ 115 h 224"/>
                  <a:gd name="T44" fmla="*/ 100 w 137"/>
                  <a:gd name="T45" fmla="*/ 105 h 224"/>
                  <a:gd name="T46" fmla="*/ 100 w 137"/>
                  <a:gd name="T47" fmla="*/ 78 h 224"/>
                  <a:gd name="T48" fmla="*/ 100 w 137"/>
                  <a:gd name="T49" fmla="*/ 51 h 224"/>
                  <a:gd name="T50" fmla="*/ 90 w 137"/>
                  <a:gd name="T51" fmla="*/ 34 h 224"/>
                  <a:gd name="T52" fmla="*/ 78 w 137"/>
                  <a:gd name="T53" fmla="*/ 5 h 224"/>
                  <a:gd name="T54" fmla="*/ 56 w 137"/>
                  <a:gd name="T55" fmla="*/ 0 h 22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37" h="224">
                    <a:moveTo>
                      <a:pt x="56" y="0"/>
                    </a:moveTo>
                    <a:lnTo>
                      <a:pt x="44" y="27"/>
                    </a:lnTo>
                    <a:lnTo>
                      <a:pt x="17" y="44"/>
                    </a:lnTo>
                    <a:lnTo>
                      <a:pt x="24" y="59"/>
                    </a:lnTo>
                    <a:lnTo>
                      <a:pt x="10" y="76"/>
                    </a:lnTo>
                    <a:lnTo>
                      <a:pt x="0" y="96"/>
                    </a:lnTo>
                    <a:lnTo>
                      <a:pt x="12" y="105"/>
                    </a:lnTo>
                    <a:lnTo>
                      <a:pt x="0" y="127"/>
                    </a:lnTo>
                    <a:lnTo>
                      <a:pt x="2" y="159"/>
                    </a:lnTo>
                    <a:lnTo>
                      <a:pt x="22" y="159"/>
                    </a:lnTo>
                    <a:lnTo>
                      <a:pt x="39" y="172"/>
                    </a:lnTo>
                    <a:lnTo>
                      <a:pt x="49" y="186"/>
                    </a:lnTo>
                    <a:lnTo>
                      <a:pt x="53" y="206"/>
                    </a:lnTo>
                    <a:lnTo>
                      <a:pt x="70" y="198"/>
                    </a:lnTo>
                    <a:lnTo>
                      <a:pt x="87" y="216"/>
                    </a:lnTo>
                    <a:lnTo>
                      <a:pt x="107" y="223"/>
                    </a:lnTo>
                    <a:lnTo>
                      <a:pt x="126" y="221"/>
                    </a:lnTo>
                    <a:lnTo>
                      <a:pt x="126" y="196"/>
                    </a:lnTo>
                    <a:lnTo>
                      <a:pt x="134" y="176"/>
                    </a:lnTo>
                    <a:lnTo>
                      <a:pt x="136" y="152"/>
                    </a:lnTo>
                    <a:lnTo>
                      <a:pt x="134" y="125"/>
                    </a:lnTo>
                    <a:lnTo>
                      <a:pt x="117" y="115"/>
                    </a:lnTo>
                    <a:lnTo>
                      <a:pt x="100" y="105"/>
                    </a:lnTo>
                    <a:lnTo>
                      <a:pt x="100" y="78"/>
                    </a:lnTo>
                    <a:lnTo>
                      <a:pt x="100" y="51"/>
                    </a:lnTo>
                    <a:lnTo>
                      <a:pt x="90" y="34"/>
                    </a:lnTo>
                    <a:lnTo>
                      <a:pt x="78" y="5"/>
                    </a:lnTo>
                    <a:lnTo>
                      <a:pt x="56"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46" name="Freeform 53"/>
              <p:cNvSpPr>
                <a:spLocks/>
              </p:cNvSpPr>
              <p:nvPr/>
            </p:nvSpPr>
            <p:spPr bwMode="gray">
              <a:xfrm>
                <a:off x="4283" y="866"/>
                <a:ext cx="106" cy="122"/>
              </a:xfrm>
              <a:custGeom>
                <a:avLst/>
                <a:gdLst>
                  <a:gd name="T0" fmla="*/ 44 w 106"/>
                  <a:gd name="T1" fmla="*/ 0 h 122"/>
                  <a:gd name="T2" fmla="*/ 27 w 106"/>
                  <a:gd name="T3" fmla="*/ 15 h 122"/>
                  <a:gd name="T4" fmla="*/ 22 w 106"/>
                  <a:gd name="T5" fmla="*/ 35 h 122"/>
                  <a:gd name="T6" fmla="*/ 20 w 106"/>
                  <a:gd name="T7" fmla="*/ 54 h 122"/>
                  <a:gd name="T8" fmla="*/ 7 w 106"/>
                  <a:gd name="T9" fmla="*/ 69 h 122"/>
                  <a:gd name="T10" fmla="*/ 2 w 106"/>
                  <a:gd name="T11" fmla="*/ 86 h 122"/>
                  <a:gd name="T12" fmla="*/ 0 w 106"/>
                  <a:gd name="T13" fmla="*/ 104 h 122"/>
                  <a:gd name="T14" fmla="*/ 12 w 106"/>
                  <a:gd name="T15" fmla="*/ 121 h 122"/>
                  <a:gd name="T16" fmla="*/ 32 w 106"/>
                  <a:gd name="T17" fmla="*/ 121 h 122"/>
                  <a:gd name="T18" fmla="*/ 42 w 106"/>
                  <a:gd name="T19" fmla="*/ 104 h 122"/>
                  <a:gd name="T20" fmla="*/ 68 w 106"/>
                  <a:gd name="T21" fmla="*/ 106 h 122"/>
                  <a:gd name="T22" fmla="*/ 83 w 106"/>
                  <a:gd name="T23" fmla="*/ 99 h 122"/>
                  <a:gd name="T24" fmla="*/ 93 w 106"/>
                  <a:gd name="T25" fmla="*/ 79 h 122"/>
                  <a:gd name="T26" fmla="*/ 105 w 106"/>
                  <a:gd name="T27" fmla="*/ 59 h 122"/>
                  <a:gd name="T28" fmla="*/ 88 w 106"/>
                  <a:gd name="T29" fmla="*/ 47 h 122"/>
                  <a:gd name="T30" fmla="*/ 71 w 106"/>
                  <a:gd name="T31" fmla="*/ 22 h 122"/>
                  <a:gd name="T32" fmla="*/ 44 w 106"/>
                  <a:gd name="T33" fmla="*/ 0 h 1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6" h="122">
                    <a:moveTo>
                      <a:pt x="44" y="0"/>
                    </a:moveTo>
                    <a:lnTo>
                      <a:pt x="27" y="15"/>
                    </a:lnTo>
                    <a:lnTo>
                      <a:pt x="22" y="35"/>
                    </a:lnTo>
                    <a:lnTo>
                      <a:pt x="20" y="54"/>
                    </a:lnTo>
                    <a:lnTo>
                      <a:pt x="7" y="69"/>
                    </a:lnTo>
                    <a:lnTo>
                      <a:pt x="2" y="86"/>
                    </a:lnTo>
                    <a:lnTo>
                      <a:pt x="0" y="104"/>
                    </a:lnTo>
                    <a:lnTo>
                      <a:pt x="12" y="121"/>
                    </a:lnTo>
                    <a:lnTo>
                      <a:pt x="32" y="121"/>
                    </a:lnTo>
                    <a:lnTo>
                      <a:pt x="42" y="104"/>
                    </a:lnTo>
                    <a:lnTo>
                      <a:pt x="68" y="106"/>
                    </a:lnTo>
                    <a:lnTo>
                      <a:pt x="83" y="99"/>
                    </a:lnTo>
                    <a:lnTo>
                      <a:pt x="93" y="79"/>
                    </a:lnTo>
                    <a:lnTo>
                      <a:pt x="105" y="59"/>
                    </a:lnTo>
                    <a:lnTo>
                      <a:pt x="88" y="47"/>
                    </a:lnTo>
                    <a:lnTo>
                      <a:pt x="71" y="22"/>
                    </a:lnTo>
                    <a:lnTo>
                      <a:pt x="44"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47" name="Freeform 54"/>
              <p:cNvSpPr>
                <a:spLocks/>
              </p:cNvSpPr>
              <p:nvPr/>
            </p:nvSpPr>
            <p:spPr bwMode="gray">
              <a:xfrm>
                <a:off x="4137" y="697"/>
                <a:ext cx="34" cy="33"/>
              </a:xfrm>
              <a:custGeom>
                <a:avLst/>
                <a:gdLst>
                  <a:gd name="T0" fmla="*/ 9 w 34"/>
                  <a:gd name="T1" fmla="*/ 0 h 33"/>
                  <a:gd name="T2" fmla="*/ 0 w 34"/>
                  <a:gd name="T3" fmla="*/ 15 h 33"/>
                  <a:gd name="T4" fmla="*/ 2 w 34"/>
                  <a:gd name="T5" fmla="*/ 27 h 33"/>
                  <a:gd name="T6" fmla="*/ 19 w 34"/>
                  <a:gd name="T7" fmla="*/ 32 h 33"/>
                  <a:gd name="T8" fmla="*/ 33 w 34"/>
                  <a:gd name="T9" fmla="*/ 22 h 33"/>
                  <a:gd name="T10" fmla="*/ 24 w 34"/>
                  <a:gd name="T11" fmla="*/ 7 h 33"/>
                  <a:gd name="T12" fmla="*/ 9 w 34"/>
                  <a:gd name="T13" fmla="*/ 0 h 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3">
                    <a:moveTo>
                      <a:pt x="9" y="0"/>
                    </a:moveTo>
                    <a:lnTo>
                      <a:pt x="0" y="15"/>
                    </a:lnTo>
                    <a:lnTo>
                      <a:pt x="2" y="27"/>
                    </a:lnTo>
                    <a:lnTo>
                      <a:pt x="19" y="32"/>
                    </a:lnTo>
                    <a:lnTo>
                      <a:pt x="33" y="22"/>
                    </a:lnTo>
                    <a:lnTo>
                      <a:pt x="24" y="7"/>
                    </a:lnTo>
                    <a:lnTo>
                      <a:pt x="9"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48" name="Freeform 55"/>
              <p:cNvSpPr>
                <a:spLocks/>
              </p:cNvSpPr>
              <p:nvPr/>
            </p:nvSpPr>
            <p:spPr bwMode="gray">
              <a:xfrm>
                <a:off x="3984" y="734"/>
                <a:ext cx="34" cy="25"/>
              </a:xfrm>
              <a:custGeom>
                <a:avLst/>
                <a:gdLst>
                  <a:gd name="T0" fmla="*/ 0 w 34"/>
                  <a:gd name="T1" fmla="*/ 7 h 25"/>
                  <a:gd name="T2" fmla="*/ 17 w 34"/>
                  <a:gd name="T3" fmla="*/ 0 h 25"/>
                  <a:gd name="T4" fmla="*/ 33 w 34"/>
                  <a:gd name="T5" fmla="*/ 14 h 25"/>
                  <a:gd name="T6" fmla="*/ 17 w 34"/>
                  <a:gd name="T7" fmla="*/ 24 h 25"/>
                  <a:gd name="T8" fmla="*/ 0 w 34"/>
                  <a:gd name="T9" fmla="*/ 24 h 25"/>
                  <a:gd name="T10" fmla="*/ 0 w 34"/>
                  <a:gd name="T11" fmla="*/ 7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25">
                    <a:moveTo>
                      <a:pt x="0" y="7"/>
                    </a:moveTo>
                    <a:lnTo>
                      <a:pt x="17" y="0"/>
                    </a:lnTo>
                    <a:lnTo>
                      <a:pt x="33" y="14"/>
                    </a:lnTo>
                    <a:lnTo>
                      <a:pt x="17" y="24"/>
                    </a:lnTo>
                    <a:lnTo>
                      <a:pt x="0" y="24"/>
                    </a:lnTo>
                    <a:lnTo>
                      <a:pt x="0" y="7"/>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49" name="Freeform 56"/>
              <p:cNvSpPr>
                <a:spLocks/>
              </p:cNvSpPr>
              <p:nvPr/>
            </p:nvSpPr>
            <p:spPr bwMode="gray">
              <a:xfrm>
                <a:off x="4010" y="1133"/>
                <a:ext cx="18" cy="41"/>
              </a:xfrm>
              <a:custGeom>
                <a:avLst/>
                <a:gdLst>
                  <a:gd name="T0" fmla="*/ 5 w 18"/>
                  <a:gd name="T1" fmla="*/ 0 h 41"/>
                  <a:gd name="T2" fmla="*/ 17 w 18"/>
                  <a:gd name="T3" fmla="*/ 13 h 41"/>
                  <a:gd name="T4" fmla="*/ 17 w 18"/>
                  <a:gd name="T5" fmla="*/ 28 h 41"/>
                  <a:gd name="T6" fmla="*/ 7 w 18"/>
                  <a:gd name="T7" fmla="*/ 40 h 41"/>
                  <a:gd name="T8" fmla="*/ 0 w 18"/>
                  <a:gd name="T9" fmla="*/ 25 h 41"/>
                  <a:gd name="T10" fmla="*/ 5 w 18"/>
                  <a:gd name="T11" fmla="*/ 0 h 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41">
                    <a:moveTo>
                      <a:pt x="5" y="0"/>
                    </a:moveTo>
                    <a:lnTo>
                      <a:pt x="17" y="13"/>
                    </a:lnTo>
                    <a:lnTo>
                      <a:pt x="17" y="28"/>
                    </a:lnTo>
                    <a:lnTo>
                      <a:pt x="7" y="40"/>
                    </a:lnTo>
                    <a:lnTo>
                      <a:pt x="0" y="25"/>
                    </a:lnTo>
                    <a:lnTo>
                      <a:pt x="5"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50" name="Freeform 57"/>
              <p:cNvSpPr>
                <a:spLocks/>
              </p:cNvSpPr>
              <p:nvPr/>
            </p:nvSpPr>
            <p:spPr bwMode="gray">
              <a:xfrm>
                <a:off x="4217" y="1039"/>
                <a:ext cx="27" cy="25"/>
              </a:xfrm>
              <a:custGeom>
                <a:avLst/>
                <a:gdLst>
                  <a:gd name="T0" fmla="*/ 0 w 27"/>
                  <a:gd name="T1" fmla="*/ 11 h 25"/>
                  <a:gd name="T2" fmla="*/ 12 w 27"/>
                  <a:gd name="T3" fmla="*/ 2 h 25"/>
                  <a:gd name="T4" fmla="*/ 26 w 27"/>
                  <a:gd name="T5" fmla="*/ 0 h 25"/>
                  <a:gd name="T6" fmla="*/ 24 w 27"/>
                  <a:gd name="T7" fmla="*/ 11 h 25"/>
                  <a:gd name="T8" fmla="*/ 9 w 27"/>
                  <a:gd name="T9" fmla="*/ 24 h 25"/>
                  <a:gd name="T10" fmla="*/ 0 w 27"/>
                  <a:gd name="T11" fmla="*/ 11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 h="25">
                    <a:moveTo>
                      <a:pt x="0" y="11"/>
                    </a:moveTo>
                    <a:lnTo>
                      <a:pt x="12" y="2"/>
                    </a:lnTo>
                    <a:lnTo>
                      <a:pt x="26" y="0"/>
                    </a:lnTo>
                    <a:lnTo>
                      <a:pt x="24" y="11"/>
                    </a:lnTo>
                    <a:lnTo>
                      <a:pt x="9" y="24"/>
                    </a:lnTo>
                    <a:lnTo>
                      <a:pt x="0" y="11"/>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51" name="Freeform 58"/>
              <p:cNvSpPr>
                <a:spLocks/>
              </p:cNvSpPr>
              <p:nvPr/>
            </p:nvSpPr>
            <p:spPr bwMode="gray">
              <a:xfrm>
                <a:off x="4125" y="1018"/>
                <a:ext cx="17" cy="20"/>
              </a:xfrm>
              <a:custGeom>
                <a:avLst/>
                <a:gdLst>
                  <a:gd name="T0" fmla="*/ 0 w 17"/>
                  <a:gd name="T1" fmla="*/ 0 h 20"/>
                  <a:gd name="T2" fmla="*/ 16 w 17"/>
                  <a:gd name="T3" fmla="*/ 3 h 20"/>
                  <a:gd name="T4" fmla="*/ 16 w 17"/>
                  <a:gd name="T5" fmla="*/ 16 h 20"/>
                  <a:gd name="T6" fmla="*/ 11 w 17"/>
                  <a:gd name="T7" fmla="*/ 19 h 20"/>
                  <a:gd name="T8" fmla="*/ 0 w 17"/>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20">
                    <a:moveTo>
                      <a:pt x="0" y="0"/>
                    </a:moveTo>
                    <a:lnTo>
                      <a:pt x="16" y="3"/>
                    </a:lnTo>
                    <a:lnTo>
                      <a:pt x="16" y="16"/>
                    </a:lnTo>
                    <a:lnTo>
                      <a:pt x="11" y="19"/>
                    </a:lnTo>
                    <a:lnTo>
                      <a:pt x="0"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52" name="Freeform 59"/>
              <p:cNvSpPr>
                <a:spLocks/>
              </p:cNvSpPr>
              <p:nvPr/>
            </p:nvSpPr>
            <p:spPr bwMode="gray">
              <a:xfrm>
                <a:off x="4396" y="963"/>
                <a:ext cx="16" cy="22"/>
              </a:xfrm>
              <a:custGeom>
                <a:avLst/>
                <a:gdLst>
                  <a:gd name="T0" fmla="*/ 0 w 16"/>
                  <a:gd name="T1" fmla="*/ 0 h 22"/>
                  <a:gd name="T2" fmla="*/ 15 w 16"/>
                  <a:gd name="T3" fmla="*/ 7 h 22"/>
                  <a:gd name="T4" fmla="*/ 10 w 16"/>
                  <a:gd name="T5" fmla="*/ 21 h 22"/>
                  <a:gd name="T6" fmla="*/ 0 w 16"/>
                  <a:gd name="T7" fmla="*/ 0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22">
                    <a:moveTo>
                      <a:pt x="0" y="0"/>
                    </a:moveTo>
                    <a:lnTo>
                      <a:pt x="15" y="7"/>
                    </a:lnTo>
                    <a:lnTo>
                      <a:pt x="10" y="21"/>
                    </a:lnTo>
                    <a:lnTo>
                      <a:pt x="0"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53" name="Freeform 60"/>
              <p:cNvSpPr>
                <a:spLocks/>
              </p:cNvSpPr>
              <p:nvPr/>
            </p:nvSpPr>
            <p:spPr bwMode="gray">
              <a:xfrm>
                <a:off x="5283" y="3799"/>
                <a:ext cx="18" cy="23"/>
              </a:xfrm>
              <a:custGeom>
                <a:avLst/>
                <a:gdLst>
                  <a:gd name="T0" fmla="*/ 17 w 18"/>
                  <a:gd name="T1" fmla="*/ 0 h 23"/>
                  <a:gd name="T2" fmla="*/ 0 w 18"/>
                  <a:gd name="T3" fmla="*/ 7 h 23"/>
                  <a:gd name="T4" fmla="*/ 0 w 18"/>
                  <a:gd name="T5" fmla="*/ 22 h 23"/>
                  <a:gd name="T6" fmla="*/ 15 w 18"/>
                  <a:gd name="T7" fmla="*/ 22 h 23"/>
                  <a:gd name="T8" fmla="*/ 17 w 18"/>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23">
                    <a:moveTo>
                      <a:pt x="17" y="0"/>
                    </a:moveTo>
                    <a:lnTo>
                      <a:pt x="0" y="7"/>
                    </a:lnTo>
                    <a:lnTo>
                      <a:pt x="0" y="22"/>
                    </a:lnTo>
                    <a:lnTo>
                      <a:pt x="15" y="22"/>
                    </a:lnTo>
                    <a:lnTo>
                      <a:pt x="17"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54" name="Freeform 61"/>
              <p:cNvSpPr>
                <a:spLocks/>
              </p:cNvSpPr>
              <p:nvPr/>
            </p:nvSpPr>
            <p:spPr bwMode="gray">
              <a:xfrm>
                <a:off x="5318" y="3185"/>
                <a:ext cx="21" cy="13"/>
              </a:xfrm>
              <a:custGeom>
                <a:avLst/>
                <a:gdLst>
                  <a:gd name="T0" fmla="*/ 0 w 21"/>
                  <a:gd name="T1" fmla="*/ 0 h 13"/>
                  <a:gd name="T2" fmla="*/ 8 w 21"/>
                  <a:gd name="T3" fmla="*/ 12 h 13"/>
                  <a:gd name="T4" fmla="*/ 20 w 21"/>
                  <a:gd name="T5" fmla="*/ 8 h 13"/>
                  <a:gd name="T6" fmla="*/ 0 w 21"/>
                  <a:gd name="T7" fmla="*/ 0 h 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13">
                    <a:moveTo>
                      <a:pt x="0" y="0"/>
                    </a:moveTo>
                    <a:lnTo>
                      <a:pt x="8" y="12"/>
                    </a:lnTo>
                    <a:lnTo>
                      <a:pt x="20" y="8"/>
                    </a:lnTo>
                    <a:lnTo>
                      <a:pt x="0"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55" name="Line 62"/>
              <p:cNvSpPr>
                <a:spLocks noChangeShapeType="1"/>
              </p:cNvSpPr>
              <p:nvPr/>
            </p:nvSpPr>
            <p:spPr bwMode="gray">
              <a:xfrm>
                <a:off x="5305" y="3231"/>
                <a:ext cx="18" cy="24"/>
              </a:xfrm>
              <a:prstGeom prst="line">
                <a:avLst/>
              </a:prstGeom>
              <a:noFill/>
              <a:ln>
                <a:noFill/>
              </a:ln>
              <a:effectLst>
                <a:prstShdw prst="shdw17" dist="17961" dir="13500000">
                  <a:schemeClr val="tx2"/>
                </a:prstShdw>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a:tailEnd/>
                  </a14:hiddenLine>
                </a:ext>
              </a:extLst>
            </p:spPr>
            <p:txBody>
              <a:bodyPr wrap="none" anchor="ctr"/>
              <a:lstStyle/>
              <a:p>
                <a:endParaRPr lang="en-US"/>
              </a:p>
            </p:txBody>
          </p:sp>
          <p:sp>
            <p:nvSpPr>
              <p:cNvPr id="6256" name="Freeform 63"/>
              <p:cNvSpPr>
                <a:spLocks/>
              </p:cNvSpPr>
              <p:nvPr/>
            </p:nvSpPr>
            <p:spPr bwMode="gray">
              <a:xfrm>
                <a:off x="4171" y="2719"/>
                <a:ext cx="21" cy="27"/>
              </a:xfrm>
              <a:custGeom>
                <a:avLst/>
                <a:gdLst>
                  <a:gd name="T0" fmla="*/ 9 w 21"/>
                  <a:gd name="T1" fmla="*/ 0 h 27"/>
                  <a:gd name="T2" fmla="*/ 3 w 21"/>
                  <a:gd name="T3" fmla="*/ 11 h 27"/>
                  <a:gd name="T4" fmla="*/ 0 w 21"/>
                  <a:gd name="T5" fmla="*/ 26 h 27"/>
                  <a:gd name="T6" fmla="*/ 14 w 21"/>
                  <a:gd name="T7" fmla="*/ 24 h 27"/>
                  <a:gd name="T8" fmla="*/ 20 w 21"/>
                  <a:gd name="T9" fmla="*/ 9 h 27"/>
                  <a:gd name="T10" fmla="*/ 9 w 21"/>
                  <a:gd name="T11" fmla="*/ 0 h 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27">
                    <a:moveTo>
                      <a:pt x="9" y="0"/>
                    </a:moveTo>
                    <a:lnTo>
                      <a:pt x="3" y="11"/>
                    </a:lnTo>
                    <a:lnTo>
                      <a:pt x="0" y="26"/>
                    </a:lnTo>
                    <a:lnTo>
                      <a:pt x="14" y="24"/>
                    </a:lnTo>
                    <a:lnTo>
                      <a:pt x="20" y="9"/>
                    </a:lnTo>
                    <a:lnTo>
                      <a:pt x="9"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257" name="Line 64"/>
              <p:cNvSpPr>
                <a:spLocks noChangeShapeType="1"/>
              </p:cNvSpPr>
              <p:nvPr/>
            </p:nvSpPr>
            <p:spPr bwMode="gray">
              <a:xfrm>
                <a:off x="4994" y="2937"/>
                <a:ext cx="28" cy="20"/>
              </a:xfrm>
              <a:prstGeom prst="line">
                <a:avLst/>
              </a:prstGeom>
              <a:noFill/>
              <a:ln>
                <a:noFill/>
              </a:ln>
              <a:effectLst>
                <a:prstShdw prst="shdw17" dist="17961" dir="13500000">
                  <a:schemeClr val="tx2"/>
                </a:prstShdw>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a:tailEnd/>
                  </a14:hiddenLine>
                </a:ext>
              </a:extLst>
            </p:spPr>
            <p:txBody>
              <a:bodyPr wrap="none" anchor="ctr"/>
              <a:lstStyle/>
              <a:p>
                <a:endParaRPr lang="en-US"/>
              </a:p>
            </p:txBody>
          </p:sp>
          <p:sp>
            <p:nvSpPr>
              <p:cNvPr id="6258" name="Line 65"/>
              <p:cNvSpPr>
                <a:spLocks noChangeShapeType="1"/>
              </p:cNvSpPr>
              <p:nvPr/>
            </p:nvSpPr>
            <p:spPr bwMode="gray">
              <a:xfrm>
                <a:off x="4692" y="2858"/>
                <a:ext cx="24" cy="16"/>
              </a:xfrm>
              <a:prstGeom prst="line">
                <a:avLst/>
              </a:prstGeom>
              <a:noFill/>
              <a:ln>
                <a:noFill/>
              </a:ln>
              <a:effectLst>
                <a:prstShdw prst="shdw17" dist="17961" dir="13500000">
                  <a:schemeClr val="tx2"/>
                </a:prstShdw>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a:tailEnd/>
                  </a14:hiddenLine>
                </a:ext>
              </a:extLst>
            </p:spPr>
            <p:txBody>
              <a:bodyPr wrap="none" anchor="ctr"/>
              <a:lstStyle/>
              <a:p>
                <a:endParaRPr lang="en-US"/>
              </a:p>
            </p:txBody>
          </p:sp>
          <p:sp>
            <p:nvSpPr>
              <p:cNvPr id="6259" name="Line 66"/>
              <p:cNvSpPr>
                <a:spLocks noChangeShapeType="1"/>
              </p:cNvSpPr>
              <p:nvPr/>
            </p:nvSpPr>
            <p:spPr bwMode="gray">
              <a:xfrm>
                <a:off x="4686" y="2965"/>
                <a:ext cx="24" cy="23"/>
              </a:xfrm>
              <a:prstGeom prst="line">
                <a:avLst/>
              </a:prstGeom>
              <a:noFill/>
              <a:ln>
                <a:noFill/>
              </a:ln>
              <a:effectLst>
                <a:prstShdw prst="shdw17" dist="17961" dir="13500000">
                  <a:schemeClr val="tx2"/>
                </a:prstShdw>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a:tailEnd/>
                  </a14:hiddenLine>
                </a:ext>
              </a:extLst>
            </p:spPr>
            <p:txBody>
              <a:bodyPr wrap="none" anchor="ctr"/>
              <a:lstStyle/>
              <a:p>
                <a:endParaRPr lang="en-US"/>
              </a:p>
            </p:txBody>
          </p:sp>
        </p:grpSp>
        <p:grpSp>
          <p:nvGrpSpPr>
            <p:cNvPr id="6157" name="Group 67"/>
            <p:cNvGrpSpPr>
              <a:grpSpLocks/>
            </p:cNvGrpSpPr>
            <p:nvPr/>
          </p:nvGrpSpPr>
          <p:grpSpPr bwMode="auto">
            <a:xfrm>
              <a:off x="1504" y="2509"/>
              <a:ext cx="380" cy="230"/>
              <a:chOff x="1504" y="2509"/>
              <a:chExt cx="380" cy="230"/>
            </a:xfrm>
          </p:grpSpPr>
          <p:sp>
            <p:nvSpPr>
              <p:cNvPr id="6186" name="Freeform 68"/>
              <p:cNvSpPr>
                <a:spLocks/>
              </p:cNvSpPr>
              <p:nvPr/>
            </p:nvSpPr>
            <p:spPr bwMode="gray">
              <a:xfrm>
                <a:off x="1504" y="2558"/>
                <a:ext cx="167" cy="70"/>
              </a:xfrm>
              <a:custGeom>
                <a:avLst/>
                <a:gdLst>
                  <a:gd name="T0" fmla="*/ 0 w 167"/>
                  <a:gd name="T1" fmla="*/ 25 h 70"/>
                  <a:gd name="T2" fmla="*/ 22 w 167"/>
                  <a:gd name="T3" fmla="*/ 10 h 70"/>
                  <a:gd name="T4" fmla="*/ 37 w 167"/>
                  <a:gd name="T5" fmla="*/ 0 h 70"/>
                  <a:gd name="T6" fmla="*/ 61 w 167"/>
                  <a:gd name="T7" fmla="*/ 0 h 70"/>
                  <a:gd name="T8" fmla="*/ 76 w 167"/>
                  <a:gd name="T9" fmla="*/ 10 h 70"/>
                  <a:gd name="T10" fmla="*/ 95 w 167"/>
                  <a:gd name="T11" fmla="*/ 15 h 70"/>
                  <a:gd name="T12" fmla="*/ 120 w 167"/>
                  <a:gd name="T13" fmla="*/ 12 h 70"/>
                  <a:gd name="T14" fmla="*/ 122 w 167"/>
                  <a:gd name="T15" fmla="*/ 32 h 70"/>
                  <a:gd name="T16" fmla="*/ 139 w 167"/>
                  <a:gd name="T17" fmla="*/ 44 h 70"/>
                  <a:gd name="T18" fmla="*/ 151 w 167"/>
                  <a:gd name="T19" fmla="*/ 42 h 70"/>
                  <a:gd name="T20" fmla="*/ 164 w 167"/>
                  <a:gd name="T21" fmla="*/ 54 h 70"/>
                  <a:gd name="T22" fmla="*/ 166 w 167"/>
                  <a:gd name="T23" fmla="*/ 64 h 70"/>
                  <a:gd name="T24" fmla="*/ 144 w 167"/>
                  <a:gd name="T25" fmla="*/ 67 h 70"/>
                  <a:gd name="T26" fmla="*/ 132 w 167"/>
                  <a:gd name="T27" fmla="*/ 57 h 70"/>
                  <a:gd name="T28" fmla="*/ 125 w 167"/>
                  <a:gd name="T29" fmla="*/ 69 h 70"/>
                  <a:gd name="T30" fmla="*/ 107 w 167"/>
                  <a:gd name="T31" fmla="*/ 69 h 70"/>
                  <a:gd name="T32" fmla="*/ 107 w 167"/>
                  <a:gd name="T33" fmla="*/ 52 h 70"/>
                  <a:gd name="T34" fmla="*/ 95 w 167"/>
                  <a:gd name="T35" fmla="*/ 37 h 70"/>
                  <a:gd name="T36" fmla="*/ 76 w 167"/>
                  <a:gd name="T37" fmla="*/ 32 h 70"/>
                  <a:gd name="T38" fmla="*/ 59 w 167"/>
                  <a:gd name="T39" fmla="*/ 27 h 70"/>
                  <a:gd name="T40" fmla="*/ 49 w 167"/>
                  <a:gd name="T41" fmla="*/ 39 h 70"/>
                  <a:gd name="T42" fmla="*/ 34 w 167"/>
                  <a:gd name="T43" fmla="*/ 35 h 70"/>
                  <a:gd name="T44" fmla="*/ 0 w 167"/>
                  <a:gd name="T45" fmla="*/ 25 h 7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67" h="70">
                    <a:moveTo>
                      <a:pt x="0" y="25"/>
                    </a:moveTo>
                    <a:lnTo>
                      <a:pt x="22" y="10"/>
                    </a:lnTo>
                    <a:lnTo>
                      <a:pt x="37" y="0"/>
                    </a:lnTo>
                    <a:lnTo>
                      <a:pt x="61" y="0"/>
                    </a:lnTo>
                    <a:lnTo>
                      <a:pt x="76" y="10"/>
                    </a:lnTo>
                    <a:lnTo>
                      <a:pt x="95" y="15"/>
                    </a:lnTo>
                    <a:lnTo>
                      <a:pt x="120" y="12"/>
                    </a:lnTo>
                    <a:lnTo>
                      <a:pt x="122" y="32"/>
                    </a:lnTo>
                    <a:lnTo>
                      <a:pt x="139" y="44"/>
                    </a:lnTo>
                    <a:lnTo>
                      <a:pt x="151" y="42"/>
                    </a:lnTo>
                    <a:lnTo>
                      <a:pt x="164" y="54"/>
                    </a:lnTo>
                    <a:lnTo>
                      <a:pt x="166" y="64"/>
                    </a:lnTo>
                    <a:lnTo>
                      <a:pt x="144" y="67"/>
                    </a:lnTo>
                    <a:lnTo>
                      <a:pt x="132" y="57"/>
                    </a:lnTo>
                    <a:lnTo>
                      <a:pt x="125" y="69"/>
                    </a:lnTo>
                    <a:lnTo>
                      <a:pt x="107" y="69"/>
                    </a:lnTo>
                    <a:lnTo>
                      <a:pt x="107" y="52"/>
                    </a:lnTo>
                    <a:lnTo>
                      <a:pt x="95" y="37"/>
                    </a:lnTo>
                    <a:lnTo>
                      <a:pt x="76" y="32"/>
                    </a:lnTo>
                    <a:lnTo>
                      <a:pt x="59" y="27"/>
                    </a:lnTo>
                    <a:lnTo>
                      <a:pt x="49" y="39"/>
                    </a:lnTo>
                    <a:lnTo>
                      <a:pt x="34" y="35"/>
                    </a:lnTo>
                    <a:lnTo>
                      <a:pt x="0" y="25"/>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87" name="Freeform 69"/>
              <p:cNvSpPr>
                <a:spLocks/>
              </p:cNvSpPr>
              <p:nvPr/>
            </p:nvSpPr>
            <p:spPr bwMode="gray">
              <a:xfrm>
                <a:off x="1665" y="2617"/>
                <a:ext cx="96" cy="40"/>
              </a:xfrm>
              <a:custGeom>
                <a:avLst/>
                <a:gdLst>
                  <a:gd name="T0" fmla="*/ 85 w 96"/>
                  <a:gd name="T1" fmla="*/ 9 h 40"/>
                  <a:gd name="T2" fmla="*/ 58 w 96"/>
                  <a:gd name="T3" fmla="*/ 5 h 40"/>
                  <a:gd name="T4" fmla="*/ 39 w 96"/>
                  <a:gd name="T5" fmla="*/ 7 h 40"/>
                  <a:gd name="T6" fmla="*/ 24 w 96"/>
                  <a:gd name="T7" fmla="*/ 0 h 40"/>
                  <a:gd name="T8" fmla="*/ 17 w 96"/>
                  <a:gd name="T9" fmla="*/ 5 h 40"/>
                  <a:gd name="T10" fmla="*/ 22 w 96"/>
                  <a:gd name="T11" fmla="*/ 16 h 40"/>
                  <a:gd name="T12" fmla="*/ 19 w 96"/>
                  <a:gd name="T13" fmla="*/ 23 h 40"/>
                  <a:gd name="T14" fmla="*/ 0 w 96"/>
                  <a:gd name="T15" fmla="*/ 25 h 40"/>
                  <a:gd name="T16" fmla="*/ 7 w 96"/>
                  <a:gd name="T17" fmla="*/ 37 h 40"/>
                  <a:gd name="T18" fmla="*/ 34 w 96"/>
                  <a:gd name="T19" fmla="*/ 34 h 40"/>
                  <a:gd name="T20" fmla="*/ 49 w 96"/>
                  <a:gd name="T21" fmla="*/ 39 h 40"/>
                  <a:gd name="T22" fmla="*/ 76 w 96"/>
                  <a:gd name="T23" fmla="*/ 32 h 40"/>
                  <a:gd name="T24" fmla="*/ 95 w 96"/>
                  <a:gd name="T25" fmla="*/ 32 h 40"/>
                  <a:gd name="T26" fmla="*/ 85 w 96"/>
                  <a:gd name="T27" fmla="*/ 9 h 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6" h="40">
                    <a:moveTo>
                      <a:pt x="85" y="9"/>
                    </a:moveTo>
                    <a:lnTo>
                      <a:pt x="58" y="5"/>
                    </a:lnTo>
                    <a:lnTo>
                      <a:pt x="39" y="7"/>
                    </a:lnTo>
                    <a:lnTo>
                      <a:pt x="24" y="0"/>
                    </a:lnTo>
                    <a:lnTo>
                      <a:pt x="17" y="5"/>
                    </a:lnTo>
                    <a:lnTo>
                      <a:pt x="22" y="16"/>
                    </a:lnTo>
                    <a:lnTo>
                      <a:pt x="19" y="23"/>
                    </a:lnTo>
                    <a:lnTo>
                      <a:pt x="0" y="25"/>
                    </a:lnTo>
                    <a:lnTo>
                      <a:pt x="7" y="37"/>
                    </a:lnTo>
                    <a:lnTo>
                      <a:pt x="34" y="34"/>
                    </a:lnTo>
                    <a:lnTo>
                      <a:pt x="49" y="39"/>
                    </a:lnTo>
                    <a:lnTo>
                      <a:pt x="76" y="32"/>
                    </a:lnTo>
                    <a:lnTo>
                      <a:pt x="95" y="32"/>
                    </a:lnTo>
                    <a:lnTo>
                      <a:pt x="85" y="9"/>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88" name="Freeform 70"/>
              <p:cNvSpPr>
                <a:spLocks/>
              </p:cNvSpPr>
              <p:nvPr/>
            </p:nvSpPr>
            <p:spPr bwMode="gray">
              <a:xfrm>
                <a:off x="1777" y="2636"/>
                <a:ext cx="33" cy="28"/>
              </a:xfrm>
              <a:custGeom>
                <a:avLst/>
                <a:gdLst>
                  <a:gd name="T0" fmla="*/ 32 w 33"/>
                  <a:gd name="T1" fmla="*/ 2 h 28"/>
                  <a:gd name="T2" fmla="*/ 0 w 33"/>
                  <a:gd name="T3" fmla="*/ 0 h 28"/>
                  <a:gd name="T4" fmla="*/ 0 w 33"/>
                  <a:gd name="T5" fmla="*/ 12 h 28"/>
                  <a:gd name="T6" fmla="*/ 7 w 33"/>
                  <a:gd name="T7" fmla="*/ 27 h 28"/>
                  <a:gd name="T8" fmla="*/ 22 w 33"/>
                  <a:gd name="T9" fmla="*/ 27 h 28"/>
                  <a:gd name="T10" fmla="*/ 32 w 33"/>
                  <a:gd name="T11" fmla="*/ 2 h 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28">
                    <a:moveTo>
                      <a:pt x="32" y="2"/>
                    </a:moveTo>
                    <a:lnTo>
                      <a:pt x="0" y="0"/>
                    </a:lnTo>
                    <a:lnTo>
                      <a:pt x="0" y="12"/>
                    </a:lnTo>
                    <a:lnTo>
                      <a:pt x="7" y="27"/>
                    </a:lnTo>
                    <a:lnTo>
                      <a:pt x="22" y="27"/>
                    </a:lnTo>
                    <a:lnTo>
                      <a:pt x="32" y="2"/>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89" name="AutoShape 71"/>
              <p:cNvSpPr>
                <a:spLocks noChangeArrowheads="1"/>
              </p:cNvSpPr>
              <p:nvPr/>
            </p:nvSpPr>
            <p:spPr bwMode="gray">
              <a:xfrm>
                <a:off x="1559" y="2612"/>
                <a:ext cx="20" cy="20"/>
              </a:xfrm>
              <a:prstGeom prst="roundRect">
                <a:avLst>
                  <a:gd name="adj" fmla="val 49991"/>
                </a:avLst>
              </a:prstGeom>
              <a:gradFill rotWithShape="0">
                <a:gsLst>
                  <a:gs pos="0">
                    <a:srgbClr val="000099"/>
                  </a:gs>
                  <a:gs pos="100000">
                    <a:srgbClr val="33CCFF"/>
                  </a:gs>
                </a:gsLst>
                <a:path path="shape">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a:solidFill>
                      <a:schemeClr val="tx1"/>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6190" name="Oval 72"/>
              <p:cNvSpPr>
                <a:spLocks noChangeArrowheads="1"/>
              </p:cNvSpPr>
              <p:nvPr/>
            </p:nvSpPr>
            <p:spPr bwMode="gray">
              <a:xfrm>
                <a:off x="1609" y="2636"/>
                <a:ext cx="33" cy="20"/>
              </a:xfrm>
              <a:prstGeom prst="ellipse">
                <a:avLst/>
              </a:prstGeom>
              <a:gradFill rotWithShape="0">
                <a:gsLst>
                  <a:gs pos="0">
                    <a:srgbClr val="000099"/>
                  </a:gs>
                  <a:gs pos="100000">
                    <a:srgbClr val="33CCFF"/>
                  </a:gs>
                </a:gsLst>
                <a:path path="shape">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a:solidFill>
                      <a:schemeClr val="tx1"/>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6191" name="Oval 73"/>
              <p:cNvSpPr>
                <a:spLocks noChangeArrowheads="1"/>
              </p:cNvSpPr>
              <p:nvPr/>
            </p:nvSpPr>
            <p:spPr bwMode="gray">
              <a:xfrm>
                <a:off x="1854" y="2653"/>
                <a:ext cx="13" cy="19"/>
              </a:xfrm>
              <a:prstGeom prst="ellipse">
                <a:avLst/>
              </a:prstGeom>
              <a:gradFill rotWithShape="0">
                <a:gsLst>
                  <a:gs pos="0">
                    <a:srgbClr val="000099"/>
                  </a:gs>
                  <a:gs pos="100000">
                    <a:srgbClr val="33CCFF"/>
                  </a:gs>
                </a:gsLst>
                <a:path path="shape">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a:solidFill>
                      <a:schemeClr val="tx1"/>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6192" name="Oval 74"/>
              <p:cNvSpPr>
                <a:spLocks noChangeArrowheads="1"/>
              </p:cNvSpPr>
              <p:nvPr/>
            </p:nvSpPr>
            <p:spPr bwMode="gray">
              <a:xfrm>
                <a:off x="1865" y="2685"/>
                <a:ext cx="17" cy="21"/>
              </a:xfrm>
              <a:prstGeom prst="ellipse">
                <a:avLst/>
              </a:prstGeom>
              <a:gradFill rotWithShape="0">
                <a:gsLst>
                  <a:gs pos="0">
                    <a:srgbClr val="000099"/>
                  </a:gs>
                  <a:gs pos="100000">
                    <a:srgbClr val="33CCFF"/>
                  </a:gs>
                </a:gsLst>
                <a:path path="shape">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a:solidFill>
                      <a:schemeClr val="tx1"/>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6193" name="Oval 75"/>
              <p:cNvSpPr>
                <a:spLocks noChangeArrowheads="1"/>
              </p:cNvSpPr>
              <p:nvPr/>
            </p:nvSpPr>
            <p:spPr bwMode="gray">
              <a:xfrm>
                <a:off x="1873" y="2719"/>
                <a:ext cx="11" cy="20"/>
              </a:xfrm>
              <a:prstGeom prst="ellipse">
                <a:avLst/>
              </a:prstGeom>
              <a:gradFill rotWithShape="0">
                <a:gsLst>
                  <a:gs pos="0">
                    <a:srgbClr val="000099"/>
                  </a:gs>
                  <a:gs pos="100000">
                    <a:srgbClr val="33CCFF"/>
                  </a:gs>
                </a:gsLst>
                <a:path path="shape">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a:solidFill>
                      <a:schemeClr val="tx1"/>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6194" name="Oval 76"/>
              <p:cNvSpPr>
                <a:spLocks noChangeArrowheads="1"/>
              </p:cNvSpPr>
              <p:nvPr/>
            </p:nvSpPr>
            <p:spPr bwMode="gray">
              <a:xfrm>
                <a:off x="1679" y="2595"/>
                <a:ext cx="22" cy="15"/>
              </a:xfrm>
              <a:prstGeom prst="ellipse">
                <a:avLst/>
              </a:prstGeom>
              <a:gradFill rotWithShape="0">
                <a:gsLst>
                  <a:gs pos="0">
                    <a:srgbClr val="000099"/>
                  </a:gs>
                  <a:gs pos="100000">
                    <a:srgbClr val="33CCFF"/>
                  </a:gs>
                </a:gsLst>
                <a:path path="shape">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a:solidFill>
                      <a:schemeClr val="tx1"/>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6195" name="Oval 77"/>
              <p:cNvSpPr>
                <a:spLocks noChangeArrowheads="1"/>
              </p:cNvSpPr>
              <p:nvPr/>
            </p:nvSpPr>
            <p:spPr bwMode="gray">
              <a:xfrm>
                <a:off x="1609" y="2509"/>
                <a:ext cx="23" cy="9"/>
              </a:xfrm>
              <a:prstGeom prst="ellipse">
                <a:avLst/>
              </a:prstGeom>
              <a:gradFill rotWithShape="0">
                <a:gsLst>
                  <a:gs pos="0">
                    <a:srgbClr val="000099"/>
                  </a:gs>
                  <a:gs pos="100000">
                    <a:srgbClr val="33CCFF"/>
                  </a:gs>
                </a:gsLst>
                <a:path path="shape">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a:solidFill>
                      <a:schemeClr val="tx1"/>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6196" name="Oval 78"/>
              <p:cNvSpPr>
                <a:spLocks noChangeArrowheads="1"/>
              </p:cNvSpPr>
              <p:nvPr/>
            </p:nvSpPr>
            <p:spPr bwMode="gray">
              <a:xfrm>
                <a:off x="1611" y="2538"/>
                <a:ext cx="24" cy="18"/>
              </a:xfrm>
              <a:prstGeom prst="ellipse">
                <a:avLst/>
              </a:prstGeom>
              <a:gradFill rotWithShape="0">
                <a:gsLst>
                  <a:gs pos="0">
                    <a:srgbClr val="000099"/>
                  </a:gs>
                  <a:gs pos="100000">
                    <a:srgbClr val="33CCFF"/>
                  </a:gs>
                </a:gsLst>
                <a:path path="shape">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a:solidFill>
                      <a:schemeClr val="tx1"/>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6197" name="Oval 79"/>
              <p:cNvSpPr>
                <a:spLocks noChangeArrowheads="1"/>
              </p:cNvSpPr>
              <p:nvPr/>
            </p:nvSpPr>
            <p:spPr bwMode="gray">
              <a:xfrm>
                <a:off x="1651" y="2541"/>
                <a:ext cx="24" cy="30"/>
              </a:xfrm>
              <a:prstGeom prst="ellipse">
                <a:avLst/>
              </a:prstGeom>
              <a:gradFill rotWithShape="0">
                <a:gsLst>
                  <a:gs pos="0">
                    <a:srgbClr val="000099"/>
                  </a:gs>
                  <a:gs pos="100000">
                    <a:srgbClr val="33CCFF"/>
                  </a:gs>
                </a:gsLst>
                <a:path path="shape">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a:solidFill>
                      <a:schemeClr val="tx1"/>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6198" name="Oval 80"/>
              <p:cNvSpPr>
                <a:spLocks noChangeArrowheads="1"/>
              </p:cNvSpPr>
              <p:nvPr/>
            </p:nvSpPr>
            <p:spPr bwMode="gray">
              <a:xfrm>
                <a:off x="1695" y="2580"/>
                <a:ext cx="17" cy="17"/>
              </a:xfrm>
              <a:prstGeom prst="ellipse">
                <a:avLst/>
              </a:prstGeom>
              <a:gradFill rotWithShape="0">
                <a:gsLst>
                  <a:gs pos="0">
                    <a:srgbClr val="000099"/>
                  </a:gs>
                  <a:gs pos="100000">
                    <a:srgbClr val="33CCFF"/>
                  </a:gs>
                </a:gsLst>
                <a:path path="shape">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a:solidFill>
                      <a:schemeClr val="tx1"/>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grpSp>
        <p:sp>
          <p:nvSpPr>
            <p:cNvPr id="6158" name="Freeform 81"/>
            <p:cNvSpPr>
              <a:spLocks/>
            </p:cNvSpPr>
            <p:nvPr/>
          </p:nvSpPr>
          <p:spPr bwMode="gray">
            <a:xfrm>
              <a:off x="1694" y="427"/>
              <a:ext cx="910" cy="1379"/>
            </a:xfrm>
            <a:custGeom>
              <a:avLst/>
              <a:gdLst>
                <a:gd name="T0" fmla="*/ 295 w 910"/>
                <a:gd name="T1" fmla="*/ 174 h 1379"/>
                <a:gd name="T2" fmla="*/ 207 w 910"/>
                <a:gd name="T3" fmla="*/ 191 h 1379"/>
                <a:gd name="T4" fmla="*/ 158 w 910"/>
                <a:gd name="T5" fmla="*/ 260 h 1379"/>
                <a:gd name="T6" fmla="*/ 110 w 910"/>
                <a:gd name="T7" fmla="*/ 311 h 1379"/>
                <a:gd name="T8" fmla="*/ 83 w 910"/>
                <a:gd name="T9" fmla="*/ 399 h 1379"/>
                <a:gd name="T10" fmla="*/ 105 w 910"/>
                <a:gd name="T11" fmla="*/ 452 h 1379"/>
                <a:gd name="T12" fmla="*/ 0 w 910"/>
                <a:gd name="T13" fmla="*/ 521 h 1379"/>
                <a:gd name="T14" fmla="*/ 56 w 910"/>
                <a:gd name="T15" fmla="*/ 582 h 1379"/>
                <a:gd name="T16" fmla="*/ 29 w 910"/>
                <a:gd name="T17" fmla="*/ 635 h 1379"/>
                <a:gd name="T18" fmla="*/ 80 w 910"/>
                <a:gd name="T19" fmla="*/ 701 h 1379"/>
                <a:gd name="T20" fmla="*/ 190 w 910"/>
                <a:gd name="T21" fmla="*/ 699 h 1379"/>
                <a:gd name="T22" fmla="*/ 246 w 910"/>
                <a:gd name="T23" fmla="*/ 804 h 1379"/>
                <a:gd name="T24" fmla="*/ 266 w 910"/>
                <a:gd name="T25" fmla="*/ 905 h 1379"/>
                <a:gd name="T26" fmla="*/ 300 w 910"/>
                <a:gd name="T27" fmla="*/ 917 h 1379"/>
                <a:gd name="T28" fmla="*/ 273 w 910"/>
                <a:gd name="T29" fmla="*/ 956 h 1379"/>
                <a:gd name="T30" fmla="*/ 268 w 910"/>
                <a:gd name="T31" fmla="*/ 988 h 1379"/>
                <a:gd name="T32" fmla="*/ 307 w 910"/>
                <a:gd name="T33" fmla="*/ 1037 h 1379"/>
                <a:gd name="T34" fmla="*/ 319 w 910"/>
                <a:gd name="T35" fmla="*/ 1051 h 1379"/>
                <a:gd name="T36" fmla="*/ 283 w 910"/>
                <a:gd name="T37" fmla="*/ 1119 h 1379"/>
                <a:gd name="T38" fmla="*/ 305 w 910"/>
                <a:gd name="T39" fmla="*/ 1207 h 1379"/>
                <a:gd name="T40" fmla="*/ 353 w 910"/>
                <a:gd name="T41" fmla="*/ 1317 h 1379"/>
                <a:gd name="T42" fmla="*/ 426 w 910"/>
                <a:gd name="T43" fmla="*/ 1368 h 1379"/>
                <a:gd name="T44" fmla="*/ 463 w 910"/>
                <a:gd name="T45" fmla="*/ 1298 h 1379"/>
                <a:gd name="T46" fmla="*/ 483 w 910"/>
                <a:gd name="T47" fmla="*/ 1198 h 1379"/>
                <a:gd name="T48" fmla="*/ 592 w 910"/>
                <a:gd name="T49" fmla="*/ 1132 h 1379"/>
                <a:gd name="T50" fmla="*/ 631 w 910"/>
                <a:gd name="T51" fmla="*/ 1095 h 1379"/>
                <a:gd name="T52" fmla="*/ 692 w 910"/>
                <a:gd name="T53" fmla="*/ 1061 h 1379"/>
                <a:gd name="T54" fmla="*/ 763 w 910"/>
                <a:gd name="T55" fmla="*/ 990 h 1379"/>
                <a:gd name="T56" fmla="*/ 748 w 910"/>
                <a:gd name="T57" fmla="*/ 905 h 1379"/>
                <a:gd name="T58" fmla="*/ 751 w 910"/>
                <a:gd name="T59" fmla="*/ 854 h 1379"/>
                <a:gd name="T60" fmla="*/ 768 w 910"/>
                <a:gd name="T61" fmla="*/ 841 h 1379"/>
                <a:gd name="T62" fmla="*/ 814 w 910"/>
                <a:gd name="T63" fmla="*/ 789 h 1379"/>
                <a:gd name="T64" fmla="*/ 826 w 910"/>
                <a:gd name="T65" fmla="*/ 750 h 1379"/>
                <a:gd name="T66" fmla="*/ 804 w 910"/>
                <a:gd name="T67" fmla="*/ 699 h 1379"/>
                <a:gd name="T68" fmla="*/ 812 w 910"/>
                <a:gd name="T69" fmla="*/ 645 h 1379"/>
                <a:gd name="T70" fmla="*/ 773 w 910"/>
                <a:gd name="T71" fmla="*/ 633 h 1379"/>
                <a:gd name="T72" fmla="*/ 816 w 910"/>
                <a:gd name="T73" fmla="*/ 591 h 1379"/>
                <a:gd name="T74" fmla="*/ 785 w 910"/>
                <a:gd name="T75" fmla="*/ 518 h 1379"/>
                <a:gd name="T76" fmla="*/ 804 w 910"/>
                <a:gd name="T77" fmla="*/ 455 h 1379"/>
                <a:gd name="T78" fmla="*/ 812 w 910"/>
                <a:gd name="T79" fmla="*/ 384 h 1379"/>
                <a:gd name="T80" fmla="*/ 833 w 910"/>
                <a:gd name="T81" fmla="*/ 323 h 1379"/>
                <a:gd name="T82" fmla="*/ 902 w 910"/>
                <a:gd name="T83" fmla="*/ 277 h 1379"/>
                <a:gd name="T84" fmla="*/ 858 w 910"/>
                <a:gd name="T85" fmla="*/ 201 h 1379"/>
                <a:gd name="T86" fmla="*/ 826 w 910"/>
                <a:gd name="T87" fmla="*/ 255 h 1379"/>
                <a:gd name="T88" fmla="*/ 785 w 910"/>
                <a:gd name="T89" fmla="*/ 245 h 1379"/>
                <a:gd name="T90" fmla="*/ 768 w 910"/>
                <a:gd name="T91" fmla="*/ 223 h 1379"/>
                <a:gd name="T92" fmla="*/ 704 w 910"/>
                <a:gd name="T93" fmla="*/ 228 h 1379"/>
                <a:gd name="T94" fmla="*/ 692 w 910"/>
                <a:gd name="T95" fmla="*/ 194 h 1379"/>
                <a:gd name="T96" fmla="*/ 760 w 910"/>
                <a:gd name="T97" fmla="*/ 154 h 1379"/>
                <a:gd name="T98" fmla="*/ 726 w 910"/>
                <a:gd name="T99" fmla="*/ 88 h 1379"/>
                <a:gd name="T100" fmla="*/ 663 w 910"/>
                <a:gd name="T101" fmla="*/ 80 h 1379"/>
                <a:gd name="T102" fmla="*/ 690 w 910"/>
                <a:gd name="T103" fmla="*/ 51 h 1379"/>
                <a:gd name="T104" fmla="*/ 636 w 910"/>
                <a:gd name="T105" fmla="*/ 7 h 1379"/>
                <a:gd name="T106" fmla="*/ 556 w 910"/>
                <a:gd name="T107" fmla="*/ 17 h 1379"/>
                <a:gd name="T108" fmla="*/ 495 w 910"/>
                <a:gd name="T109" fmla="*/ 44 h 1379"/>
                <a:gd name="T110" fmla="*/ 436 w 910"/>
                <a:gd name="T111" fmla="*/ 51 h 1379"/>
                <a:gd name="T112" fmla="*/ 368 w 910"/>
                <a:gd name="T113" fmla="*/ 102 h 1379"/>
                <a:gd name="T114" fmla="*/ 375 w 910"/>
                <a:gd name="T115" fmla="*/ 170 h 1379"/>
                <a:gd name="T116" fmla="*/ 307 w 910"/>
                <a:gd name="T117" fmla="*/ 137 h 137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910" h="1379">
                  <a:moveTo>
                    <a:pt x="334" y="204"/>
                  </a:moveTo>
                  <a:lnTo>
                    <a:pt x="309" y="191"/>
                  </a:lnTo>
                  <a:lnTo>
                    <a:pt x="295" y="174"/>
                  </a:lnTo>
                  <a:lnTo>
                    <a:pt x="261" y="157"/>
                  </a:lnTo>
                  <a:lnTo>
                    <a:pt x="232" y="174"/>
                  </a:lnTo>
                  <a:lnTo>
                    <a:pt x="207" y="191"/>
                  </a:lnTo>
                  <a:lnTo>
                    <a:pt x="173" y="206"/>
                  </a:lnTo>
                  <a:lnTo>
                    <a:pt x="161" y="226"/>
                  </a:lnTo>
                  <a:lnTo>
                    <a:pt x="158" y="260"/>
                  </a:lnTo>
                  <a:lnTo>
                    <a:pt x="163" y="287"/>
                  </a:lnTo>
                  <a:lnTo>
                    <a:pt x="141" y="289"/>
                  </a:lnTo>
                  <a:lnTo>
                    <a:pt x="110" y="311"/>
                  </a:lnTo>
                  <a:lnTo>
                    <a:pt x="93" y="338"/>
                  </a:lnTo>
                  <a:lnTo>
                    <a:pt x="71" y="369"/>
                  </a:lnTo>
                  <a:lnTo>
                    <a:pt x="83" y="399"/>
                  </a:lnTo>
                  <a:lnTo>
                    <a:pt x="119" y="404"/>
                  </a:lnTo>
                  <a:lnTo>
                    <a:pt x="112" y="430"/>
                  </a:lnTo>
                  <a:lnTo>
                    <a:pt x="105" y="452"/>
                  </a:lnTo>
                  <a:lnTo>
                    <a:pt x="68" y="467"/>
                  </a:lnTo>
                  <a:lnTo>
                    <a:pt x="37" y="489"/>
                  </a:lnTo>
                  <a:lnTo>
                    <a:pt x="0" y="521"/>
                  </a:lnTo>
                  <a:lnTo>
                    <a:pt x="7" y="555"/>
                  </a:lnTo>
                  <a:lnTo>
                    <a:pt x="32" y="577"/>
                  </a:lnTo>
                  <a:lnTo>
                    <a:pt x="56" y="582"/>
                  </a:lnTo>
                  <a:lnTo>
                    <a:pt x="68" y="599"/>
                  </a:lnTo>
                  <a:lnTo>
                    <a:pt x="22" y="613"/>
                  </a:lnTo>
                  <a:lnTo>
                    <a:pt x="29" y="635"/>
                  </a:lnTo>
                  <a:lnTo>
                    <a:pt x="54" y="655"/>
                  </a:lnTo>
                  <a:lnTo>
                    <a:pt x="51" y="677"/>
                  </a:lnTo>
                  <a:lnTo>
                    <a:pt x="80" y="701"/>
                  </a:lnTo>
                  <a:lnTo>
                    <a:pt x="97" y="689"/>
                  </a:lnTo>
                  <a:lnTo>
                    <a:pt x="144" y="684"/>
                  </a:lnTo>
                  <a:lnTo>
                    <a:pt x="190" y="699"/>
                  </a:lnTo>
                  <a:lnTo>
                    <a:pt x="219" y="726"/>
                  </a:lnTo>
                  <a:lnTo>
                    <a:pt x="236" y="765"/>
                  </a:lnTo>
                  <a:lnTo>
                    <a:pt x="246" y="804"/>
                  </a:lnTo>
                  <a:lnTo>
                    <a:pt x="261" y="844"/>
                  </a:lnTo>
                  <a:lnTo>
                    <a:pt x="268" y="868"/>
                  </a:lnTo>
                  <a:lnTo>
                    <a:pt x="266" y="905"/>
                  </a:lnTo>
                  <a:lnTo>
                    <a:pt x="253" y="934"/>
                  </a:lnTo>
                  <a:lnTo>
                    <a:pt x="283" y="934"/>
                  </a:lnTo>
                  <a:lnTo>
                    <a:pt x="300" y="917"/>
                  </a:lnTo>
                  <a:lnTo>
                    <a:pt x="319" y="951"/>
                  </a:lnTo>
                  <a:lnTo>
                    <a:pt x="322" y="973"/>
                  </a:lnTo>
                  <a:lnTo>
                    <a:pt x="273" y="956"/>
                  </a:lnTo>
                  <a:lnTo>
                    <a:pt x="292" y="978"/>
                  </a:lnTo>
                  <a:lnTo>
                    <a:pt x="285" y="993"/>
                  </a:lnTo>
                  <a:lnTo>
                    <a:pt x="268" y="988"/>
                  </a:lnTo>
                  <a:lnTo>
                    <a:pt x="266" y="1005"/>
                  </a:lnTo>
                  <a:lnTo>
                    <a:pt x="273" y="1034"/>
                  </a:lnTo>
                  <a:lnTo>
                    <a:pt x="307" y="1037"/>
                  </a:lnTo>
                  <a:lnTo>
                    <a:pt x="317" y="1007"/>
                  </a:lnTo>
                  <a:lnTo>
                    <a:pt x="329" y="1032"/>
                  </a:lnTo>
                  <a:lnTo>
                    <a:pt x="319" y="1051"/>
                  </a:lnTo>
                  <a:lnTo>
                    <a:pt x="297" y="1068"/>
                  </a:lnTo>
                  <a:lnTo>
                    <a:pt x="283" y="1088"/>
                  </a:lnTo>
                  <a:lnTo>
                    <a:pt x="283" y="1119"/>
                  </a:lnTo>
                  <a:lnTo>
                    <a:pt x="288" y="1149"/>
                  </a:lnTo>
                  <a:lnTo>
                    <a:pt x="292" y="1183"/>
                  </a:lnTo>
                  <a:lnTo>
                    <a:pt x="305" y="1207"/>
                  </a:lnTo>
                  <a:lnTo>
                    <a:pt x="324" y="1234"/>
                  </a:lnTo>
                  <a:lnTo>
                    <a:pt x="334" y="1278"/>
                  </a:lnTo>
                  <a:lnTo>
                    <a:pt x="353" y="1317"/>
                  </a:lnTo>
                  <a:lnTo>
                    <a:pt x="368" y="1339"/>
                  </a:lnTo>
                  <a:lnTo>
                    <a:pt x="397" y="1351"/>
                  </a:lnTo>
                  <a:lnTo>
                    <a:pt x="426" y="1368"/>
                  </a:lnTo>
                  <a:lnTo>
                    <a:pt x="448" y="1378"/>
                  </a:lnTo>
                  <a:lnTo>
                    <a:pt x="458" y="1337"/>
                  </a:lnTo>
                  <a:lnTo>
                    <a:pt x="463" y="1298"/>
                  </a:lnTo>
                  <a:lnTo>
                    <a:pt x="478" y="1266"/>
                  </a:lnTo>
                  <a:lnTo>
                    <a:pt x="490" y="1237"/>
                  </a:lnTo>
                  <a:lnTo>
                    <a:pt x="483" y="1198"/>
                  </a:lnTo>
                  <a:lnTo>
                    <a:pt x="514" y="1176"/>
                  </a:lnTo>
                  <a:lnTo>
                    <a:pt x="546" y="1163"/>
                  </a:lnTo>
                  <a:lnTo>
                    <a:pt x="592" y="1132"/>
                  </a:lnTo>
                  <a:lnTo>
                    <a:pt x="597" y="1102"/>
                  </a:lnTo>
                  <a:lnTo>
                    <a:pt x="609" y="1093"/>
                  </a:lnTo>
                  <a:lnTo>
                    <a:pt x="631" y="1095"/>
                  </a:lnTo>
                  <a:lnTo>
                    <a:pt x="638" y="1073"/>
                  </a:lnTo>
                  <a:lnTo>
                    <a:pt x="663" y="1071"/>
                  </a:lnTo>
                  <a:lnTo>
                    <a:pt x="692" y="1061"/>
                  </a:lnTo>
                  <a:lnTo>
                    <a:pt x="714" y="1041"/>
                  </a:lnTo>
                  <a:lnTo>
                    <a:pt x="741" y="1024"/>
                  </a:lnTo>
                  <a:lnTo>
                    <a:pt x="763" y="990"/>
                  </a:lnTo>
                  <a:lnTo>
                    <a:pt x="777" y="944"/>
                  </a:lnTo>
                  <a:lnTo>
                    <a:pt x="773" y="919"/>
                  </a:lnTo>
                  <a:lnTo>
                    <a:pt x="748" y="905"/>
                  </a:lnTo>
                  <a:lnTo>
                    <a:pt x="768" y="885"/>
                  </a:lnTo>
                  <a:lnTo>
                    <a:pt x="765" y="866"/>
                  </a:lnTo>
                  <a:lnTo>
                    <a:pt x="751" y="854"/>
                  </a:lnTo>
                  <a:lnTo>
                    <a:pt x="729" y="837"/>
                  </a:lnTo>
                  <a:lnTo>
                    <a:pt x="734" y="815"/>
                  </a:lnTo>
                  <a:lnTo>
                    <a:pt x="768" y="841"/>
                  </a:lnTo>
                  <a:lnTo>
                    <a:pt x="792" y="832"/>
                  </a:lnTo>
                  <a:lnTo>
                    <a:pt x="785" y="796"/>
                  </a:lnTo>
                  <a:lnTo>
                    <a:pt x="814" y="789"/>
                  </a:lnTo>
                  <a:lnTo>
                    <a:pt x="802" y="755"/>
                  </a:lnTo>
                  <a:lnTo>
                    <a:pt x="802" y="745"/>
                  </a:lnTo>
                  <a:lnTo>
                    <a:pt x="826" y="750"/>
                  </a:lnTo>
                  <a:lnTo>
                    <a:pt x="829" y="726"/>
                  </a:lnTo>
                  <a:lnTo>
                    <a:pt x="804" y="721"/>
                  </a:lnTo>
                  <a:lnTo>
                    <a:pt x="804" y="699"/>
                  </a:lnTo>
                  <a:lnTo>
                    <a:pt x="802" y="677"/>
                  </a:lnTo>
                  <a:lnTo>
                    <a:pt x="821" y="672"/>
                  </a:lnTo>
                  <a:lnTo>
                    <a:pt x="812" y="645"/>
                  </a:lnTo>
                  <a:lnTo>
                    <a:pt x="794" y="672"/>
                  </a:lnTo>
                  <a:lnTo>
                    <a:pt x="773" y="657"/>
                  </a:lnTo>
                  <a:lnTo>
                    <a:pt x="773" y="633"/>
                  </a:lnTo>
                  <a:lnTo>
                    <a:pt x="814" y="635"/>
                  </a:lnTo>
                  <a:lnTo>
                    <a:pt x="829" y="613"/>
                  </a:lnTo>
                  <a:lnTo>
                    <a:pt x="816" y="591"/>
                  </a:lnTo>
                  <a:lnTo>
                    <a:pt x="804" y="565"/>
                  </a:lnTo>
                  <a:lnTo>
                    <a:pt x="777" y="543"/>
                  </a:lnTo>
                  <a:lnTo>
                    <a:pt x="785" y="518"/>
                  </a:lnTo>
                  <a:lnTo>
                    <a:pt x="794" y="491"/>
                  </a:lnTo>
                  <a:lnTo>
                    <a:pt x="809" y="474"/>
                  </a:lnTo>
                  <a:lnTo>
                    <a:pt x="804" y="455"/>
                  </a:lnTo>
                  <a:lnTo>
                    <a:pt x="812" y="428"/>
                  </a:lnTo>
                  <a:lnTo>
                    <a:pt x="831" y="406"/>
                  </a:lnTo>
                  <a:lnTo>
                    <a:pt x="812" y="384"/>
                  </a:lnTo>
                  <a:lnTo>
                    <a:pt x="848" y="372"/>
                  </a:lnTo>
                  <a:lnTo>
                    <a:pt x="853" y="348"/>
                  </a:lnTo>
                  <a:lnTo>
                    <a:pt x="833" y="323"/>
                  </a:lnTo>
                  <a:lnTo>
                    <a:pt x="868" y="321"/>
                  </a:lnTo>
                  <a:lnTo>
                    <a:pt x="882" y="301"/>
                  </a:lnTo>
                  <a:lnTo>
                    <a:pt x="902" y="277"/>
                  </a:lnTo>
                  <a:lnTo>
                    <a:pt x="909" y="257"/>
                  </a:lnTo>
                  <a:lnTo>
                    <a:pt x="880" y="211"/>
                  </a:lnTo>
                  <a:lnTo>
                    <a:pt x="858" y="201"/>
                  </a:lnTo>
                  <a:lnTo>
                    <a:pt x="833" y="206"/>
                  </a:lnTo>
                  <a:lnTo>
                    <a:pt x="824" y="228"/>
                  </a:lnTo>
                  <a:lnTo>
                    <a:pt x="826" y="255"/>
                  </a:lnTo>
                  <a:lnTo>
                    <a:pt x="809" y="255"/>
                  </a:lnTo>
                  <a:lnTo>
                    <a:pt x="797" y="235"/>
                  </a:lnTo>
                  <a:lnTo>
                    <a:pt x="785" y="245"/>
                  </a:lnTo>
                  <a:lnTo>
                    <a:pt x="780" y="265"/>
                  </a:lnTo>
                  <a:lnTo>
                    <a:pt x="755" y="262"/>
                  </a:lnTo>
                  <a:lnTo>
                    <a:pt x="768" y="223"/>
                  </a:lnTo>
                  <a:lnTo>
                    <a:pt x="753" y="196"/>
                  </a:lnTo>
                  <a:lnTo>
                    <a:pt x="731" y="209"/>
                  </a:lnTo>
                  <a:lnTo>
                    <a:pt x="704" y="228"/>
                  </a:lnTo>
                  <a:lnTo>
                    <a:pt x="682" y="240"/>
                  </a:lnTo>
                  <a:lnTo>
                    <a:pt x="692" y="211"/>
                  </a:lnTo>
                  <a:lnTo>
                    <a:pt x="692" y="194"/>
                  </a:lnTo>
                  <a:lnTo>
                    <a:pt x="721" y="187"/>
                  </a:lnTo>
                  <a:lnTo>
                    <a:pt x="743" y="172"/>
                  </a:lnTo>
                  <a:lnTo>
                    <a:pt x="760" y="154"/>
                  </a:lnTo>
                  <a:lnTo>
                    <a:pt x="758" y="127"/>
                  </a:lnTo>
                  <a:lnTo>
                    <a:pt x="743" y="105"/>
                  </a:lnTo>
                  <a:lnTo>
                    <a:pt x="726" y="88"/>
                  </a:lnTo>
                  <a:lnTo>
                    <a:pt x="704" y="68"/>
                  </a:lnTo>
                  <a:lnTo>
                    <a:pt x="680" y="78"/>
                  </a:lnTo>
                  <a:lnTo>
                    <a:pt x="663" y="80"/>
                  </a:lnTo>
                  <a:lnTo>
                    <a:pt x="626" y="66"/>
                  </a:lnTo>
                  <a:lnTo>
                    <a:pt x="658" y="63"/>
                  </a:lnTo>
                  <a:lnTo>
                    <a:pt x="690" y="51"/>
                  </a:lnTo>
                  <a:lnTo>
                    <a:pt x="680" y="29"/>
                  </a:lnTo>
                  <a:lnTo>
                    <a:pt x="653" y="17"/>
                  </a:lnTo>
                  <a:lnTo>
                    <a:pt x="636" y="7"/>
                  </a:lnTo>
                  <a:lnTo>
                    <a:pt x="604" y="10"/>
                  </a:lnTo>
                  <a:lnTo>
                    <a:pt x="575" y="0"/>
                  </a:lnTo>
                  <a:lnTo>
                    <a:pt x="556" y="17"/>
                  </a:lnTo>
                  <a:lnTo>
                    <a:pt x="526" y="12"/>
                  </a:lnTo>
                  <a:lnTo>
                    <a:pt x="507" y="24"/>
                  </a:lnTo>
                  <a:lnTo>
                    <a:pt x="495" y="44"/>
                  </a:lnTo>
                  <a:lnTo>
                    <a:pt x="478" y="61"/>
                  </a:lnTo>
                  <a:lnTo>
                    <a:pt x="456" y="71"/>
                  </a:lnTo>
                  <a:lnTo>
                    <a:pt x="436" y="51"/>
                  </a:lnTo>
                  <a:lnTo>
                    <a:pt x="400" y="56"/>
                  </a:lnTo>
                  <a:lnTo>
                    <a:pt x="387" y="76"/>
                  </a:lnTo>
                  <a:lnTo>
                    <a:pt x="368" y="102"/>
                  </a:lnTo>
                  <a:lnTo>
                    <a:pt x="370" y="134"/>
                  </a:lnTo>
                  <a:lnTo>
                    <a:pt x="383" y="154"/>
                  </a:lnTo>
                  <a:lnTo>
                    <a:pt x="375" y="170"/>
                  </a:lnTo>
                  <a:lnTo>
                    <a:pt x="361" y="154"/>
                  </a:lnTo>
                  <a:lnTo>
                    <a:pt x="324" y="134"/>
                  </a:lnTo>
                  <a:lnTo>
                    <a:pt x="307" y="137"/>
                  </a:lnTo>
                  <a:lnTo>
                    <a:pt x="317" y="165"/>
                  </a:lnTo>
                  <a:lnTo>
                    <a:pt x="334" y="204"/>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59" name="Freeform 82"/>
            <p:cNvSpPr>
              <a:spLocks/>
            </p:cNvSpPr>
            <p:nvPr/>
          </p:nvSpPr>
          <p:spPr bwMode="gray">
            <a:xfrm>
              <a:off x="2432" y="1564"/>
              <a:ext cx="159" cy="123"/>
            </a:xfrm>
            <a:custGeom>
              <a:avLst/>
              <a:gdLst>
                <a:gd name="T0" fmla="*/ 109 w 159"/>
                <a:gd name="T1" fmla="*/ 0 h 123"/>
                <a:gd name="T2" fmla="*/ 91 w 159"/>
                <a:gd name="T3" fmla="*/ 12 h 123"/>
                <a:gd name="T4" fmla="*/ 67 w 159"/>
                <a:gd name="T5" fmla="*/ 20 h 123"/>
                <a:gd name="T6" fmla="*/ 57 w 159"/>
                <a:gd name="T7" fmla="*/ 35 h 123"/>
                <a:gd name="T8" fmla="*/ 40 w 159"/>
                <a:gd name="T9" fmla="*/ 22 h 123"/>
                <a:gd name="T10" fmla="*/ 12 w 159"/>
                <a:gd name="T11" fmla="*/ 20 h 123"/>
                <a:gd name="T12" fmla="*/ 0 w 159"/>
                <a:gd name="T13" fmla="*/ 52 h 123"/>
                <a:gd name="T14" fmla="*/ 5 w 159"/>
                <a:gd name="T15" fmla="*/ 80 h 123"/>
                <a:gd name="T16" fmla="*/ 25 w 159"/>
                <a:gd name="T17" fmla="*/ 105 h 123"/>
                <a:gd name="T18" fmla="*/ 32 w 159"/>
                <a:gd name="T19" fmla="*/ 120 h 123"/>
                <a:gd name="T20" fmla="*/ 69 w 159"/>
                <a:gd name="T21" fmla="*/ 122 h 123"/>
                <a:gd name="T22" fmla="*/ 96 w 159"/>
                <a:gd name="T23" fmla="*/ 122 h 123"/>
                <a:gd name="T24" fmla="*/ 119 w 159"/>
                <a:gd name="T25" fmla="*/ 95 h 123"/>
                <a:gd name="T26" fmla="*/ 141 w 159"/>
                <a:gd name="T27" fmla="*/ 70 h 123"/>
                <a:gd name="T28" fmla="*/ 158 w 159"/>
                <a:gd name="T29" fmla="*/ 37 h 123"/>
                <a:gd name="T30" fmla="*/ 148 w 159"/>
                <a:gd name="T31" fmla="*/ 10 h 123"/>
                <a:gd name="T32" fmla="*/ 131 w 159"/>
                <a:gd name="T33" fmla="*/ 2 h 123"/>
                <a:gd name="T34" fmla="*/ 121 w 159"/>
                <a:gd name="T35" fmla="*/ 17 h 123"/>
                <a:gd name="T36" fmla="*/ 109 w 159"/>
                <a:gd name="T37" fmla="*/ 0 h 1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9" h="123">
                  <a:moveTo>
                    <a:pt x="109" y="0"/>
                  </a:moveTo>
                  <a:lnTo>
                    <a:pt x="91" y="12"/>
                  </a:lnTo>
                  <a:lnTo>
                    <a:pt x="67" y="20"/>
                  </a:lnTo>
                  <a:lnTo>
                    <a:pt x="57" y="35"/>
                  </a:lnTo>
                  <a:lnTo>
                    <a:pt x="40" y="22"/>
                  </a:lnTo>
                  <a:lnTo>
                    <a:pt x="12" y="20"/>
                  </a:lnTo>
                  <a:lnTo>
                    <a:pt x="0" y="52"/>
                  </a:lnTo>
                  <a:lnTo>
                    <a:pt x="5" y="80"/>
                  </a:lnTo>
                  <a:lnTo>
                    <a:pt x="25" y="105"/>
                  </a:lnTo>
                  <a:lnTo>
                    <a:pt x="32" y="120"/>
                  </a:lnTo>
                  <a:lnTo>
                    <a:pt x="69" y="122"/>
                  </a:lnTo>
                  <a:lnTo>
                    <a:pt x="96" y="122"/>
                  </a:lnTo>
                  <a:lnTo>
                    <a:pt x="119" y="95"/>
                  </a:lnTo>
                  <a:lnTo>
                    <a:pt x="141" y="70"/>
                  </a:lnTo>
                  <a:lnTo>
                    <a:pt x="158" y="37"/>
                  </a:lnTo>
                  <a:lnTo>
                    <a:pt x="148" y="10"/>
                  </a:lnTo>
                  <a:lnTo>
                    <a:pt x="131" y="2"/>
                  </a:lnTo>
                  <a:lnTo>
                    <a:pt x="121" y="17"/>
                  </a:lnTo>
                  <a:lnTo>
                    <a:pt x="109"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60" name="Freeform 83"/>
            <p:cNvSpPr>
              <a:spLocks/>
            </p:cNvSpPr>
            <p:nvPr/>
          </p:nvSpPr>
          <p:spPr bwMode="gray">
            <a:xfrm>
              <a:off x="2938" y="817"/>
              <a:ext cx="175" cy="268"/>
            </a:xfrm>
            <a:custGeom>
              <a:avLst/>
              <a:gdLst>
                <a:gd name="T0" fmla="*/ 56 w 175"/>
                <a:gd name="T1" fmla="*/ 19 h 268"/>
                <a:gd name="T2" fmla="*/ 20 w 175"/>
                <a:gd name="T3" fmla="*/ 19 h 268"/>
                <a:gd name="T4" fmla="*/ 5 w 175"/>
                <a:gd name="T5" fmla="*/ 29 h 268"/>
                <a:gd name="T6" fmla="*/ 0 w 175"/>
                <a:gd name="T7" fmla="*/ 56 h 268"/>
                <a:gd name="T8" fmla="*/ 17 w 175"/>
                <a:gd name="T9" fmla="*/ 75 h 268"/>
                <a:gd name="T10" fmla="*/ 20 w 175"/>
                <a:gd name="T11" fmla="*/ 97 h 268"/>
                <a:gd name="T12" fmla="*/ 22 w 175"/>
                <a:gd name="T13" fmla="*/ 114 h 268"/>
                <a:gd name="T14" fmla="*/ 37 w 175"/>
                <a:gd name="T15" fmla="*/ 138 h 268"/>
                <a:gd name="T16" fmla="*/ 39 w 175"/>
                <a:gd name="T17" fmla="*/ 165 h 268"/>
                <a:gd name="T18" fmla="*/ 49 w 175"/>
                <a:gd name="T19" fmla="*/ 177 h 268"/>
                <a:gd name="T20" fmla="*/ 74 w 175"/>
                <a:gd name="T21" fmla="*/ 187 h 268"/>
                <a:gd name="T22" fmla="*/ 69 w 175"/>
                <a:gd name="T23" fmla="*/ 197 h 268"/>
                <a:gd name="T24" fmla="*/ 54 w 175"/>
                <a:gd name="T25" fmla="*/ 199 h 268"/>
                <a:gd name="T26" fmla="*/ 49 w 175"/>
                <a:gd name="T27" fmla="*/ 216 h 268"/>
                <a:gd name="T28" fmla="*/ 61 w 175"/>
                <a:gd name="T29" fmla="*/ 231 h 268"/>
                <a:gd name="T30" fmla="*/ 78 w 175"/>
                <a:gd name="T31" fmla="*/ 233 h 268"/>
                <a:gd name="T32" fmla="*/ 88 w 175"/>
                <a:gd name="T33" fmla="*/ 243 h 268"/>
                <a:gd name="T34" fmla="*/ 93 w 175"/>
                <a:gd name="T35" fmla="*/ 262 h 268"/>
                <a:gd name="T36" fmla="*/ 110 w 175"/>
                <a:gd name="T37" fmla="*/ 267 h 268"/>
                <a:gd name="T38" fmla="*/ 108 w 175"/>
                <a:gd name="T39" fmla="*/ 240 h 268"/>
                <a:gd name="T40" fmla="*/ 110 w 175"/>
                <a:gd name="T41" fmla="*/ 218 h 268"/>
                <a:gd name="T42" fmla="*/ 125 w 175"/>
                <a:gd name="T43" fmla="*/ 206 h 268"/>
                <a:gd name="T44" fmla="*/ 125 w 175"/>
                <a:gd name="T45" fmla="*/ 175 h 268"/>
                <a:gd name="T46" fmla="*/ 130 w 175"/>
                <a:gd name="T47" fmla="*/ 153 h 268"/>
                <a:gd name="T48" fmla="*/ 135 w 175"/>
                <a:gd name="T49" fmla="*/ 136 h 268"/>
                <a:gd name="T50" fmla="*/ 149 w 175"/>
                <a:gd name="T51" fmla="*/ 126 h 268"/>
                <a:gd name="T52" fmla="*/ 174 w 175"/>
                <a:gd name="T53" fmla="*/ 121 h 268"/>
                <a:gd name="T54" fmla="*/ 169 w 175"/>
                <a:gd name="T55" fmla="*/ 107 h 268"/>
                <a:gd name="T56" fmla="*/ 152 w 175"/>
                <a:gd name="T57" fmla="*/ 100 h 268"/>
                <a:gd name="T58" fmla="*/ 149 w 175"/>
                <a:gd name="T59" fmla="*/ 78 h 268"/>
                <a:gd name="T60" fmla="*/ 137 w 175"/>
                <a:gd name="T61" fmla="*/ 73 h 268"/>
                <a:gd name="T62" fmla="*/ 127 w 175"/>
                <a:gd name="T63" fmla="*/ 53 h 268"/>
                <a:gd name="T64" fmla="*/ 118 w 175"/>
                <a:gd name="T65" fmla="*/ 34 h 268"/>
                <a:gd name="T66" fmla="*/ 120 w 175"/>
                <a:gd name="T67" fmla="*/ 15 h 268"/>
                <a:gd name="T68" fmla="*/ 103 w 175"/>
                <a:gd name="T69" fmla="*/ 12 h 268"/>
                <a:gd name="T70" fmla="*/ 86 w 175"/>
                <a:gd name="T71" fmla="*/ 0 h 268"/>
                <a:gd name="T72" fmla="*/ 81 w 175"/>
                <a:gd name="T73" fmla="*/ 22 h 268"/>
                <a:gd name="T74" fmla="*/ 74 w 175"/>
                <a:gd name="T75" fmla="*/ 32 h 268"/>
                <a:gd name="T76" fmla="*/ 56 w 175"/>
                <a:gd name="T77" fmla="*/ 19 h 26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5" h="268">
                  <a:moveTo>
                    <a:pt x="56" y="19"/>
                  </a:moveTo>
                  <a:lnTo>
                    <a:pt x="20" y="19"/>
                  </a:lnTo>
                  <a:lnTo>
                    <a:pt x="5" y="29"/>
                  </a:lnTo>
                  <a:lnTo>
                    <a:pt x="0" y="56"/>
                  </a:lnTo>
                  <a:lnTo>
                    <a:pt x="17" y="75"/>
                  </a:lnTo>
                  <a:lnTo>
                    <a:pt x="20" y="97"/>
                  </a:lnTo>
                  <a:lnTo>
                    <a:pt x="22" y="114"/>
                  </a:lnTo>
                  <a:lnTo>
                    <a:pt x="37" y="138"/>
                  </a:lnTo>
                  <a:lnTo>
                    <a:pt x="39" y="165"/>
                  </a:lnTo>
                  <a:lnTo>
                    <a:pt x="49" y="177"/>
                  </a:lnTo>
                  <a:lnTo>
                    <a:pt x="74" y="187"/>
                  </a:lnTo>
                  <a:lnTo>
                    <a:pt x="69" y="197"/>
                  </a:lnTo>
                  <a:lnTo>
                    <a:pt x="54" y="199"/>
                  </a:lnTo>
                  <a:lnTo>
                    <a:pt x="49" y="216"/>
                  </a:lnTo>
                  <a:lnTo>
                    <a:pt x="61" y="231"/>
                  </a:lnTo>
                  <a:lnTo>
                    <a:pt x="78" y="233"/>
                  </a:lnTo>
                  <a:lnTo>
                    <a:pt x="88" y="243"/>
                  </a:lnTo>
                  <a:lnTo>
                    <a:pt x="93" y="262"/>
                  </a:lnTo>
                  <a:lnTo>
                    <a:pt x="110" y="267"/>
                  </a:lnTo>
                  <a:lnTo>
                    <a:pt x="108" y="240"/>
                  </a:lnTo>
                  <a:lnTo>
                    <a:pt x="110" y="218"/>
                  </a:lnTo>
                  <a:lnTo>
                    <a:pt x="125" y="206"/>
                  </a:lnTo>
                  <a:lnTo>
                    <a:pt x="125" y="175"/>
                  </a:lnTo>
                  <a:lnTo>
                    <a:pt x="130" y="153"/>
                  </a:lnTo>
                  <a:lnTo>
                    <a:pt x="135" y="136"/>
                  </a:lnTo>
                  <a:lnTo>
                    <a:pt x="149" y="126"/>
                  </a:lnTo>
                  <a:lnTo>
                    <a:pt x="174" y="121"/>
                  </a:lnTo>
                  <a:lnTo>
                    <a:pt x="169" y="107"/>
                  </a:lnTo>
                  <a:lnTo>
                    <a:pt x="152" y="100"/>
                  </a:lnTo>
                  <a:lnTo>
                    <a:pt x="149" y="78"/>
                  </a:lnTo>
                  <a:lnTo>
                    <a:pt x="137" y="73"/>
                  </a:lnTo>
                  <a:lnTo>
                    <a:pt x="127" y="53"/>
                  </a:lnTo>
                  <a:lnTo>
                    <a:pt x="118" y="34"/>
                  </a:lnTo>
                  <a:lnTo>
                    <a:pt x="120" y="15"/>
                  </a:lnTo>
                  <a:lnTo>
                    <a:pt x="103" y="12"/>
                  </a:lnTo>
                  <a:lnTo>
                    <a:pt x="86" y="0"/>
                  </a:lnTo>
                  <a:lnTo>
                    <a:pt x="81" y="22"/>
                  </a:lnTo>
                  <a:lnTo>
                    <a:pt x="74" y="32"/>
                  </a:lnTo>
                  <a:lnTo>
                    <a:pt x="56" y="19"/>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grpSp>
          <p:nvGrpSpPr>
            <p:cNvPr id="6161" name="Group 84"/>
            <p:cNvGrpSpPr>
              <a:grpSpLocks/>
            </p:cNvGrpSpPr>
            <p:nvPr/>
          </p:nvGrpSpPr>
          <p:grpSpPr bwMode="auto">
            <a:xfrm>
              <a:off x="201" y="495"/>
              <a:ext cx="2068" cy="3428"/>
              <a:chOff x="201" y="495"/>
              <a:chExt cx="2068" cy="3428"/>
            </a:xfrm>
          </p:grpSpPr>
          <p:sp>
            <p:nvSpPr>
              <p:cNvPr id="6165" name="Freeform 85"/>
              <p:cNvSpPr>
                <a:spLocks/>
              </p:cNvSpPr>
              <p:nvPr/>
            </p:nvSpPr>
            <p:spPr bwMode="gray">
              <a:xfrm>
                <a:off x="201" y="1201"/>
                <a:ext cx="1797" cy="1624"/>
              </a:xfrm>
              <a:custGeom>
                <a:avLst/>
                <a:gdLst>
                  <a:gd name="T0" fmla="*/ 527 w 1797"/>
                  <a:gd name="T1" fmla="*/ 277 h 1624"/>
                  <a:gd name="T2" fmla="*/ 222 w 1797"/>
                  <a:gd name="T3" fmla="*/ 160 h 1624"/>
                  <a:gd name="T4" fmla="*/ 88 w 1797"/>
                  <a:gd name="T5" fmla="*/ 272 h 1624"/>
                  <a:gd name="T6" fmla="*/ 46 w 1797"/>
                  <a:gd name="T7" fmla="*/ 419 h 1624"/>
                  <a:gd name="T8" fmla="*/ 83 w 1797"/>
                  <a:gd name="T9" fmla="*/ 546 h 1624"/>
                  <a:gd name="T10" fmla="*/ 142 w 1797"/>
                  <a:gd name="T11" fmla="*/ 703 h 1624"/>
                  <a:gd name="T12" fmla="*/ 127 w 1797"/>
                  <a:gd name="T13" fmla="*/ 745 h 1624"/>
                  <a:gd name="T14" fmla="*/ 290 w 1797"/>
                  <a:gd name="T15" fmla="*/ 666 h 1624"/>
                  <a:gd name="T16" fmla="*/ 410 w 1797"/>
                  <a:gd name="T17" fmla="*/ 590 h 1624"/>
                  <a:gd name="T18" fmla="*/ 583 w 1797"/>
                  <a:gd name="T19" fmla="*/ 755 h 1624"/>
                  <a:gd name="T20" fmla="*/ 659 w 1797"/>
                  <a:gd name="T21" fmla="*/ 833 h 1624"/>
                  <a:gd name="T22" fmla="*/ 700 w 1797"/>
                  <a:gd name="T23" fmla="*/ 1048 h 1624"/>
                  <a:gd name="T24" fmla="*/ 844 w 1797"/>
                  <a:gd name="T25" fmla="*/ 1268 h 1624"/>
                  <a:gd name="T26" fmla="*/ 908 w 1797"/>
                  <a:gd name="T27" fmla="*/ 1292 h 1624"/>
                  <a:gd name="T28" fmla="*/ 1074 w 1797"/>
                  <a:gd name="T29" fmla="*/ 1467 h 1624"/>
                  <a:gd name="T30" fmla="*/ 1293 w 1797"/>
                  <a:gd name="T31" fmla="*/ 1559 h 1624"/>
                  <a:gd name="T32" fmla="*/ 1401 w 1797"/>
                  <a:gd name="T33" fmla="*/ 1594 h 1624"/>
                  <a:gd name="T34" fmla="*/ 1347 w 1797"/>
                  <a:gd name="T35" fmla="*/ 1496 h 1624"/>
                  <a:gd name="T36" fmla="*/ 1235 w 1797"/>
                  <a:gd name="T37" fmla="*/ 1393 h 1624"/>
                  <a:gd name="T38" fmla="*/ 1142 w 1797"/>
                  <a:gd name="T39" fmla="*/ 1290 h 1624"/>
                  <a:gd name="T40" fmla="*/ 1303 w 1797"/>
                  <a:gd name="T41" fmla="*/ 1273 h 1624"/>
                  <a:gd name="T42" fmla="*/ 1391 w 1797"/>
                  <a:gd name="T43" fmla="*/ 1309 h 1624"/>
                  <a:gd name="T44" fmla="*/ 1459 w 1797"/>
                  <a:gd name="T45" fmla="*/ 1160 h 1624"/>
                  <a:gd name="T46" fmla="*/ 1542 w 1797"/>
                  <a:gd name="T47" fmla="*/ 1026 h 1624"/>
                  <a:gd name="T48" fmla="*/ 1640 w 1797"/>
                  <a:gd name="T49" fmla="*/ 984 h 1624"/>
                  <a:gd name="T50" fmla="*/ 1618 w 1797"/>
                  <a:gd name="T51" fmla="*/ 877 h 1624"/>
                  <a:gd name="T52" fmla="*/ 1747 w 1797"/>
                  <a:gd name="T53" fmla="*/ 918 h 1624"/>
                  <a:gd name="T54" fmla="*/ 1745 w 1797"/>
                  <a:gd name="T55" fmla="*/ 772 h 1624"/>
                  <a:gd name="T56" fmla="*/ 1647 w 1797"/>
                  <a:gd name="T57" fmla="*/ 639 h 1624"/>
                  <a:gd name="T58" fmla="*/ 1540 w 1797"/>
                  <a:gd name="T59" fmla="*/ 624 h 1624"/>
                  <a:gd name="T60" fmla="*/ 1415 w 1797"/>
                  <a:gd name="T61" fmla="*/ 607 h 1624"/>
                  <a:gd name="T62" fmla="*/ 1371 w 1797"/>
                  <a:gd name="T63" fmla="*/ 813 h 1624"/>
                  <a:gd name="T64" fmla="*/ 1245 w 1797"/>
                  <a:gd name="T65" fmla="*/ 694 h 1624"/>
                  <a:gd name="T66" fmla="*/ 1235 w 1797"/>
                  <a:gd name="T67" fmla="*/ 470 h 1624"/>
                  <a:gd name="T68" fmla="*/ 1332 w 1797"/>
                  <a:gd name="T69" fmla="*/ 468 h 1624"/>
                  <a:gd name="T70" fmla="*/ 1342 w 1797"/>
                  <a:gd name="T71" fmla="*/ 365 h 1624"/>
                  <a:gd name="T72" fmla="*/ 1449 w 1797"/>
                  <a:gd name="T73" fmla="*/ 272 h 1624"/>
                  <a:gd name="T74" fmla="*/ 1462 w 1797"/>
                  <a:gd name="T75" fmla="*/ 448 h 1624"/>
                  <a:gd name="T76" fmla="*/ 1596 w 1797"/>
                  <a:gd name="T77" fmla="*/ 499 h 1624"/>
                  <a:gd name="T78" fmla="*/ 1640 w 1797"/>
                  <a:gd name="T79" fmla="*/ 419 h 1624"/>
                  <a:gd name="T80" fmla="*/ 1569 w 1797"/>
                  <a:gd name="T81" fmla="*/ 282 h 1624"/>
                  <a:gd name="T82" fmla="*/ 1520 w 1797"/>
                  <a:gd name="T83" fmla="*/ 175 h 1624"/>
                  <a:gd name="T84" fmla="*/ 1352 w 1797"/>
                  <a:gd name="T85" fmla="*/ 43 h 1624"/>
                  <a:gd name="T86" fmla="*/ 1257 w 1797"/>
                  <a:gd name="T87" fmla="*/ 177 h 1624"/>
                  <a:gd name="T88" fmla="*/ 1274 w 1797"/>
                  <a:gd name="T89" fmla="*/ 326 h 1624"/>
                  <a:gd name="T90" fmla="*/ 1191 w 1797"/>
                  <a:gd name="T91" fmla="*/ 165 h 1624"/>
                  <a:gd name="T92" fmla="*/ 1157 w 1797"/>
                  <a:gd name="T93" fmla="*/ 31 h 1624"/>
                  <a:gd name="T94" fmla="*/ 1171 w 1797"/>
                  <a:gd name="T95" fmla="*/ 265 h 1624"/>
                  <a:gd name="T96" fmla="*/ 1040 w 1797"/>
                  <a:gd name="T97" fmla="*/ 314 h 1624"/>
                  <a:gd name="T98" fmla="*/ 1052 w 1797"/>
                  <a:gd name="T99" fmla="*/ 204 h 1624"/>
                  <a:gd name="T100" fmla="*/ 983 w 1797"/>
                  <a:gd name="T101" fmla="*/ 53 h 1624"/>
                  <a:gd name="T102" fmla="*/ 874 w 1797"/>
                  <a:gd name="T103" fmla="*/ 99 h 1624"/>
                  <a:gd name="T104" fmla="*/ 703 w 1797"/>
                  <a:gd name="T105" fmla="*/ 72 h 1624"/>
                  <a:gd name="T106" fmla="*/ 805 w 1797"/>
                  <a:gd name="T107" fmla="*/ 138 h 1624"/>
                  <a:gd name="T108" fmla="*/ 830 w 1797"/>
                  <a:gd name="T109" fmla="*/ 267 h 162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797" h="1624">
                    <a:moveTo>
                      <a:pt x="786" y="243"/>
                    </a:moveTo>
                    <a:lnTo>
                      <a:pt x="730" y="228"/>
                    </a:lnTo>
                    <a:lnTo>
                      <a:pt x="691" y="219"/>
                    </a:lnTo>
                    <a:lnTo>
                      <a:pt x="644" y="216"/>
                    </a:lnTo>
                    <a:lnTo>
                      <a:pt x="593" y="236"/>
                    </a:lnTo>
                    <a:lnTo>
                      <a:pt x="554" y="263"/>
                    </a:lnTo>
                    <a:lnTo>
                      <a:pt x="527" y="277"/>
                    </a:lnTo>
                    <a:lnTo>
                      <a:pt x="493" y="253"/>
                    </a:lnTo>
                    <a:lnTo>
                      <a:pt x="434" y="219"/>
                    </a:lnTo>
                    <a:lnTo>
                      <a:pt x="371" y="214"/>
                    </a:lnTo>
                    <a:lnTo>
                      <a:pt x="327" y="199"/>
                    </a:lnTo>
                    <a:lnTo>
                      <a:pt x="290" y="184"/>
                    </a:lnTo>
                    <a:lnTo>
                      <a:pt x="261" y="184"/>
                    </a:lnTo>
                    <a:lnTo>
                      <a:pt x="222" y="160"/>
                    </a:lnTo>
                    <a:lnTo>
                      <a:pt x="210" y="194"/>
                    </a:lnTo>
                    <a:lnTo>
                      <a:pt x="181" y="187"/>
                    </a:lnTo>
                    <a:lnTo>
                      <a:pt x="154" y="214"/>
                    </a:lnTo>
                    <a:lnTo>
                      <a:pt x="127" y="228"/>
                    </a:lnTo>
                    <a:lnTo>
                      <a:pt x="132" y="253"/>
                    </a:lnTo>
                    <a:lnTo>
                      <a:pt x="112" y="265"/>
                    </a:lnTo>
                    <a:lnTo>
                      <a:pt x="88" y="272"/>
                    </a:lnTo>
                    <a:lnTo>
                      <a:pt x="78" y="307"/>
                    </a:lnTo>
                    <a:lnTo>
                      <a:pt x="112" y="331"/>
                    </a:lnTo>
                    <a:lnTo>
                      <a:pt x="137" y="365"/>
                    </a:lnTo>
                    <a:lnTo>
                      <a:pt x="117" y="363"/>
                    </a:lnTo>
                    <a:lnTo>
                      <a:pt x="88" y="375"/>
                    </a:lnTo>
                    <a:lnTo>
                      <a:pt x="63" y="390"/>
                    </a:lnTo>
                    <a:lnTo>
                      <a:pt x="46" y="419"/>
                    </a:lnTo>
                    <a:lnTo>
                      <a:pt x="56" y="431"/>
                    </a:lnTo>
                    <a:lnTo>
                      <a:pt x="93" y="441"/>
                    </a:lnTo>
                    <a:lnTo>
                      <a:pt x="146" y="451"/>
                    </a:lnTo>
                    <a:lnTo>
                      <a:pt x="166" y="473"/>
                    </a:lnTo>
                    <a:lnTo>
                      <a:pt x="142" y="482"/>
                    </a:lnTo>
                    <a:lnTo>
                      <a:pt x="98" y="499"/>
                    </a:lnTo>
                    <a:lnTo>
                      <a:pt x="83" y="546"/>
                    </a:lnTo>
                    <a:lnTo>
                      <a:pt x="102" y="580"/>
                    </a:lnTo>
                    <a:lnTo>
                      <a:pt x="132" y="609"/>
                    </a:lnTo>
                    <a:lnTo>
                      <a:pt x="166" y="629"/>
                    </a:lnTo>
                    <a:lnTo>
                      <a:pt x="193" y="636"/>
                    </a:lnTo>
                    <a:lnTo>
                      <a:pt x="195" y="668"/>
                    </a:lnTo>
                    <a:lnTo>
                      <a:pt x="171" y="686"/>
                    </a:lnTo>
                    <a:lnTo>
                      <a:pt x="142" y="703"/>
                    </a:lnTo>
                    <a:lnTo>
                      <a:pt x="107" y="723"/>
                    </a:lnTo>
                    <a:lnTo>
                      <a:pt x="63" y="745"/>
                    </a:lnTo>
                    <a:lnTo>
                      <a:pt x="20" y="769"/>
                    </a:lnTo>
                    <a:lnTo>
                      <a:pt x="0" y="779"/>
                    </a:lnTo>
                    <a:lnTo>
                      <a:pt x="44" y="774"/>
                    </a:lnTo>
                    <a:lnTo>
                      <a:pt x="93" y="764"/>
                    </a:lnTo>
                    <a:lnTo>
                      <a:pt x="127" y="745"/>
                    </a:lnTo>
                    <a:lnTo>
                      <a:pt x="156" y="725"/>
                    </a:lnTo>
                    <a:lnTo>
                      <a:pt x="183" y="721"/>
                    </a:lnTo>
                    <a:lnTo>
                      <a:pt x="195" y="691"/>
                    </a:lnTo>
                    <a:lnTo>
                      <a:pt x="242" y="666"/>
                    </a:lnTo>
                    <a:lnTo>
                      <a:pt x="251" y="673"/>
                    </a:lnTo>
                    <a:lnTo>
                      <a:pt x="251" y="694"/>
                    </a:lnTo>
                    <a:lnTo>
                      <a:pt x="290" y="666"/>
                    </a:lnTo>
                    <a:lnTo>
                      <a:pt x="298" y="639"/>
                    </a:lnTo>
                    <a:lnTo>
                      <a:pt x="273" y="629"/>
                    </a:lnTo>
                    <a:lnTo>
                      <a:pt x="278" y="607"/>
                    </a:lnTo>
                    <a:lnTo>
                      <a:pt x="300" y="609"/>
                    </a:lnTo>
                    <a:lnTo>
                      <a:pt x="337" y="607"/>
                    </a:lnTo>
                    <a:lnTo>
                      <a:pt x="359" y="597"/>
                    </a:lnTo>
                    <a:lnTo>
                      <a:pt x="410" y="590"/>
                    </a:lnTo>
                    <a:lnTo>
                      <a:pt x="447" y="595"/>
                    </a:lnTo>
                    <a:lnTo>
                      <a:pt x="486" y="614"/>
                    </a:lnTo>
                    <a:lnTo>
                      <a:pt x="525" y="636"/>
                    </a:lnTo>
                    <a:lnTo>
                      <a:pt x="544" y="675"/>
                    </a:lnTo>
                    <a:lnTo>
                      <a:pt x="566" y="703"/>
                    </a:lnTo>
                    <a:lnTo>
                      <a:pt x="581" y="723"/>
                    </a:lnTo>
                    <a:lnTo>
                      <a:pt x="583" y="755"/>
                    </a:lnTo>
                    <a:lnTo>
                      <a:pt x="600" y="801"/>
                    </a:lnTo>
                    <a:lnTo>
                      <a:pt x="612" y="791"/>
                    </a:lnTo>
                    <a:lnTo>
                      <a:pt x="603" y="755"/>
                    </a:lnTo>
                    <a:lnTo>
                      <a:pt x="605" y="733"/>
                    </a:lnTo>
                    <a:lnTo>
                      <a:pt x="622" y="760"/>
                    </a:lnTo>
                    <a:lnTo>
                      <a:pt x="652" y="789"/>
                    </a:lnTo>
                    <a:lnTo>
                      <a:pt x="659" y="833"/>
                    </a:lnTo>
                    <a:lnTo>
                      <a:pt x="674" y="870"/>
                    </a:lnTo>
                    <a:lnTo>
                      <a:pt x="700" y="889"/>
                    </a:lnTo>
                    <a:lnTo>
                      <a:pt x="713" y="921"/>
                    </a:lnTo>
                    <a:lnTo>
                      <a:pt x="722" y="957"/>
                    </a:lnTo>
                    <a:lnTo>
                      <a:pt x="713" y="979"/>
                    </a:lnTo>
                    <a:lnTo>
                      <a:pt x="703" y="1016"/>
                    </a:lnTo>
                    <a:lnTo>
                      <a:pt x="700" y="1048"/>
                    </a:lnTo>
                    <a:lnTo>
                      <a:pt x="710" y="1087"/>
                    </a:lnTo>
                    <a:lnTo>
                      <a:pt x="727" y="1124"/>
                    </a:lnTo>
                    <a:lnTo>
                      <a:pt x="749" y="1150"/>
                    </a:lnTo>
                    <a:lnTo>
                      <a:pt x="766" y="1175"/>
                    </a:lnTo>
                    <a:lnTo>
                      <a:pt x="800" y="1202"/>
                    </a:lnTo>
                    <a:lnTo>
                      <a:pt x="837" y="1238"/>
                    </a:lnTo>
                    <a:lnTo>
                      <a:pt x="844" y="1268"/>
                    </a:lnTo>
                    <a:lnTo>
                      <a:pt x="844" y="1297"/>
                    </a:lnTo>
                    <a:lnTo>
                      <a:pt x="878" y="1319"/>
                    </a:lnTo>
                    <a:lnTo>
                      <a:pt x="908" y="1354"/>
                    </a:lnTo>
                    <a:lnTo>
                      <a:pt x="947" y="1389"/>
                    </a:lnTo>
                    <a:lnTo>
                      <a:pt x="944" y="1349"/>
                    </a:lnTo>
                    <a:lnTo>
                      <a:pt x="918" y="1319"/>
                    </a:lnTo>
                    <a:lnTo>
                      <a:pt x="908" y="1292"/>
                    </a:lnTo>
                    <a:lnTo>
                      <a:pt x="927" y="1299"/>
                    </a:lnTo>
                    <a:lnTo>
                      <a:pt x="952" y="1335"/>
                    </a:lnTo>
                    <a:lnTo>
                      <a:pt x="983" y="1376"/>
                    </a:lnTo>
                    <a:lnTo>
                      <a:pt x="1000" y="1396"/>
                    </a:lnTo>
                    <a:lnTo>
                      <a:pt x="996" y="1428"/>
                    </a:lnTo>
                    <a:lnTo>
                      <a:pt x="1030" y="1454"/>
                    </a:lnTo>
                    <a:lnTo>
                      <a:pt x="1074" y="1467"/>
                    </a:lnTo>
                    <a:lnTo>
                      <a:pt x="1108" y="1484"/>
                    </a:lnTo>
                    <a:lnTo>
                      <a:pt x="1147" y="1486"/>
                    </a:lnTo>
                    <a:lnTo>
                      <a:pt x="1171" y="1486"/>
                    </a:lnTo>
                    <a:lnTo>
                      <a:pt x="1201" y="1516"/>
                    </a:lnTo>
                    <a:lnTo>
                      <a:pt x="1237" y="1530"/>
                    </a:lnTo>
                    <a:lnTo>
                      <a:pt x="1269" y="1535"/>
                    </a:lnTo>
                    <a:lnTo>
                      <a:pt x="1293" y="1559"/>
                    </a:lnTo>
                    <a:lnTo>
                      <a:pt x="1303" y="1589"/>
                    </a:lnTo>
                    <a:lnTo>
                      <a:pt x="1327" y="1608"/>
                    </a:lnTo>
                    <a:lnTo>
                      <a:pt x="1357" y="1613"/>
                    </a:lnTo>
                    <a:lnTo>
                      <a:pt x="1376" y="1623"/>
                    </a:lnTo>
                    <a:lnTo>
                      <a:pt x="1398" y="1608"/>
                    </a:lnTo>
                    <a:lnTo>
                      <a:pt x="1398" y="1594"/>
                    </a:lnTo>
                    <a:lnTo>
                      <a:pt x="1401" y="1594"/>
                    </a:lnTo>
                    <a:lnTo>
                      <a:pt x="1401" y="1574"/>
                    </a:lnTo>
                    <a:lnTo>
                      <a:pt x="1386" y="1569"/>
                    </a:lnTo>
                    <a:lnTo>
                      <a:pt x="1367" y="1579"/>
                    </a:lnTo>
                    <a:lnTo>
                      <a:pt x="1357" y="1581"/>
                    </a:lnTo>
                    <a:lnTo>
                      <a:pt x="1337" y="1552"/>
                    </a:lnTo>
                    <a:lnTo>
                      <a:pt x="1337" y="1525"/>
                    </a:lnTo>
                    <a:lnTo>
                      <a:pt x="1347" y="1496"/>
                    </a:lnTo>
                    <a:lnTo>
                      <a:pt x="1325" y="1486"/>
                    </a:lnTo>
                    <a:lnTo>
                      <a:pt x="1306" y="1481"/>
                    </a:lnTo>
                    <a:lnTo>
                      <a:pt x="1269" y="1476"/>
                    </a:lnTo>
                    <a:lnTo>
                      <a:pt x="1274" y="1432"/>
                    </a:lnTo>
                    <a:lnTo>
                      <a:pt x="1288" y="1406"/>
                    </a:lnTo>
                    <a:lnTo>
                      <a:pt x="1257" y="1386"/>
                    </a:lnTo>
                    <a:lnTo>
                      <a:pt x="1235" y="1393"/>
                    </a:lnTo>
                    <a:lnTo>
                      <a:pt x="1215" y="1408"/>
                    </a:lnTo>
                    <a:lnTo>
                      <a:pt x="1205" y="1425"/>
                    </a:lnTo>
                    <a:lnTo>
                      <a:pt x="1149" y="1437"/>
                    </a:lnTo>
                    <a:lnTo>
                      <a:pt x="1137" y="1396"/>
                    </a:lnTo>
                    <a:lnTo>
                      <a:pt x="1120" y="1367"/>
                    </a:lnTo>
                    <a:lnTo>
                      <a:pt x="1123" y="1319"/>
                    </a:lnTo>
                    <a:lnTo>
                      <a:pt x="1142" y="1290"/>
                    </a:lnTo>
                    <a:lnTo>
                      <a:pt x="1166" y="1273"/>
                    </a:lnTo>
                    <a:lnTo>
                      <a:pt x="1188" y="1270"/>
                    </a:lnTo>
                    <a:lnTo>
                      <a:pt x="1210" y="1287"/>
                    </a:lnTo>
                    <a:lnTo>
                      <a:pt x="1249" y="1280"/>
                    </a:lnTo>
                    <a:lnTo>
                      <a:pt x="1257" y="1260"/>
                    </a:lnTo>
                    <a:lnTo>
                      <a:pt x="1293" y="1270"/>
                    </a:lnTo>
                    <a:lnTo>
                      <a:pt x="1303" y="1273"/>
                    </a:lnTo>
                    <a:lnTo>
                      <a:pt x="1315" y="1260"/>
                    </a:lnTo>
                    <a:lnTo>
                      <a:pt x="1335" y="1287"/>
                    </a:lnTo>
                    <a:lnTo>
                      <a:pt x="1345" y="1319"/>
                    </a:lnTo>
                    <a:lnTo>
                      <a:pt x="1371" y="1331"/>
                    </a:lnTo>
                    <a:lnTo>
                      <a:pt x="1374" y="1345"/>
                    </a:lnTo>
                    <a:lnTo>
                      <a:pt x="1393" y="1335"/>
                    </a:lnTo>
                    <a:lnTo>
                      <a:pt x="1391" y="1309"/>
                    </a:lnTo>
                    <a:lnTo>
                      <a:pt x="1381" y="1277"/>
                    </a:lnTo>
                    <a:lnTo>
                      <a:pt x="1371" y="1241"/>
                    </a:lnTo>
                    <a:lnTo>
                      <a:pt x="1374" y="1219"/>
                    </a:lnTo>
                    <a:lnTo>
                      <a:pt x="1406" y="1189"/>
                    </a:lnTo>
                    <a:lnTo>
                      <a:pt x="1435" y="1177"/>
                    </a:lnTo>
                    <a:lnTo>
                      <a:pt x="1440" y="1165"/>
                    </a:lnTo>
                    <a:lnTo>
                      <a:pt x="1459" y="1160"/>
                    </a:lnTo>
                    <a:lnTo>
                      <a:pt x="1445" y="1136"/>
                    </a:lnTo>
                    <a:lnTo>
                      <a:pt x="1462" y="1121"/>
                    </a:lnTo>
                    <a:lnTo>
                      <a:pt x="1464" y="1094"/>
                    </a:lnTo>
                    <a:lnTo>
                      <a:pt x="1489" y="1072"/>
                    </a:lnTo>
                    <a:lnTo>
                      <a:pt x="1508" y="1048"/>
                    </a:lnTo>
                    <a:lnTo>
                      <a:pt x="1530" y="1048"/>
                    </a:lnTo>
                    <a:lnTo>
                      <a:pt x="1542" y="1026"/>
                    </a:lnTo>
                    <a:lnTo>
                      <a:pt x="1530" y="1006"/>
                    </a:lnTo>
                    <a:lnTo>
                      <a:pt x="1559" y="984"/>
                    </a:lnTo>
                    <a:lnTo>
                      <a:pt x="1576" y="979"/>
                    </a:lnTo>
                    <a:lnTo>
                      <a:pt x="1601" y="989"/>
                    </a:lnTo>
                    <a:lnTo>
                      <a:pt x="1608" y="1009"/>
                    </a:lnTo>
                    <a:lnTo>
                      <a:pt x="1620" y="987"/>
                    </a:lnTo>
                    <a:lnTo>
                      <a:pt x="1640" y="984"/>
                    </a:lnTo>
                    <a:lnTo>
                      <a:pt x="1667" y="965"/>
                    </a:lnTo>
                    <a:lnTo>
                      <a:pt x="1689" y="950"/>
                    </a:lnTo>
                    <a:lnTo>
                      <a:pt x="1684" y="928"/>
                    </a:lnTo>
                    <a:lnTo>
                      <a:pt x="1650" y="938"/>
                    </a:lnTo>
                    <a:lnTo>
                      <a:pt x="1625" y="916"/>
                    </a:lnTo>
                    <a:lnTo>
                      <a:pt x="1608" y="891"/>
                    </a:lnTo>
                    <a:lnTo>
                      <a:pt x="1618" y="877"/>
                    </a:lnTo>
                    <a:lnTo>
                      <a:pt x="1657" y="872"/>
                    </a:lnTo>
                    <a:lnTo>
                      <a:pt x="1667" y="857"/>
                    </a:lnTo>
                    <a:lnTo>
                      <a:pt x="1696" y="843"/>
                    </a:lnTo>
                    <a:lnTo>
                      <a:pt x="1708" y="870"/>
                    </a:lnTo>
                    <a:lnTo>
                      <a:pt x="1696" y="906"/>
                    </a:lnTo>
                    <a:lnTo>
                      <a:pt x="1713" y="918"/>
                    </a:lnTo>
                    <a:lnTo>
                      <a:pt x="1747" y="918"/>
                    </a:lnTo>
                    <a:lnTo>
                      <a:pt x="1776" y="928"/>
                    </a:lnTo>
                    <a:lnTo>
                      <a:pt x="1796" y="911"/>
                    </a:lnTo>
                    <a:lnTo>
                      <a:pt x="1796" y="879"/>
                    </a:lnTo>
                    <a:lnTo>
                      <a:pt x="1767" y="860"/>
                    </a:lnTo>
                    <a:lnTo>
                      <a:pt x="1742" y="848"/>
                    </a:lnTo>
                    <a:lnTo>
                      <a:pt x="1752" y="813"/>
                    </a:lnTo>
                    <a:lnTo>
                      <a:pt x="1745" y="772"/>
                    </a:lnTo>
                    <a:lnTo>
                      <a:pt x="1725" y="740"/>
                    </a:lnTo>
                    <a:lnTo>
                      <a:pt x="1708" y="733"/>
                    </a:lnTo>
                    <a:lnTo>
                      <a:pt x="1698" y="716"/>
                    </a:lnTo>
                    <a:lnTo>
                      <a:pt x="1676" y="711"/>
                    </a:lnTo>
                    <a:lnTo>
                      <a:pt x="1669" y="686"/>
                    </a:lnTo>
                    <a:lnTo>
                      <a:pt x="1664" y="666"/>
                    </a:lnTo>
                    <a:lnTo>
                      <a:pt x="1647" y="639"/>
                    </a:lnTo>
                    <a:lnTo>
                      <a:pt x="1637" y="614"/>
                    </a:lnTo>
                    <a:lnTo>
                      <a:pt x="1628" y="565"/>
                    </a:lnTo>
                    <a:lnTo>
                      <a:pt x="1606" y="585"/>
                    </a:lnTo>
                    <a:lnTo>
                      <a:pt x="1598" y="605"/>
                    </a:lnTo>
                    <a:lnTo>
                      <a:pt x="1589" y="629"/>
                    </a:lnTo>
                    <a:lnTo>
                      <a:pt x="1559" y="634"/>
                    </a:lnTo>
                    <a:lnTo>
                      <a:pt x="1540" y="624"/>
                    </a:lnTo>
                    <a:lnTo>
                      <a:pt x="1550" y="590"/>
                    </a:lnTo>
                    <a:lnTo>
                      <a:pt x="1542" y="551"/>
                    </a:lnTo>
                    <a:lnTo>
                      <a:pt x="1491" y="526"/>
                    </a:lnTo>
                    <a:lnTo>
                      <a:pt x="1452" y="507"/>
                    </a:lnTo>
                    <a:lnTo>
                      <a:pt x="1420" y="512"/>
                    </a:lnTo>
                    <a:lnTo>
                      <a:pt x="1403" y="561"/>
                    </a:lnTo>
                    <a:lnTo>
                      <a:pt x="1415" y="607"/>
                    </a:lnTo>
                    <a:lnTo>
                      <a:pt x="1415" y="666"/>
                    </a:lnTo>
                    <a:lnTo>
                      <a:pt x="1425" y="703"/>
                    </a:lnTo>
                    <a:lnTo>
                      <a:pt x="1396" y="723"/>
                    </a:lnTo>
                    <a:lnTo>
                      <a:pt x="1386" y="750"/>
                    </a:lnTo>
                    <a:lnTo>
                      <a:pt x="1406" y="794"/>
                    </a:lnTo>
                    <a:lnTo>
                      <a:pt x="1391" y="821"/>
                    </a:lnTo>
                    <a:lnTo>
                      <a:pt x="1371" y="813"/>
                    </a:lnTo>
                    <a:lnTo>
                      <a:pt x="1376" y="784"/>
                    </a:lnTo>
                    <a:lnTo>
                      <a:pt x="1352" y="764"/>
                    </a:lnTo>
                    <a:lnTo>
                      <a:pt x="1347" y="733"/>
                    </a:lnTo>
                    <a:lnTo>
                      <a:pt x="1323" y="713"/>
                    </a:lnTo>
                    <a:lnTo>
                      <a:pt x="1298" y="713"/>
                    </a:lnTo>
                    <a:lnTo>
                      <a:pt x="1274" y="703"/>
                    </a:lnTo>
                    <a:lnTo>
                      <a:pt x="1245" y="694"/>
                    </a:lnTo>
                    <a:lnTo>
                      <a:pt x="1230" y="666"/>
                    </a:lnTo>
                    <a:lnTo>
                      <a:pt x="1201" y="668"/>
                    </a:lnTo>
                    <a:lnTo>
                      <a:pt x="1186" y="636"/>
                    </a:lnTo>
                    <a:lnTo>
                      <a:pt x="1166" y="605"/>
                    </a:lnTo>
                    <a:lnTo>
                      <a:pt x="1174" y="548"/>
                    </a:lnTo>
                    <a:lnTo>
                      <a:pt x="1205" y="512"/>
                    </a:lnTo>
                    <a:lnTo>
                      <a:pt x="1235" y="470"/>
                    </a:lnTo>
                    <a:lnTo>
                      <a:pt x="1259" y="460"/>
                    </a:lnTo>
                    <a:lnTo>
                      <a:pt x="1274" y="434"/>
                    </a:lnTo>
                    <a:lnTo>
                      <a:pt x="1286" y="402"/>
                    </a:lnTo>
                    <a:lnTo>
                      <a:pt x="1286" y="443"/>
                    </a:lnTo>
                    <a:lnTo>
                      <a:pt x="1288" y="473"/>
                    </a:lnTo>
                    <a:lnTo>
                      <a:pt x="1315" y="497"/>
                    </a:lnTo>
                    <a:lnTo>
                      <a:pt x="1332" y="468"/>
                    </a:lnTo>
                    <a:lnTo>
                      <a:pt x="1347" y="463"/>
                    </a:lnTo>
                    <a:lnTo>
                      <a:pt x="1371" y="482"/>
                    </a:lnTo>
                    <a:lnTo>
                      <a:pt x="1374" y="443"/>
                    </a:lnTo>
                    <a:lnTo>
                      <a:pt x="1354" y="438"/>
                    </a:lnTo>
                    <a:lnTo>
                      <a:pt x="1332" y="421"/>
                    </a:lnTo>
                    <a:lnTo>
                      <a:pt x="1323" y="392"/>
                    </a:lnTo>
                    <a:lnTo>
                      <a:pt x="1342" y="365"/>
                    </a:lnTo>
                    <a:lnTo>
                      <a:pt x="1367" y="346"/>
                    </a:lnTo>
                    <a:lnTo>
                      <a:pt x="1371" y="314"/>
                    </a:lnTo>
                    <a:lnTo>
                      <a:pt x="1364" y="263"/>
                    </a:lnTo>
                    <a:lnTo>
                      <a:pt x="1347" y="233"/>
                    </a:lnTo>
                    <a:lnTo>
                      <a:pt x="1391" y="236"/>
                    </a:lnTo>
                    <a:lnTo>
                      <a:pt x="1432" y="236"/>
                    </a:lnTo>
                    <a:lnTo>
                      <a:pt x="1449" y="272"/>
                    </a:lnTo>
                    <a:lnTo>
                      <a:pt x="1479" y="307"/>
                    </a:lnTo>
                    <a:lnTo>
                      <a:pt x="1479" y="350"/>
                    </a:lnTo>
                    <a:lnTo>
                      <a:pt x="1464" y="382"/>
                    </a:lnTo>
                    <a:lnTo>
                      <a:pt x="1435" y="404"/>
                    </a:lnTo>
                    <a:lnTo>
                      <a:pt x="1430" y="431"/>
                    </a:lnTo>
                    <a:lnTo>
                      <a:pt x="1435" y="458"/>
                    </a:lnTo>
                    <a:lnTo>
                      <a:pt x="1462" y="448"/>
                    </a:lnTo>
                    <a:lnTo>
                      <a:pt x="1493" y="460"/>
                    </a:lnTo>
                    <a:lnTo>
                      <a:pt x="1501" y="487"/>
                    </a:lnTo>
                    <a:lnTo>
                      <a:pt x="1513" y="507"/>
                    </a:lnTo>
                    <a:lnTo>
                      <a:pt x="1557" y="507"/>
                    </a:lnTo>
                    <a:lnTo>
                      <a:pt x="1559" y="529"/>
                    </a:lnTo>
                    <a:lnTo>
                      <a:pt x="1596" y="529"/>
                    </a:lnTo>
                    <a:lnTo>
                      <a:pt x="1596" y="499"/>
                    </a:lnTo>
                    <a:lnTo>
                      <a:pt x="1625" y="492"/>
                    </a:lnTo>
                    <a:lnTo>
                      <a:pt x="1628" y="463"/>
                    </a:lnTo>
                    <a:lnTo>
                      <a:pt x="1596" y="441"/>
                    </a:lnTo>
                    <a:lnTo>
                      <a:pt x="1579" y="414"/>
                    </a:lnTo>
                    <a:lnTo>
                      <a:pt x="1576" y="382"/>
                    </a:lnTo>
                    <a:lnTo>
                      <a:pt x="1601" y="414"/>
                    </a:lnTo>
                    <a:lnTo>
                      <a:pt x="1640" y="419"/>
                    </a:lnTo>
                    <a:lnTo>
                      <a:pt x="1654" y="394"/>
                    </a:lnTo>
                    <a:lnTo>
                      <a:pt x="1669" y="370"/>
                    </a:lnTo>
                    <a:lnTo>
                      <a:pt x="1650" y="350"/>
                    </a:lnTo>
                    <a:lnTo>
                      <a:pt x="1635" y="333"/>
                    </a:lnTo>
                    <a:lnTo>
                      <a:pt x="1615" y="316"/>
                    </a:lnTo>
                    <a:lnTo>
                      <a:pt x="1589" y="311"/>
                    </a:lnTo>
                    <a:lnTo>
                      <a:pt x="1569" y="282"/>
                    </a:lnTo>
                    <a:lnTo>
                      <a:pt x="1581" y="258"/>
                    </a:lnTo>
                    <a:lnTo>
                      <a:pt x="1589" y="258"/>
                    </a:lnTo>
                    <a:lnTo>
                      <a:pt x="1572" y="236"/>
                    </a:lnTo>
                    <a:lnTo>
                      <a:pt x="1572" y="206"/>
                    </a:lnTo>
                    <a:lnTo>
                      <a:pt x="1557" y="214"/>
                    </a:lnTo>
                    <a:lnTo>
                      <a:pt x="1532" y="199"/>
                    </a:lnTo>
                    <a:lnTo>
                      <a:pt x="1520" y="175"/>
                    </a:lnTo>
                    <a:lnTo>
                      <a:pt x="1498" y="160"/>
                    </a:lnTo>
                    <a:lnTo>
                      <a:pt x="1484" y="145"/>
                    </a:lnTo>
                    <a:lnTo>
                      <a:pt x="1464" y="128"/>
                    </a:lnTo>
                    <a:lnTo>
                      <a:pt x="1435" y="109"/>
                    </a:lnTo>
                    <a:lnTo>
                      <a:pt x="1430" y="53"/>
                    </a:lnTo>
                    <a:lnTo>
                      <a:pt x="1386" y="57"/>
                    </a:lnTo>
                    <a:lnTo>
                      <a:pt x="1352" y="43"/>
                    </a:lnTo>
                    <a:lnTo>
                      <a:pt x="1337" y="67"/>
                    </a:lnTo>
                    <a:lnTo>
                      <a:pt x="1306" y="77"/>
                    </a:lnTo>
                    <a:lnTo>
                      <a:pt x="1306" y="38"/>
                    </a:lnTo>
                    <a:lnTo>
                      <a:pt x="1274" y="57"/>
                    </a:lnTo>
                    <a:lnTo>
                      <a:pt x="1249" y="87"/>
                    </a:lnTo>
                    <a:lnTo>
                      <a:pt x="1245" y="136"/>
                    </a:lnTo>
                    <a:lnTo>
                      <a:pt x="1257" y="177"/>
                    </a:lnTo>
                    <a:lnTo>
                      <a:pt x="1249" y="204"/>
                    </a:lnTo>
                    <a:lnTo>
                      <a:pt x="1284" y="233"/>
                    </a:lnTo>
                    <a:lnTo>
                      <a:pt x="1313" y="233"/>
                    </a:lnTo>
                    <a:lnTo>
                      <a:pt x="1293" y="253"/>
                    </a:lnTo>
                    <a:lnTo>
                      <a:pt x="1288" y="277"/>
                    </a:lnTo>
                    <a:lnTo>
                      <a:pt x="1288" y="304"/>
                    </a:lnTo>
                    <a:lnTo>
                      <a:pt x="1274" y="326"/>
                    </a:lnTo>
                    <a:lnTo>
                      <a:pt x="1266" y="297"/>
                    </a:lnTo>
                    <a:lnTo>
                      <a:pt x="1259" y="272"/>
                    </a:lnTo>
                    <a:lnTo>
                      <a:pt x="1230" y="282"/>
                    </a:lnTo>
                    <a:lnTo>
                      <a:pt x="1225" y="245"/>
                    </a:lnTo>
                    <a:lnTo>
                      <a:pt x="1196" y="223"/>
                    </a:lnTo>
                    <a:lnTo>
                      <a:pt x="1208" y="197"/>
                    </a:lnTo>
                    <a:lnTo>
                      <a:pt x="1191" y="165"/>
                    </a:lnTo>
                    <a:lnTo>
                      <a:pt x="1166" y="128"/>
                    </a:lnTo>
                    <a:lnTo>
                      <a:pt x="1191" y="109"/>
                    </a:lnTo>
                    <a:lnTo>
                      <a:pt x="1201" y="79"/>
                    </a:lnTo>
                    <a:lnTo>
                      <a:pt x="1227" y="50"/>
                    </a:lnTo>
                    <a:lnTo>
                      <a:pt x="1227" y="31"/>
                    </a:lnTo>
                    <a:lnTo>
                      <a:pt x="1188" y="29"/>
                    </a:lnTo>
                    <a:lnTo>
                      <a:pt x="1157" y="31"/>
                    </a:lnTo>
                    <a:lnTo>
                      <a:pt x="1140" y="48"/>
                    </a:lnTo>
                    <a:lnTo>
                      <a:pt x="1147" y="79"/>
                    </a:lnTo>
                    <a:lnTo>
                      <a:pt x="1142" y="118"/>
                    </a:lnTo>
                    <a:lnTo>
                      <a:pt x="1147" y="160"/>
                    </a:lnTo>
                    <a:lnTo>
                      <a:pt x="1127" y="194"/>
                    </a:lnTo>
                    <a:lnTo>
                      <a:pt x="1142" y="233"/>
                    </a:lnTo>
                    <a:lnTo>
                      <a:pt x="1171" y="265"/>
                    </a:lnTo>
                    <a:lnTo>
                      <a:pt x="1140" y="258"/>
                    </a:lnTo>
                    <a:lnTo>
                      <a:pt x="1123" y="233"/>
                    </a:lnTo>
                    <a:lnTo>
                      <a:pt x="1108" y="258"/>
                    </a:lnTo>
                    <a:lnTo>
                      <a:pt x="1093" y="292"/>
                    </a:lnTo>
                    <a:lnTo>
                      <a:pt x="1103" y="321"/>
                    </a:lnTo>
                    <a:lnTo>
                      <a:pt x="1079" y="326"/>
                    </a:lnTo>
                    <a:lnTo>
                      <a:pt x="1040" y="314"/>
                    </a:lnTo>
                    <a:lnTo>
                      <a:pt x="1035" y="302"/>
                    </a:lnTo>
                    <a:lnTo>
                      <a:pt x="1013" y="304"/>
                    </a:lnTo>
                    <a:lnTo>
                      <a:pt x="1020" y="282"/>
                    </a:lnTo>
                    <a:lnTo>
                      <a:pt x="1054" y="282"/>
                    </a:lnTo>
                    <a:lnTo>
                      <a:pt x="1069" y="248"/>
                    </a:lnTo>
                    <a:lnTo>
                      <a:pt x="1074" y="216"/>
                    </a:lnTo>
                    <a:lnTo>
                      <a:pt x="1052" y="204"/>
                    </a:lnTo>
                    <a:lnTo>
                      <a:pt x="1032" y="187"/>
                    </a:lnTo>
                    <a:lnTo>
                      <a:pt x="1025" y="158"/>
                    </a:lnTo>
                    <a:lnTo>
                      <a:pt x="1020" y="128"/>
                    </a:lnTo>
                    <a:lnTo>
                      <a:pt x="1005" y="96"/>
                    </a:lnTo>
                    <a:lnTo>
                      <a:pt x="1020" y="67"/>
                    </a:lnTo>
                    <a:lnTo>
                      <a:pt x="1003" y="40"/>
                    </a:lnTo>
                    <a:lnTo>
                      <a:pt x="983" y="53"/>
                    </a:lnTo>
                    <a:lnTo>
                      <a:pt x="954" y="62"/>
                    </a:lnTo>
                    <a:lnTo>
                      <a:pt x="927" y="79"/>
                    </a:lnTo>
                    <a:lnTo>
                      <a:pt x="927" y="109"/>
                    </a:lnTo>
                    <a:lnTo>
                      <a:pt x="908" y="118"/>
                    </a:lnTo>
                    <a:lnTo>
                      <a:pt x="908" y="77"/>
                    </a:lnTo>
                    <a:lnTo>
                      <a:pt x="886" y="101"/>
                    </a:lnTo>
                    <a:lnTo>
                      <a:pt x="874" y="99"/>
                    </a:lnTo>
                    <a:lnTo>
                      <a:pt x="857" y="43"/>
                    </a:lnTo>
                    <a:lnTo>
                      <a:pt x="830" y="29"/>
                    </a:lnTo>
                    <a:lnTo>
                      <a:pt x="798" y="22"/>
                    </a:lnTo>
                    <a:lnTo>
                      <a:pt x="759" y="0"/>
                    </a:lnTo>
                    <a:lnTo>
                      <a:pt x="710" y="0"/>
                    </a:lnTo>
                    <a:lnTo>
                      <a:pt x="710" y="40"/>
                    </a:lnTo>
                    <a:lnTo>
                      <a:pt x="703" y="72"/>
                    </a:lnTo>
                    <a:lnTo>
                      <a:pt x="700" y="106"/>
                    </a:lnTo>
                    <a:lnTo>
                      <a:pt x="703" y="138"/>
                    </a:lnTo>
                    <a:lnTo>
                      <a:pt x="730" y="170"/>
                    </a:lnTo>
                    <a:lnTo>
                      <a:pt x="766" y="167"/>
                    </a:lnTo>
                    <a:lnTo>
                      <a:pt x="778" y="131"/>
                    </a:lnTo>
                    <a:lnTo>
                      <a:pt x="796" y="109"/>
                    </a:lnTo>
                    <a:lnTo>
                      <a:pt x="805" y="138"/>
                    </a:lnTo>
                    <a:lnTo>
                      <a:pt x="800" y="175"/>
                    </a:lnTo>
                    <a:lnTo>
                      <a:pt x="825" y="206"/>
                    </a:lnTo>
                    <a:lnTo>
                      <a:pt x="866" y="204"/>
                    </a:lnTo>
                    <a:lnTo>
                      <a:pt x="839" y="226"/>
                    </a:lnTo>
                    <a:lnTo>
                      <a:pt x="835" y="236"/>
                    </a:lnTo>
                    <a:lnTo>
                      <a:pt x="854" y="267"/>
                    </a:lnTo>
                    <a:lnTo>
                      <a:pt x="830" y="267"/>
                    </a:lnTo>
                    <a:lnTo>
                      <a:pt x="788" y="245"/>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66" name="Freeform 86"/>
              <p:cNvSpPr>
                <a:spLocks/>
              </p:cNvSpPr>
              <p:nvPr/>
            </p:nvSpPr>
            <p:spPr bwMode="gray">
              <a:xfrm>
                <a:off x="1243" y="495"/>
                <a:ext cx="617" cy="721"/>
              </a:xfrm>
              <a:custGeom>
                <a:avLst/>
                <a:gdLst>
                  <a:gd name="T0" fmla="*/ 309 w 617"/>
                  <a:gd name="T1" fmla="*/ 54 h 721"/>
                  <a:gd name="T2" fmla="*/ 329 w 617"/>
                  <a:gd name="T3" fmla="*/ 128 h 721"/>
                  <a:gd name="T4" fmla="*/ 265 w 617"/>
                  <a:gd name="T5" fmla="*/ 94 h 721"/>
                  <a:gd name="T6" fmla="*/ 231 w 617"/>
                  <a:gd name="T7" fmla="*/ 133 h 721"/>
                  <a:gd name="T8" fmla="*/ 173 w 617"/>
                  <a:gd name="T9" fmla="*/ 150 h 721"/>
                  <a:gd name="T10" fmla="*/ 180 w 617"/>
                  <a:gd name="T11" fmla="*/ 194 h 721"/>
                  <a:gd name="T12" fmla="*/ 124 w 617"/>
                  <a:gd name="T13" fmla="*/ 216 h 721"/>
                  <a:gd name="T14" fmla="*/ 122 w 617"/>
                  <a:gd name="T15" fmla="*/ 259 h 721"/>
                  <a:gd name="T16" fmla="*/ 124 w 617"/>
                  <a:gd name="T17" fmla="*/ 311 h 721"/>
                  <a:gd name="T18" fmla="*/ 114 w 617"/>
                  <a:gd name="T19" fmla="*/ 367 h 721"/>
                  <a:gd name="T20" fmla="*/ 156 w 617"/>
                  <a:gd name="T21" fmla="*/ 398 h 721"/>
                  <a:gd name="T22" fmla="*/ 151 w 617"/>
                  <a:gd name="T23" fmla="*/ 450 h 721"/>
                  <a:gd name="T24" fmla="*/ 195 w 617"/>
                  <a:gd name="T25" fmla="*/ 486 h 721"/>
                  <a:gd name="T26" fmla="*/ 234 w 617"/>
                  <a:gd name="T27" fmla="*/ 476 h 721"/>
                  <a:gd name="T28" fmla="*/ 229 w 617"/>
                  <a:gd name="T29" fmla="*/ 498 h 721"/>
                  <a:gd name="T30" fmla="*/ 205 w 617"/>
                  <a:gd name="T31" fmla="*/ 552 h 721"/>
                  <a:gd name="T32" fmla="*/ 180 w 617"/>
                  <a:gd name="T33" fmla="*/ 603 h 721"/>
                  <a:gd name="T34" fmla="*/ 146 w 617"/>
                  <a:gd name="T35" fmla="*/ 566 h 721"/>
                  <a:gd name="T36" fmla="*/ 85 w 617"/>
                  <a:gd name="T37" fmla="*/ 557 h 721"/>
                  <a:gd name="T38" fmla="*/ 131 w 617"/>
                  <a:gd name="T39" fmla="*/ 615 h 721"/>
                  <a:gd name="T40" fmla="*/ 129 w 617"/>
                  <a:gd name="T41" fmla="*/ 652 h 721"/>
                  <a:gd name="T42" fmla="*/ 80 w 617"/>
                  <a:gd name="T43" fmla="*/ 630 h 721"/>
                  <a:gd name="T44" fmla="*/ 15 w 617"/>
                  <a:gd name="T45" fmla="*/ 596 h 721"/>
                  <a:gd name="T46" fmla="*/ 0 w 617"/>
                  <a:gd name="T47" fmla="*/ 652 h 721"/>
                  <a:gd name="T48" fmla="*/ 49 w 617"/>
                  <a:gd name="T49" fmla="*/ 686 h 721"/>
                  <a:gd name="T50" fmla="*/ 95 w 617"/>
                  <a:gd name="T51" fmla="*/ 691 h 721"/>
                  <a:gd name="T52" fmla="*/ 131 w 617"/>
                  <a:gd name="T53" fmla="*/ 691 h 721"/>
                  <a:gd name="T54" fmla="*/ 163 w 617"/>
                  <a:gd name="T55" fmla="*/ 708 h 721"/>
                  <a:gd name="T56" fmla="*/ 207 w 617"/>
                  <a:gd name="T57" fmla="*/ 698 h 721"/>
                  <a:gd name="T58" fmla="*/ 287 w 617"/>
                  <a:gd name="T59" fmla="*/ 696 h 721"/>
                  <a:gd name="T60" fmla="*/ 348 w 617"/>
                  <a:gd name="T61" fmla="*/ 679 h 721"/>
                  <a:gd name="T62" fmla="*/ 295 w 617"/>
                  <a:gd name="T63" fmla="*/ 635 h 721"/>
                  <a:gd name="T64" fmla="*/ 226 w 617"/>
                  <a:gd name="T65" fmla="*/ 652 h 721"/>
                  <a:gd name="T66" fmla="*/ 202 w 617"/>
                  <a:gd name="T67" fmla="*/ 613 h 721"/>
                  <a:gd name="T68" fmla="*/ 256 w 617"/>
                  <a:gd name="T69" fmla="*/ 603 h 721"/>
                  <a:gd name="T70" fmla="*/ 348 w 617"/>
                  <a:gd name="T71" fmla="*/ 593 h 721"/>
                  <a:gd name="T72" fmla="*/ 336 w 617"/>
                  <a:gd name="T73" fmla="*/ 540 h 721"/>
                  <a:gd name="T74" fmla="*/ 370 w 617"/>
                  <a:gd name="T75" fmla="*/ 501 h 721"/>
                  <a:gd name="T76" fmla="*/ 407 w 617"/>
                  <a:gd name="T77" fmla="*/ 471 h 721"/>
                  <a:gd name="T78" fmla="*/ 416 w 617"/>
                  <a:gd name="T79" fmla="*/ 389 h 721"/>
                  <a:gd name="T80" fmla="*/ 446 w 617"/>
                  <a:gd name="T81" fmla="*/ 342 h 721"/>
                  <a:gd name="T82" fmla="*/ 485 w 617"/>
                  <a:gd name="T83" fmla="*/ 313 h 721"/>
                  <a:gd name="T84" fmla="*/ 511 w 617"/>
                  <a:gd name="T85" fmla="*/ 250 h 721"/>
                  <a:gd name="T86" fmla="*/ 579 w 617"/>
                  <a:gd name="T87" fmla="*/ 179 h 721"/>
                  <a:gd name="T88" fmla="*/ 533 w 617"/>
                  <a:gd name="T89" fmla="*/ 157 h 721"/>
                  <a:gd name="T90" fmla="*/ 614 w 617"/>
                  <a:gd name="T91" fmla="*/ 128 h 721"/>
                  <a:gd name="T92" fmla="*/ 567 w 617"/>
                  <a:gd name="T93" fmla="*/ 29 h 721"/>
                  <a:gd name="T94" fmla="*/ 509 w 617"/>
                  <a:gd name="T95" fmla="*/ 56 h 721"/>
                  <a:gd name="T96" fmla="*/ 465 w 617"/>
                  <a:gd name="T97" fmla="*/ 10 h 721"/>
                  <a:gd name="T98" fmla="*/ 414 w 617"/>
                  <a:gd name="T99" fmla="*/ 29 h 721"/>
                  <a:gd name="T100" fmla="*/ 380 w 617"/>
                  <a:gd name="T101" fmla="*/ 22 h 721"/>
                  <a:gd name="T102" fmla="*/ 365 w 617"/>
                  <a:gd name="T103" fmla="*/ 49 h 72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17" h="721">
                    <a:moveTo>
                      <a:pt x="346" y="29"/>
                    </a:moveTo>
                    <a:lnTo>
                      <a:pt x="321" y="29"/>
                    </a:lnTo>
                    <a:lnTo>
                      <a:pt x="309" y="54"/>
                    </a:lnTo>
                    <a:lnTo>
                      <a:pt x="299" y="85"/>
                    </a:lnTo>
                    <a:lnTo>
                      <a:pt x="307" y="108"/>
                    </a:lnTo>
                    <a:lnTo>
                      <a:pt x="329" y="128"/>
                    </a:lnTo>
                    <a:lnTo>
                      <a:pt x="299" y="130"/>
                    </a:lnTo>
                    <a:lnTo>
                      <a:pt x="282" y="116"/>
                    </a:lnTo>
                    <a:lnTo>
                      <a:pt x="265" y="94"/>
                    </a:lnTo>
                    <a:lnTo>
                      <a:pt x="246" y="96"/>
                    </a:lnTo>
                    <a:lnTo>
                      <a:pt x="248" y="123"/>
                    </a:lnTo>
                    <a:lnTo>
                      <a:pt x="231" y="133"/>
                    </a:lnTo>
                    <a:lnTo>
                      <a:pt x="209" y="123"/>
                    </a:lnTo>
                    <a:lnTo>
                      <a:pt x="195" y="123"/>
                    </a:lnTo>
                    <a:lnTo>
                      <a:pt x="173" y="150"/>
                    </a:lnTo>
                    <a:lnTo>
                      <a:pt x="151" y="167"/>
                    </a:lnTo>
                    <a:lnTo>
                      <a:pt x="173" y="179"/>
                    </a:lnTo>
                    <a:lnTo>
                      <a:pt x="180" y="194"/>
                    </a:lnTo>
                    <a:lnTo>
                      <a:pt x="166" y="216"/>
                    </a:lnTo>
                    <a:lnTo>
                      <a:pt x="141" y="196"/>
                    </a:lnTo>
                    <a:lnTo>
                      <a:pt x="124" y="216"/>
                    </a:lnTo>
                    <a:lnTo>
                      <a:pt x="141" y="238"/>
                    </a:lnTo>
                    <a:lnTo>
                      <a:pt x="114" y="242"/>
                    </a:lnTo>
                    <a:lnTo>
                      <a:pt x="122" y="259"/>
                    </a:lnTo>
                    <a:lnTo>
                      <a:pt x="112" y="279"/>
                    </a:lnTo>
                    <a:lnTo>
                      <a:pt x="110" y="291"/>
                    </a:lnTo>
                    <a:lnTo>
                      <a:pt x="124" y="311"/>
                    </a:lnTo>
                    <a:lnTo>
                      <a:pt x="97" y="320"/>
                    </a:lnTo>
                    <a:lnTo>
                      <a:pt x="93" y="350"/>
                    </a:lnTo>
                    <a:lnTo>
                      <a:pt x="114" y="367"/>
                    </a:lnTo>
                    <a:lnTo>
                      <a:pt x="114" y="401"/>
                    </a:lnTo>
                    <a:lnTo>
                      <a:pt x="129" y="389"/>
                    </a:lnTo>
                    <a:lnTo>
                      <a:pt x="156" y="398"/>
                    </a:lnTo>
                    <a:lnTo>
                      <a:pt x="134" y="398"/>
                    </a:lnTo>
                    <a:lnTo>
                      <a:pt x="131" y="447"/>
                    </a:lnTo>
                    <a:lnTo>
                      <a:pt x="151" y="450"/>
                    </a:lnTo>
                    <a:lnTo>
                      <a:pt x="156" y="467"/>
                    </a:lnTo>
                    <a:lnTo>
                      <a:pt x="163" y="489"/>
                    </a:lnTo>
                    <a:lnTo>
                      <a:pt x="195" y="486"/>
                    </a:lnTo>
                    <a:lnTo>
                      <a:pt x="200" y="459"/>
                    </a:lnTo>
                    <a:lnTo>
                      <a:pt x="219" y="457"/>
                    </a:lnTo>
                    <a:lnTo>
                      <a:pt x="234" y="476"/>
                    </a:lnTo>
                    <a:lnTo>
                      <a:pt x="256" y="481"/>
                    </a:lnTo>
                    <a:lnTo>
                      <a:pt x="261" y="496"/>
                    </a:lnTo>
                    <a:lnTo>
                      <a:pt x="229" y="498"/>
                    </a:lnTo>
                    <a:lnTo>
                      <a:pt x="229" y="518"/>
                    </a:lnTo>
                    <a:lnTo>
                      <a:pt x="217" y="542"/>
                    </a:lnTo>
                    <a:lnTo>
                      <a:pt x="205" y="552"/>
                    </a:lnTo>
                    <a:lnTo>
                      <a:pt x="200" y="571"/>
                    </a:lnTo>
                    <a:lnTo>
                      <a:pt x="190" y="591"/>
                    </a:lnTo>
                    <a:lnTo>
                      <a:pt x="180" y="603"/>
                    </a:lnTo>
                    <a:lnTo>
                      <a:pt x="168" y="574"/>
                    </a:lnTo>
                    <a:lnTo>
                      <a:pt x="149" y="581"/>
                    </a:lnTo>
                    <a:lnTo>
                      <a:pt x="146" y="566"/>
                    </a:lnTo>
                    <a:lnTo>
                      <a:pt x="127" y="549"/>
                    </a:lnTo>
                    <a:lnTo>
                      <a:pt x="105" y="547"/>
                    </a:lnTo>
                    <a:lnTo>
                      <a:pt x="85" y="557"/>
                    </a:lnTo>
                    <a:lnTo>
                      <a:pt x="71" y="569"/>
                    </a:lnTo>
                    <a:lnTo>
                      <a:pt x="110" y="610"/>
                    </a:lnTo>
                    <a:lnTo>
                      <a:pt x="131" y="615"/>
                    </a:lnTo>
                    <a:lnTo>
                      <a:pt x="139" y="642"/>
                    </a:lnTo>
                    <a:lnTo>
                      <a:pt x="141" y="664"/>
                    </a:lnTo>
                    <a:lnTo>
                      <a:pt x="129" y="652"/>
                    </a:lnTo>
                    <a:lnTo>
                      <a:pt x="112" y="640"/>
                    </a:lnTo>
                    <a:lnTo>
                      <a:pt x="100" y="652"/>
                    </a:lnTo>
                    <a:lnTo>
                      <a:pt x="80" y="630"/>
                    </a:lnTo>
                    <a:lnTo>
                      <a:pt x="66" y="584"/>
                    </a:lnTo>
                    <a:lnTo>
                      <a:pt x="54" y="576"/>
                    </a:lnTo>
                    <a:lnTo>
                      <a:pt x="15" y="596"/>
                    </a:lnTo>
                    <a:lnTo>
                      <a:pt x="17" y="632"/>
                    </a:lnTo>
                    <a:lnTo>
                      <a:pt x="0" y="635"/>
                    </a:lnTo>
                    <a:lnTo>
                      <a:pt x="0" y="652"/>
                    </a:lnTo>
                    <a:lnTo>
                      <a:pt x="22" y="654"/>
                    </a:lnTo>
                    <a:lnTo>
                      <a:pt x="29" y="679"/>
                    </a:lnTo>
                    <a:lnTo>
                      <a:pt x="49" y="686"/>
                    </a:lnTo>
                    <a:lnTo>
                      <a:pt x="75" y="688"/>
                    </a:lnTo>
                    <a:lnTo>
                      <a:pt x="90" y="676"/>
                    </a:lnTo>
                    <a:lnTo>
                      <a:pt x="95" y="691"/>
                    </a:lnTo>
                    <a:lnTo>
                      <a:pt x="114" y="705"/>
                    </a:lnTo>
                    <a:lnTo>
                      <a:pt x="131" y="708"/>
                    </a:lnTo>
                    <a:lnTo>
                      <a:pt x="131" y="691"/>
                    </a:lnTo>
                    <a:lnTo>
                      <a:pt x="146" y="679"/>
                    </a:lnTo>
                    <a:lnTo>
                      <a:pt x="153" y="696"/>
                    </a:lnTo>
                    <a:lnTo>
                      <a:pt x="163" y="708"/>
                    </a:lnTo>
                    <a:lnTo>
                      <a:pt x="180" y="705"/>
                    </a:lnTo>
                    <a:lnTo>
                      <a:pt x="200" y="720"/>
                    </a:lnTo>
                    <a:lnTo>
                      <a:pt x="207" y="698"/>
                    </a:lnTo>
                    <a:lnTo>
                      <a:pt x="222" y="715"/>
                    </a:lnTo>
                    <a:lnTo>
                      <a:pt x="248" y="718"/>
                    </a:lnTo>
                    <a:lnTo>
                      <a:pt x="287" y="696"/>
                    </a:lnTo>
                    <a:lnTo>
                      <a:pt x="297" y="713"/>
                    </a:lnTo>
                    <a:lnTo>
                      <a:pt x="326" y="713"/>
                    </a:lnTo>
                    <a:lnTo>
                      <a:pt x="348" y="679"/>
                    </a:lnTo>
                    <a:lnTo>
                      <a:pt x="348" y="654"/>
                    </a:lnTo>
                    <a:lnTo>
                      <a:pt x="329" y="625"/>
                    </a:lnTo>
                    <a:lnTo>
                      <a:pt x="295" y="635"/>
                    </a:lnTo>
                    <a:lnTo>
                      <a:pt x="265" y="644"/>
                    </a:lnTo>
                    <a:lnTo>
                      <a:pt x="246" y="644"/>
                    </a:lnTo>
                    <a:lnTo>
                      <a:pt x="226" y="652"/>
                    </a:lnTo>
                    <a:lnTo>
                      <a:pt x="209" y="640"/>
                    </a:lnTo>
                    <a:lnTo>
                      <a:pt x="185" y="615"/>
                    </a:lnTo>
                    <a:lnTo>
                      <a:pt x="202" y="613"/>
                    </a:lnTo>
                    <a:lnTo>
                      <a:pt x="224" y="608"/>
                    </a:lnTo>
                    <a:lnTo>
                      <a:pt x="239" y="596"/>
                    </a:lnTo>
                    <a:lnTo>
                      <a:pt x="256" y="603"/>
                    </a:lnTo>
                    <a:lnTo>
                      <a:pt x="287" y="613"/>
                    </a:lnTo>
                    <a:lnTo>
                      <a:pt x="324" y="591"/>
                    </a:lnTo>
                    <a:lnTo>
                      <a:pt x="348" y="593"/>
                    </a:lnTo>
                    <a:lnTo>
                      <a:pt x="370" y="574"/>
                    </a:lnTo>
                    <a:lnTo>
                      <a:pt x="355" y="547"/>
                    </a:lnTo>
                    <a:lnTo>
                      <a:pt x="336" y="540"/>
                    </a:lnTo>
                    <a:lnTo>
                      <a:pt x="360" y="532"/>
                    </a:lnTo>
                    <a:lnTo>
                      <a:pt x="377" y="523"/>
                    </a:lnTo>
                    <a:lnTo>
                      <a:pt x="370" y="501"/>
                    </a:lnTo>
                    <a:lnTo>
                      <a:pt x="387" y="498"/>
                    </a:lnTo>
                    <a:lnTo>
                      <a:pt x="407" y="493"/>
                    </a:lnTo>
                    <a:lnTo>
                      <a:pt x="407" y="471"/>
                    </a:lnTo>
                    <a:lnTo>
                      <a:pt x="416" y="457"/>
                    </a:lnTo>
                    <a:lnTo>
                      <a:pt x="429" y="430"/>
                    </a:lnTo>
                    <a:lnTo>
                      <a:pt x="416" y="389"/>
                    </a:lnTo>
                    <a:lnTo>
                      <a:pt x="416" y="374"/>
                    </a:lnTo>
                    <a:lnTo>
                      <a:pt x="436" y="359"/>
                    </a:lnTo>
                    <a:lnTo>
                      <a:pt x="446" y="342"/>
                    </a:lnTo>
                    <a:lnTo>
                      <a:pt x="460" y="357"/>
                    </a:lnTo>
                    <a:lnTo>
                      <a:pt x="472" y="337"/>
                    </a:lnTo>
                    <a:lnTo>
                      <a:pt x="485" y="313"/>
                    </a:lnTo>
                    <a:lnTo>
                      <a:pt x="487" y="296"/>
                    </a:lnTo>
                    <a:lnTo>
                      <a:pt x="502" y="294"/>
                    </a:lnTo>
                    <a:lnTo>
                      <a:pt x="511" y="250"/>
                    </a:lnTo>
                    <a:lnTo>
                      <a:pt x="528" y="240"/>
                    </a:lnTo>
                    <a:lnTo>
                      <a:pt x="545" y="223"/>
                    </a:lnTo>
                    <a:lnTo>
                      <a:pt x="579" y="179"/>
                    </a:lnTo>
                    <a:lnTo>
                      <a:pt x="567" y="169"/>
                    </a:lnTo>
                    <a:lnTo>
                      <a:pt x="536" y="189"/>
                    </a:lnTo>
                    <a:lnTo>
                      <a:pt x="533" y="157"/>
                    </a:lnTo>
                    <a:lnTo>
                      <a:pt x="553" y="147"/>
                    </a:lnTo>
                    <a:lnTo>
                      <a:pt x="577" y="143"/>
                    </a:lnTo>
                    <a:lnTo>
                      <a:pt x="614" y="128"/>
                    </a:lnTo>
                    <a:lnTo>
                      <a:pt x="616" y="85"/>
                    </a:lnTo>
                    <a:lnTo>
                      <a:pt x="609" y="61"/>
                    </a:lnTo>
                    <a:lnTo>
                      <a:pt x="567" y="29"/>
                    </a:lnTo>
                    <a:lnTo>
                      <a:pt x="536" y="41"/>
                    </a:lnTo>
                    <a:lnTo>
                      <a:pt x="523" y="61"/>
                    </a:lnTo>
                    <a:lnTo>
                      <a:pt x="509" y="56"/>
                    </a:lnTo>
                    <a:lnTo>
                      <a:pt x="523" y="37"/>
                    </a:lnTo>
                    <a:lnTo>
                      <a:pt x="504" y="10"/>
                    </a:lnTo>
                    <a:lnTo>
                      <a:pt x="465" y="10"/>
                    </a:lnTo>
                    <a:lnTo>
                      <a:pt x="446" y="0"/>
                    </a:lnTo>
                    <a:lnTo>
                      <a:pt x="433" y="12"/>
                    </a:lnTo>
                    <a:lnTo>
                      <a:pt x="414" y="29"/>
                    </a:lnTo>
                    <a:lnTo>
                      <a:pt x="399" y="17"/>
                    </a:lnTo>
                    <a:lnTo>
                      <a:pt x="375" y="7"/>
                    </a:lnTo>
                    <a:lnTo>
                      <a:pt x="380" y="22"/>
                    </a:lnTo>
                    <a:lnTo>
                      <a:pt x="392" y="39"/>
                    </a:lnTo>
                    <a:lnTo>
                      <a:pt x="375" y="63"/>
                    </a:lnTo>
                    <a:lnTo>
                      <a:pt x="365" y="49"/>
                    </a:lnTo>
                    <a:lnTo>
                      <a:pt x="346" y="29"/>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67" name="Freeform 87"/>
              <p:cNvSpPr>
                <a:spLocks/>
              </p:cNvSpPr>
              <p:nvPr/>
            </p:nvSpPr>
            <p:spPr bwMode="gray">
              <a:xfrm>
                <a:off x="940" y="1012"/>
                <a:ext cx="108" cy="112"/>
              </a:xfrm>
              <a:custGeom>
                <a:avLst/>
                <a:gdLst>
                  <a:gd name="T0" fmla="*/ 97 w 108"/>
                  <a:gd name="T1" fmla="*/ 0 h 112"/>
                  <a:gd name="T2" fmla="*/ 78 w 108"/>
                  <a:gd name="T3" fmla="*/ 7 h 112"/>
                  <a:gd name="T4" fmla="*/ 54 w 108"/>
                  <a:gd name="T5" fmla="*/ 14 h 112"/>
                  <a:gd name="T6" fmla="*/ 36 w 108"/>
                  <a:gd name="T7" fmla="*/ 36 h 112"/>
                  <a:gd name="T8" fmla="*/ 17 w 108"/>
                  <a:gd name="T9" fmla="*/ 43 h 112"/>
                  <a:gd name="T10" fmla="*/ 0 w 108"/>
                  <a:gd name="T11" fmla="*/ 101 h 112"/>
                  <a:gd name="T12" fmla="*/ 34 w 108"/>
                  <a:gd name="T13" fmla="*/ 111 h 112"/>
                  <a:gd name="T14" fmla="*/ 54 w 108"/>
                  <a:gd name="T15" fmla="*/ 104 h 112"/>
                  <a:gd name="T16" fmla="*/ 58 w 108"/>
                  <a:gd name="T17" fmla="*/ 75 h 112"/>
                  <a:gd name="T18" fmla="*/ 80 w 108"/>
                  <a:gd name="T19" fmla="*/ 97 h 112"/>
                  <a:gd name="T20" fmla="*/ 92 w 108"/>
                  <a:gd name="T21" fmla="*/ 70 h 112"/>
                  <a:gd name="T22" fmla="*/ 107 w 108"/>
                  <a:gd name="T23" fmla="*/ 46 h 112"/>
                  <a:gd name="T24" fmla="*/ 92 w 108"/>
                  <a:gd name="T25" fmla="*/ 34 h 112"/>
                  <a:gd name="T26" fmla="*/ 97 w 108"/>
                  <a:gd name="T27" fmla="*/ 0 h 1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8" h="112">
                    <a:moveTo>
                      <a:pt x="97" y="0"/>
                    </a:moveTo>
                    <a:lnTo>
                      <a:pt x="78" y="7"/>
                    </a:lnTo>
                    <a:lnTo>
                      <a:pt x="54" y="14"/>
                    </a:lnTo>
                    <a:lnTo>
                      <a:pt x="36" y="36"/>
                    </a:lnTo>
                    <a:lnTo>
                      <a:pt x="17" y="43"/>
                    </a:lnTo>
                    <a:lnTo>
                      <a:pt x="0" y="101"/>
                    </a:lnTo>
                    <a:lnTo>
                      <a:pt x="34" y="111"/>
                    </a:lnTo>
                    <a:lnTo>
                      <a:pt x="54" y="104"/>
                    </a:lnTo>
                    <a:lnTo>
                      <a:pt x="58" y="75"/>
                    </a:lnTo>
                    <a:lnTo>
                      <a:pt x="80" y="97"/>
                    </a:lnTo>
                    <a:lnTo>
                      <a:pt x="92" y="70"/>
                    </a:lnTo>
                    <a:lnTo>
                      <a:pt x="107" y="46"/>
                    </a:lnTo>
                    <a:lnTo>
                      <a:pt x="92" y="34"/>
                    </a:lnTo>
                    <a:lnTo>
                      <a:pt x="97"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68" name="Freeform 88"/>
              <p:cNvSpPr>
                <a:spLocks/>
              </p:cNvSpPr>
              <p:nvPr/>
            </p:nvSpPr>
            <p:spPr bwMode="gray">
              <a:xfrm>
                <a:off x="1023" y="1060"/>
                <a:ext cx="178" cy="144"/>
              </a:xfrm>
              <a:custGeom>
                <a:avLst/>
                <a:gdLst>
                  <a:gd name="T0" fmla="*/ 133 w 178"/>
                  <a:gd name="T1" fmla="*/ 0 h 144"/>
                  <a:gd name="T2" fmla="*/ 116 w 178"/>
                  <a:gd name="T3" fmla="*/ 17 h 144"/>
                  <a:gd name="T4" fmla="*/ 97 w 178"/>
                  <a:gd name="T5" fmla="*/ 24 h 144"/>
                  <a:gd name="T6" fmla="*/ 97 w 178"/>
                  <a:gd name="T7" fmla="*/ 51 h 144"/>
                  <a:gd name="T8" fmla="*/ 114 w 178"/>
                  <a:gd name="T9" fmla="*/ 63 h 144"/>
                  <a:gd name="T10" fmla="*/ 92 w 178"/>
                  <a:gd name="T11" fmla="*/ 70 h 144"/>
                  <a:gd name="T12" fmla="*/ 73 w 178"/>
                  <a:gd name="T13" fmla="*/ 56 h 144"/>
                  <a:gd name="T14" fmla="*/ 58 w 178"/>
                  <a:gd name="T15" fmla="*/ 39 h 144"/>
                  <a:gd name="T16" fmla="*/ 34 w 178"/>
                  <a:gd name="T17" fmla="*/ 34 h 144"/>
                  <a:gd name="T18" fmla="*/ 19 w 178"/>
                  <a:gd name="T19" fmla="*/ 44 h 144"/>
                  <a:gd name="T20" fmla="*/ 19 w 178"/>
                  <a:gd name="T21" fmla="*/ 65 h 144"/>
                  <a:gd name="T22" fmla="*/ 0 w 178"/>
                  <a:gd name="T23" fmla="*/ 73 h 144"/>
                  <a:gd name="T24" fmla="*/ 0 w 178"/>
                  <a:gd name="T25" fmla="*/ 95 h 144"/>
                  <a:gd name="T26" fmla="*/ 19 w 178"/>
                  <a:gd name="T27" fmla="*/ 116 h 144"/>
                  <a:gd name="T28" fmla="*/ 41 w 178"/>
                  <a:gd name="T29" fmla="*/ 99 h 144"/>
                  <a:gd name="T30" fmla="*/ 53 w 178"/>
                  <a:gd name="T31" fmla="*/ 119 h 144"/>
                  <a:gd name="T32" fmla="*/ 39 w 178"/>
                  <a:gd name="T33" fmla="*/ 131 h 144"/>
                  <a:gd name="T34" fmla="*/ 68 w 178"/>
                  <a:gd name="T35" fmla="*/ 143 h 144"/>
                  <a:gd name="T36" fmla="*/ 99 w 178"/>
                  <a:gd name="T37" fmla="*/ 131 h 144"/>
                  <a:gd name="T38" fmla="*/ 121 w 178"/>
                  <a:gd name="T39" fmla="*/ 124 h 144"/>
                  <a:gd name="T40" fmla="*/ 160 w 178"/>
                  <a:gd name="T41" fmla="*/ 111 h 144"/>
                  <a:gd name="T42" fmla="*/ 177 w 178"/>
                  <a:gd name="T43" fmla="*/ 95 h 144"/>
                  <a:gd name="T44" fmla="*/ 172 w 178"/>
                  <a:gd name="T45" fmla="*/ 65 h 144"/>
                  <a:gd name="T46" fmla="*/ 158 w 178"/>
                  <a:gd name="T47" fmla="*/ 46 h 144"/>
                  <a:gd name="T48" fmla="*/ 138 w 178"/>
                  <a:gd name="T49" fmla="*/ 36 h 144"/>
                  <a:gd name="T50" fmla="*/ 133 w 178"/>
                  <a:gd name="T51" fmla="*/ 0 h 14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8" h="144">
                    <a:moveTo>
                      <a:pt x="133" y="0"/>
                    </a:moveTo>
                    <a:lnTo>
                      <a:pt x="116" y="17"/>
                    </a:lnTo>
                    <a:lnTo>
                      <a:pt x="97" y="24"/>
                    </a:lnTo>
                    <a:lnTo>
                      <a:pt x="97" y="51"/>
                    </a:lnTo>
                    <a:lnTo>
                      <a:pt x="114" y="63"/>
                    </a:lnTo>
                    <a:lnTo>
                      <a:pt x="92" y="70"/>
                    </a:lnTo>
                    <a:lnTo>
                      <a:pt x="73" y="56"/>
                    </a:lnTo>
                    <a:lnTo>
                      <a:pt x="58" y="39"/>
                    </a:lnTo>
                    <a:lnTo>
                      <a:pt x="34" y="34"/>
                    </a:lnTo>
                    <a:lnTo>
                      <a:pt x="19" y="44"/>
                    </a:lnTo>
                    <a:lnTo>
                      <a:pt x="19" y="65"/>
                    </a:lnTo>
                    <a:lnTo>
                      <a:pt x="0" y="73"/>
                    </a:lnTo>
                    <a:lnTo>
                      <a:pt x="0" y="95"/>
                    </a:lnTo>
                    <a:lnTo>
                      <a:pt x="19" y="116"/>
                    </a:lnTo>
                    <a:lnTo>
                      <a:pt x="41" y="99"/>
                    </a:lnTo>
                    <a:lnTo>
                      <a:pt x="53" y="119"/>
                    </a:lnTo>
                    <a:lnTo>
                      <a:pt x="39" y="131"/>
                    </a:lnTo>
                    <a:lnTo>
                      <a:pt x="68" y="143"/>
                    </a:lnTo>
                    <a:lnTo>
                      <a:pt x="99" y="131"/>
                    </a:lnTo>
                    <a:lnTo>
                      <a:pt x="121" y="124"/>
                    </a:lnTo>
                    <a:lnTo>
                      <a:pt x="160" y="111"/>
                    </a:lnTo>
                    <a:lnTo>
                      <a:pt x="177" y="95"/>
                    </a:lnTo>
                    <a:lnTo>
                      <a:pt x="172" y="65"/>
                    </a:lnTo>
                    <a:lnTo>
                      <a:pt x="158" y="46"/>
                    </a:lnTo>
                    <a:lnTo>
                      <a:pt x="138" y="36"/>
                    </a:lnTo>
                    <a:lnTo>
                      <a:pt x="133"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69" name="Freeform 89"/>
              <p:cNvSpPr>
                <a:spLocks/>
              </p:cNvSpPr>
              <p:nvPr/>
            </p:nvSpPr>
            <p:spPr bwMode="gray">
              <a:xfrm>
                <a:off x="1195" y="877"/>
                <a:ext cx="95" cy="113"/>
              </a:xfrm>
              <a:custGeom>
                <a:avLst/>
                <a:gdLst>
                  <a:gd name="T0" fmla="*/ 22 w 95"/>
                  <a:gd name="T1" fmla="*/ 0 h 113"/>
                  <a:gd name="T2" fmla="*/ 42 w 95"/>
                  <a:gd name="T3" fmla="*/ 12 h 113"/>
                  <a:gd name="T4" fmla="*/ 72 w 95"/>
                  <a:gd name="T5" fmla="*/ 29 h 113"/>
                  <a:gd name="T6" fmla="*/ 89 w 95"/>
                  <a:gd name="T7" fmla="*/ 41 h 113"/>
                  <a:gd name="T8" fmla="*/ 92 w 95"/>
                  <a:gd name="T9" fmla="*/ 61 h 113"/>
                  <a:gd name="T10" fmla="*/ 92 w 95"/>
                  <a:gd name="T11" fmla="*/ 105 h 113"/>
                  <a:gd name="T12" fmla="*/ 94 w 95"/>
                  <a:gd name="T13" fmla="*/ 112 h 113"/>
                  <a:gd name="T14" fmla="*/ 72 w 95"/>
                  <a:gd name="T15" fmla="*/ 107 h 113"/>
                  <a:gd name="T16" fmla="*/ 49 w 95"/>
                  <a:gd name="T17" fmla="*/ 85 h 113"/>
                  <a:gd name="T18" fmla="*/ 30 w 95"/>
                  <a:gd name="T19" fmla="*/ 85 h 113"/>
                  <a:gd name="T20" fmla="*/ 7 w 95"/>
                  <a:gd name="T21" fmla="*/ 83 h 113"/>
                  <a:gd name="T22" fmla="*/ 25 w 95"/>
                  <a:gd name="T23" fmla="*/ 61 h 113"/>
                  <a:gd name="T24" fmla="*/ 20 w 95"/>
                  <a:gd name="T25" fmla="*/ 44 h 113"/>
                  <a:gd name="T26" fmla="*/ 0 w 95"/>
                  <a:gd name="T27" fmla="*/ 32 h 113"/>
                  <a:gd name="T28" fmla="*/ 22 w 95"/>
                  <a:gd name="T29" fmla="*/ 0 h 1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5" h="113">
                    <a:moveTo>
                      <a:pt x="22" y="0"/>
                    </a:moveTo>
                    <a:lnTo>
                      <a:pt x="42" y="12"/>
                    </a:lnTo>
                    <a:lnTo>
                      <a:pt x="72" y="29"/>
                    </a:lnTo>
                    <a:lnTo>
                      <a:pt x="89" y="41"/>
                    </a:lnTo>
                    <a:lnTo>
                      <a:pt x="92" y="61"/>
                    </a:lnTo>
                    <a:lnTo>
                      <a:pt x="92" y="105"/>
                    </a:lnTo>
                    <a:lnTo>
                      <a:pt x="94" y="112"/>
                    </a:lnTo>
                    <a:lnTo>
                      <a:pt x="72" y="107"/>
                    </a:lnTo>
                    <a:lnTo>
                      <a:pt x="49" y="85"/>
                    </a:lnTo>
                    <a:lnTo>
                      <a:pt x="30" y="85"/>
                    </a:lnTo>
                    <a:lnTo>
                      <a:pt x="7" y="83"/>
                    </a:lnTo>
                    <a:lnTo>
                      <a:pt x="25" y="61"/>
                    </a:lnTo>
                    <a:lnTo>
                      <a:pt x="20" y="44"/>
                    </a:lnTo>
                    <a:lnTo>
                      <a:pt x="0" y="32"/>
                    </a:lnTo>
                    <a:lnTo>
                      <a:pt x="22"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70" name="Freeform 90"/>
              <p:cNvSpPr>
                <a:spLocks/>
              </p:cNvSpPr>
              <p:nvPr/>
            </p:nvSpPr>
            <p:spPr bwMode="gray">
              <a:xfrm>
                <a:off x="1065" y="919"/>
                <a:ext cx="74" cy="48"/>
              </a:xfrm>
              <a:custGeom>
                <a:avLst/>
                <a:gdLst>
                  <a:gd name="T0" fmla="*/ 56 w 74"/>
                  <a:gd name="T1" fmla="*/ 0 h 48"/>
                  <a:gd name="T2" fmla="*/ 37 w 74"/>
                  <a:gd name="T3" fmla="*/ 12 h 48"/>
                  <a:gd name="T4" fmla="*/ 22 w 74"/>
                  <a:gd name="T5" fmla="*/ 26 h 48"/>
                  <a:gd name="T6" fmla="*/ 0 w 74"/>
                  <a:gd name="T7" fmla="*/ 28 h 48"/>
                  <a:gd name="T8" fmla="*/ 12 w 74"/>
                  <a:gd name="T9" fmla="*/ 47 h 48"/>
                  <a:gd name="T10" fmla="*/ 39 w 74"/>
                  <a:gd name="T11" fmla="*/ 47 h 48"/>
                  <a:gd name="T12" fmla="*/ 73 w 74"/>
                  <a:gd name="T13" fmla="*/ 47 h 48"/>
                  <a:gd name="T14" fmla="*/ 71 w 74"/>
                  <a:gd name="T15" fmla="*/ 21 h 48"/>
                  <a:gd name="T16" fmla="*/ 56 w 74"/>
                  <a:gd name="T17" fmla="*/ 0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 h="48">
                    <a:moveTo>
                      <a:pt x="56" y="0"/>
                    </a:moveTo>
                    <a:lnTo>
                      <a:pt x="37" y="12"/>
                    </a:lnTo>
                    <a:lnTo>
                      <a:pt x="22" y="26"/>
                    </a:lnTo>
                    <a:lnTo>
                      <a:pt x="0" y="28"/>
                    </a:lnTo>
                    <a:lnTo>
                      <a:pt x="12" y="47"/>
                    </a:lnTo>
                    <a:lnTo>
                      <a:pt x="39" y="47"/>
                    </a:lnTo>
                    <a:lnTo>
                      <a:pt x="73" y="47"/>
                    </a:lnTo>
                    <a:lnTo>
                      <a:pt x="71" y="21"/>
                    </a:lnTo>
                    <a:lnTo>
                      <a:pt x="56"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71" name="Freeform 91"/>
              <p:cNvSpPr>
                <a:spLocks/>
              </p:cNvSpPr>
              <p:nvPr/>
            </p:nvSpPr>
            <p:spPr bwMode="gray">
              <a:xfrm>
                <a:off x="1076" y="982"/>
                <a:ext cx="61" cy="58"/>
              </a:xfrm>
              <a:custGeom>
                <a:avLst/>
                <a:gdLst>
                  <a:gd name="T0" fmla="*/ 0 w 61"/>
                  <a:gd name="T1" fmla="*/ 10 h 58"/>
                  <a:gd name="T2" fmla="*/ 25 w 61"/>
                  <a:gd name="T3" fmla="*/ 0 h 58"/>
                  <a:gd name="T4" fmla="*/ 48 w 61"/>
                  <a:gd name="T5" fmla="*/ 2 h 58"/>
                  <a:gd name="T6" fmla="*/ 60 w 61"/>
                  <a:gd name="T7" fmla="*/ 10 h 58"/>
                  <a:gd name="T8" fmla="*/ 55 w 61"/>
                  <a:gd name="T9" fmla="*/ 32 h 58"/>
                  <a:gd name="T10" fmla="*/ 48 w 61"/>
                  <a:gd name="T11" fmla="*/ 45 h 58"/>
                  <a:gd name="T12" fmla="*/ 20 w 61"/>
                  <a:gd name="T13" fmla="*/ 57 h 58"/>
                  <a:gd name="T14" fmla="*/ 5 w 61"/>
                  <a:gd name="T15" fmla="*/ 35 h 58"/>
                  <a:gd name="T16" fmla="*/ 0 w 61"/>
                  <a:gd name="T17" fmla="*/ 10 h 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 h="58">
                    <a:moveTo>
                      <a:pt x="0" y="10"/>
                    </a:moveTo>
                    <a:lnTo>
                      <a:pt x="25" y="0"/>
                    </a:lnTo>
                    <a:lnTo>
                      <a:pt x="48" y="2"/>
                    </a:lnTo>
                    <a:lnTo>
                      <a:pt x="60" y="10"/>
                    </a:lnTo>
                    <a:lnTo>
                      <a:pt x="55" y="32"/>
                    </a:lnTo>
                    <a:lnTo>
                      <a:pt x="48" y="45"/>
                    </a:lnTo>
                    <a:lnTo>
                      <a:pt x="20" y="57"/>
                    </a:lnTo>
                    <a:lnTo>
                      <a:pt x="5" y="35"/>
                    </a:lnTo>
                    <a:lnTo>
                      <a:pt x="0" y="1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72" name="Freeform 92"/>
              <p:cNvSpPr>
                <a:spLocks/>
              </p:cNvSpPr>
              <p:nvPr/>
            </p:nvSpPr>
            <p:spPr bwMode="gray">
              <a:xfrm>
                <a:off x="1300" y="902"/>
                <a:ext cx="88" cy="129"/>
              </a:xfrm>
              <a:custGeom>
                <a:avLst/>
                <a:gdLst>
                  <a:gd name="T0" fmla="*/ 12 w 88"/>
                  <a:gd name="T1" fmla="*/ 0 h 129"/>
                  <a:gd name="T2" fmla="*/ 5 w 88"/>
                  <a:gd name="T3" fmla="*/ 20 h 129"/>
                  <a:gd name="T4" fmla="*/ 0 w 88"/>
                  <a:gd name="T5" fmla="*/ 42 h 129"/>
                  <a:gd name="T6" fmla="*/ 7 w 88"/>
                  <a:gd name="T7" fmla="*/ 59 h 129"/>
                  <a:gd name="T8" fmla="*/ 10 w 88"/>
                  <a:gd name="T9" fmla="*/ 89 h 129"/>
                  <a:gd name="T10" fmla="*/ 30 w 88"/>
                  <a:gd name="T11" fmla="*/ 101 h 129"/>
                  <a:gd name="T12" fmla="*/ 37 w 88"/>
                  <a:gd name="T13" fmla="*/ 123 h 129"/>
                  <a:gd name="T14" fmla="*/ 65 w 88"/>
                  <a:gd name="T15" fmla="*/ 128 h 129"/>
                  <a:gd name="T16" fmla="*/ 87 w 88"/>
                  <a:gd name="T17" fmla="*/ 126 h 129"/>
                  <a:gd name="T18" fmla="*/ 87 w 88"/>
                  <a:gd name="T19" fmla="*/ 98 h 129"/>
                  <a:gd name="T20" fmla="*/ 62 w 88"/>
                  <a:gd name="T21" fmla="*/ 76 h 129"/>
                  <a:gd name="T22" fmla="*/ 60 w 88"/>
                  <a:gd name="T23" fmla="*/ 54 h 129"/>
                  <a:gd name="T24" fmla="*/ 50 w 88"/>
                  <a:gd name="T25" fmla="*/ 30 h 129"/>
                  <a:gd name="T26" fmla="*/ 25 w 88"/>
                  <a:gd name="T27" fmla="*/ 22 h 129"/>
                  <a:gd name="T28" fmla="*/ 12 w 88"/>
                  <a:gd name="T29" fmla="*/ 0 h 1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8" h="129">
                    <a:moveTo>
                      <a:pt x="12" y="0"/>
                    </a:moveTo>
                    <a:lnTo>
                      <a:pt x="5" y="20"/>
                    </a:lnTo>
                    <a:lnTo>
                      <a:pt x="0" y="42"/>
                    </a:lnTo>
                    <a:lnTo>
                      <a:pt x="7" y="59"/>
                    </a:lnTo>
                    <a:lnTo>
                      <a:pt x="10" y="89"/>
                    </a:lnTo>
                    <a:lnTo>
                      <a:pt x="30" y="101"/>
                    </a:lnTo>
                    <a:lnTo>
                      <a:pt x="37" y="123"/>
                    </a:lnTo>
                    <a:lnTo>
                      <a:pt x="65" y="128"/>
                    </a:lnTo>
                    <a:lnTo>
                      <a:pt x="87" y="126"/>
                    </a:lnTo>
                    <a:lnTo>
                      <a:pt x="87" y="98"/>
                    </a:lnTo>
                    <a:lnTo>
                      <a:pt x="62" y="76"/>
                    </a:lnTo>
                    <a:lnTo>
                      <a:pt x="60" y="54"/>
                    </a:lnTo>
                    <a:lnTo>
                      <a:pt x="50" y="30"/>
                    </a:lnTo>
                    <a:lnTo>
                      <a:pt x="25" y="22"/>
                    </a:lnTo>
                    <a:lnTo>
                      <a:pt x="12"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73" name="Freeform 93"/>
              <p:cNvSpPr>
                <a:spLocks/>
              </p:cNvSpPr>
              <p:nvPr/>
            </p:nvSpPr>
            <p:spPr bwMode="gray">
              <a:xfrm>
                <a:off x="1248" y="1229"/>
                <a:ext cx="78" cy="152"/>
              </a:xfrm>
              <a:custGeom>
                <a:avLst/>
                <a:gdLst>
                  <a:gd name="T0" fmla="*/ 7 w 78"/>
                  <a:gd name="T1" fmla="*/ 6 h 152"/>
                  <a:gd name="T2" fmla="*/ 34 w 78"/>
                  <a:gd name="T3" fmla="*/ 0 h 152"/>
                  <a:gd name="T4" fmla="*/ 51 w 78"/>
                  <a:gd name="T5" fmla="*/ 0 h 152"/>
                  <a:gd name="T6" fmla="*/ 65 w 78"/>
                  <a:gd name="T7" fmla="*/ 11 h 152"/>
                  <a:gd name="T8" fmla="*/ 75 w 78"/>
                  <a:gd name="T9" fmla="*/ 37 h 152"/>
                  <a:gd name="T10" fmla="*/ 60 w 78"/>
                  <a:gd name="T11" fmla="*/ 54 h 152"/>
                  <a:gd name="T12" fmla="*/ 67 w 78"/>
                  <a:gd name="T13" fmla="*/ 69 h 152"/>
                  <a:gd name="T14" fmla="*/ 75 w 78"/>
                  <a:gd name="T15" fmla="*/ 79 h 152"/>
                  <a:gd name="T16" fmla="*/ 77 w 78"/>
                  <a:gd name="T17" fmla="*/ 98 h 152"/>
                  <a:gd name="T18" fmla="*/ 77 w 78"/>
                  <a:gd name="T19" fmla="*/ 117 h 152"/>
                  <a:gd name="T20" fmla="*/ 60 w 78"/>
                  <a:gd name="T21" fmla="*/ 132 h 152"/>
                  <a:gd name="T22" fmla="*/ 41 w 78"/>
                  <a:gd name="T23" fmla="*/ 151 h 152"/>
                  <a:gd name="T24" fmla="*/ 34 w 78"/>
                  <a:gd name="T25" fmla="*/ 122 h 152"/>
                  <a:gd name="T26" fmla="*/ 12 w 78"/>
                  <a:gd name="T27" fmla="*/ 108 h 152"/>
                  <a:gd name="T28" fmla="*/ 0 w 78"/>
                  <a:gd name="T29" fmla="*/ 81 h 152"/>
                  <a:gd name="T30" fmla="*/ 5 w 78"/>
                  <a:gd name="T31" fmla="*/ 57 h 152"/>
                  <a:gd name="T32" fmla="*/ 31 w 78"/>
                  <a:gd name="T33" fmla="*/ 71 h 152"/>
                  <a:gd name="T34" fmla="*/ 29 w 78"/>
                  <a:gd name="T35" fmla="*/ 42 h 152"/>
                  <a:gd name="T36" fmla="*/ 10 w 78"/>
                  <a:gd name="T37" fmla="*/ 30 h 152"/>
                  <a:gd name="T38" fmla="*/ 7 w 78"/>
                  <a:gd name="T39" fmla="*/ 6 h 1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8" h="152">
                    <a:moveTo>
                      <a:pt x="7" y="6"/>
                    </a:moveTo>
                    <a:lnTo>
                      <a:pt x="34" y="0"/>
                    </a:lnTo>
                    <a:lnTo>
                      <a:pt x="51" y="0"/>
                    </a:lnTo>
                    <a:lnTo>
                      <a:pt x="65" y="11"/>
                    </a:lnTo>
                    <a:lnTo>
                      <a:pt x="75" y="37"/>
                    </a:lnTo>
                    <a:lnTo>
                      <a:pt x="60" y="54"/>
                    </a:lnTo>
                    <a:lnTo>
                      <a:pt x="67" y="69"/>
                    </a:lnTo>
                    <a:lnTo>
                      <a:pt x="75" y="79"/>
                    </a:lnTo>
                    <a:lnTo>
                      <a:pt x="77" y="98"/>
                    </a:lnTo>
                    <a:lnTo>
                      <a:pt x="77" y="117"/>
                    </a:lnTo>
                    <a:lnTo>
                      <a:pt x="60" y="132"/>
                    </a:lnTo>
                    <a:lnTo>
                      <a:pt x="41" y="151"/>
                    </a:lnTo>
                    <a:lnTo>
                      <a:pt x="34" y="122"/>
                    </a:lnTo>
                    <a:lnTo>
                      <a:pt x="12" y="108"/>
                    </a:lnTo>
                    <a:lnTo>
                      <a:pt x="0" y="81"/>
                    </a:lnTo>
                    <a:lnTo>
                      <a:pt x="5" y="57"/>
                    </a:lnTo>
                    <a:lnTo>
                      <a:pt x="31" y="71"/>
                    </a:lnTo>
                    <a:lnTo>
                      <a:pt x="29" y="42"/>
                    </a:lnTo>
                    <a:lnTo>
                      <a:pt x="10" y="30"/>
                    </a:lnTo>
                    <a:lnTo>
                      <a:pt x="7" y="6"/>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74" name="Oval 94"/>
              <p:cNvSpPr>
                <a:spLocks noChangeArrowheads="1"/>
              </p:cNvSpPr>
              <p:nvPr/>
            </p:nvSpPr>
            <p:spPr bwMode="gray">
              <a:xfrm>
                <a:off x="1537" y="1689"/>
                <a:ext cx="16" cy="26"/>
              </a:xfrm>
              <a:prstGeom prst="ellipse">
                <a:avLst/>
              </a:prstGeom>
              <a:gradFill rotWithShape="0">
                <a:gsLst>
                  <a:gs pos="0">
                    <a:srgbClr val="000099"/>
                  </a:gs>
                  <a:gs pos="100000">
                    <a:srgbClr val="33CCFF"/>
                  </a:gs>
                </a:gsLst>
                <a:path path="shape">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a:solidFill>
                      <a:schemeClr val="tx1"/>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6175" name="Oval 95"/>
              <p:cNvSpPr>
                <a:spLocks noChangeArrowheads="1"/>
              </p:cNvSpPr>
              <p:nvPr/>
            </p:nvSpPr>
            <p:spPr bwMode="gray">
              <a:xfrm>
                <a:off x="1404" y="2923"/>
                <a:ext cx="26" cy="17"/>
              </a:xfrm>
              <a:prstGeom prst="ellipse">
                <a:avLst/>
              </a:prstGeom>
              <a:gradFill rotWithShape="0">
                <a:gsLst>
                  <a:gs pos="0">
                    <a:srgbClr val="000099"/>
                  </a:gs>
                  <a:gs pos="100000">
                    <a:srgbClr val="33CCFF"/>
                  </a:gs>
                </a:gsLst>
                <a:path path="shape">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a:solidFill>
                      <a:schemeClr val="tx1"/>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6176" name="Freeform 96"/>
              <p:cNvSpPr>
                <a:spLocks/>
              </p:cNvSpPr>
              <p:nvPr/>
            </p:nvSpPr>
            <p:spPr bwMode="gray">
              <a:xfrm>
                <a:off x="365" y="2580"/>
                <a:ext cx="27" cy="20"/>
              </a:xfrm>
              <a:custGeom>
                <a:avLst/>
                <a:gdLst>
                  <a:gd name="T0" fmla="*/ 0 w 27"/>
                  <a:gd name="T1" fmla="*/ 0 h 20"/>
                  <a:gd name="T2" fmla="*/ 18 w 27"/>
                  <a:gd name="T3" fmla="*/ 0 h 20"/>
                  <a:gd name="T4" fmla="*/ 26 w 27"/>
                  <a:gd name="T5" fmla="*/ 7 h 20"/>
                  <a:gd name="T6" fmla="*/ 23 w 27"/>
                  <a:gd name="T7" fmla="*/ 19 h 20"/>
                  <a:gd name="T8" fmla="*/ 13 w 27"/>
                  <a:gd name="T9" fmla="*/ 12 h 20"/>
                  <a:gd name="T10" fmla="*/ 0 w 27"/>
                  <a:gd name="T11" fmla="*/ 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 h="20">
                    <a:moveTo>
                      <a:pt x="0" y="0"/>
                    </a:moveTo>
                    <a:lnTo>
                      <a:pt x="18" y="0"/>
                    </a:lnTo>
                    <a:lnTo>
                      <a:pt x="26" y="7"/>
                    </a:lnTo>
                    <a:lnTo>
                      <a:pt x="23" y="19"/>
                    </a:lnTo>
                    <a:lnTo>
                      <a:pt x="13" y="12"/>
                    </a:lnTo>
                    <a:lnTo>
                      <a:pt x="0"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77" name="Freeform 97"/>
              <p:cNvSpPr>
                <a:spLocks/>
              </p:cNvSpPr>
              <p:nvPr/>
            </p:nvSpPr>
            <p:spPr bwMode="gray">
              <a:xfrm>
                <a:off x="407" y="2595"/>
                <a:ext cx="57" cy="42"/>
              </a:xfrm>
              <a:custGeom>
                <a:avLst/>
                <a:gdLst>
                  <a:gd name="T0" fmla="*/ 5 w 57"/>
                  <a:gd name="T1" fmla="*/ 0 h 42"/>
                  <a:gd name="T2" fmla="*/ 29 w 57"/>
                  <a:gd name="T3" fmla="*/ 2 h 42"/>
                  <a:gd name="T4" fmla="*/ 37 w 57"/>
                  <a:gd name="T5" fmla="*/ 11 h 42"/>
                  <a:gd name="T6" fmla="*/ 54 w 57"/>
                  <a:gd name="T7" fmla="*/ 23 h 42"/>
                  <a:gd name="T8" fmla="*/ 56 w 57"/>
                  <a:gd name="T9" fmla="*/ 41 h 42"/>
                  <a:gd name="T10" fmla="*/ 32 w 57"/>
                  <a:gd name="T11" fmla="*/ 39 h 42"/>
                  <a:gd name="T12" fmla="*/ 17 w 57"/>
                  <a:gd name="T13" fmla="*/ 23 h 42"/>
                  <a:gd name="T14" fmla="*/ 15 w 57"/>
                  <a:gd name="T15" fmla="*/ 9 h 42"/>
                  <a:gd name="T16" fmla="*/ 0 w 57"/>
                  <a:gd name="T17" fmla="*/ 11 h 42"/>
                  <a:gd name="T18" fmla="*/ 5 w 57"/>
                  <a:gd name="T19" fmla="*/ 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 h="42">
                    <a:moveTo>
                      <a:pt x="5" y="0"/>
                    </a:moveTo>
                    <a:lnTo>
                      <a:pt x="29" y="2"/>
                    </a:lnTo>
                    <a:lnTo>
                      <a:pt x="37" y="11"/>
                    </a:lnTo>
                    <a:lnTo>
                      <a:pt x="54" y="23"/>
                    </a:lnTo>
                    <a:lnTo>
                      <a:pt x="56" y="41"/>
                    </a:lnTo>
                    <a:lnTo>
                      <a:pt x="32" y="39"/>
                    </a:lnTo>
                    <a:lnTo>
                      <a:pt x="17" y="23"/>
                    </a:lnTo>
                    <a:lnTo>
                      <a:pt x="15" y="9"/>
                    </a:lnTo>
                    <a:lnTo>
                      <a:pt x="0" y="11"/>
                    </a:lnTo>
                    <a:lnTo>
                      <a:pt x="5"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78" name="Freeform 98"/>
              <p:cNvSpPr>
                <a:spLocks/>
              </p:cNvSpPr>
              <p:nvPr/>
            </p:nvSpPr>
            <p:spPr bwMode="gray">
              <a:xfrm>
                <a:off x="1284" y="808"/>
                <a:ext cx="27" cy="37"/>
              </a:xfrm>
              <a:custGeom>
                <a:avLst/>
                <a:gdLst>
                  <a:gd name="T0" fmla="*/ 7 w 27"/>
                  <a:gd name="T1" fmla="*/ 0 h 37"/>
                  <a:gd name="T2" fmla="*/ 0 w 27"/>
                  <a:gd name="T3" fmla="*/ 11 h 37"/>
                  <a:gd name="T4" fmla="*/ 7 w 27"/>
                  <a:gd name="T5" fmla="*/ 34 h 37"/>
                  <a:gd name="T6" fmla="*/ 21 w 27"/>
                  <a:gd name="T7" fmla="*/ 36 h 37"/>
                  <a:gd name="T8" fmla="*/ 26 w 27"/>
                  <a:gd name="T9" fmla="*/ 18 h 37"/>
                  <a:gd name="T10" fmla="*/ 7 w 27"/>
                  <a:gd name="T11" fmla="*/ 0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 h="37">
                    <a:moveTo>
                      <a:pt x="7" y="0"/>
                    </a:moveTo>
                    <a:lnTo>
                      <a:pt x="0" y="11"/>
                    </a:lnTo>
                    <a:lnTo>
                      <a:pt x="7" y="34"/>
                    </a:lnTo>
                    <a:lnTo>
                      <a:pt x="21" y="36"/>
                    </a:lnTo>
                    <a:lnTo>
                      <a:pt x="26" y="18"/>
                    </a:lnTo>
                    <a:lnTo>
                      <a:pt x="7"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79" name="Freeform 99"/>
              <p:cNvSpPr>
                <a:spLocks/>
              </p:cNvSpPr>
              <p:nvPr/>
            </p:nvSpPr>
            <p:spPr bwMode="gray">
              <a:xfrm>
                <a:off x="1192" y="1001"/>
                <a:ext cx="27" cy="39"/>
              </a:xfrm>
              <a:custGeom>
                <a:avLst/>
                <a:gdLst>
                  <a:gd name="T0" fmla="*/ 0 w 27"/>
                  <a:gd name="T1" fmla="*/ 15 h 39"/>
                  <a:gd name="T2" fmla="*/ 10 w 27"/>
                  <a:gd name="T3" fmla="*/ 0 h 39"/>
                  <a:gd name="T4" fmla="*/ 26 w 27"/>
                  <a:gd name="T5" fmla="*/ 20 h 39"/>
                  <a:gd name="T6" fmla="*/ 26 w 27"/>
                  <a:gd name="T7" fmla="*/ 38 h 39"/>
                  <a:gd name="T8" fmla="*/ 8 w 27"/>
                  <a:gd name="T9" fmla="*/ 35 h 39"/>
                  <a:gd name="T10" fmla="*/ 0 w 27"/>
                  <a:gd name="T11" fmla="*/ 15 h 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 h="39">
                    <a:moveTo>
                      <a:pt x="0" y="15"/>
                    </a:moveTo>
                    <a:lnTo>
                      <a:pt x="10" y="0"/>
                    </a:lnTo>
                    <a:lnTo>
                      <a:pt x="26" y="20"/>
                    </a:lnTo>
                    <a:lnTo>
                      <a:pt x="26" y="38"/>
                    </a:lnTo>
                    <a:lnTo>
                      <a:pt x="8" y="35"/>
                    </a:lnTo>
                    <a:lnTo>
                      <a:pt x="0" y="15"/>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80" name="Freeform 100"/>
              <p:cNvSpPr>
                <a:spLocks/>
              </p:cNvSpPr>
              <p:nvPr/>
            </p:nvSpPr>
            <p:spPr bwMode="gray">
              <a:xfrm>
                <a:off x="1208" y="1070"/>
                <a:ext cx="24" cy="38"/>
              </a:xfrm>
              <a:custGeom>
                <a:avLst/>
                <a:gdLst>
                  <a:gd name="T0" fmla="*/ 10 w 24"/>
                  <a:gd name="T1" fmla="*/ 0 h 38"/>
                  <a:gd name="T2" fmla="*/ 3 w 24"/>
                  <a:gd name="T3" fmla="*/ 15 h 38"/>
                  <a:gd name="T4" fmla="*/ 0 w 24"/>
                  <a:gd name="T5" fmla="*/ 37 h 38"/>
                  <a:gd name="T6" fmla="*/ 20 w 24"/>
                  <a:gd name="T7" fmla="*/ 30 h 38"/>
                  <a:gd name="T8" fmla="*/ 23 w 24"/>
                  <a:gd name="T9" fmla="*/ 12 h 38"/>
                  <a:gd name="T10" fmla="*/ 10 w 24"/>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38">
                    <a:moveTo>
                      <a:pt x="10" y="0"/>
                    </a:moveTo>
                    <a:lnTo>
                      <a:pt x="3" y="15"/>
                    </a:lnTo>
                    <a:lnTo>
                      <a:pt x="0" y="37"/>
                    </a:lnTo>
                    <a:lnTo>
                      <a:pt x="20" y="30"/>
                    </a:lnTo>
                    <a:lnTo>
                      <a:pt x="23" y="12"/>
                    </a:lnTo>
                    <a:lnTo>
                      <a:pt x="10"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81" name="Freeform 101"/>
              <p:cNvSpPr>
                <a:spLocks/>
              </p:cNvSpPr>
              <p:nvPr/>
            </p:nvSpPr>
            <p:spPr bwMode="gray">
              <a:xfrm>
                <a:off x="1632" y="1499"/>
                <a:ext cx="31" cy="42"/>
              </a:xfrm>
              <a:custGeom>
                <a:avLst/>
                <a:gdLst>
                  <a:gd name="T0" fmla="*/ 0 w 31"/>
                  <a:gd name="T1" fmla="*/ 0 h 42"/>
                  <a:gd name="T2" fmla="*/ 18 w 31"/>
                  <a:gd name="T3" fmla="*/ 10 h 42"/>
                  <a:gd name="T4" fmla="*/ 30 w 31"/>
                  <a:gd name="T5" fmla="*/ 19 h 42"/>
                  <a:gd name="T6" fmla="*/ 25 w 31"/>
                  <a:gd name="T7" fmla="*/ 41 h 42"/>
                  <a:gd name="T8" fmla="*/ 14 w 31"/>
                  <a:gd name="T9" fmla="*/ 24 h 42"/>
                  <a:gd name="T10" fmla="*/ 0 w 31"/>
                  <a:gd name="T11" fmla="*/ 0 h 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42">
                    <a:moveTo>
                      <a:pt x="0" y="0"/>
                    </a:moveTo>
                    <a:lnTo>
                      <a:pt x="18" y="10"/>
                    </a:lnTo>
                    <a:lnTo>
                      <a:pt x="30" y="19"/>
                    </a:lnTo>
                    <a:lnTo>
                      <a:pt x="25" y="41"/>
                    </a:lnTo>
                    <a:lnTo>
                      <a:pt x="14" y="24"/>
                    </a:lnTo>
                    <a:lnTo>
                      <a:pt x="0"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82" name="Freeform 102"/>
              <p:cNvSpPr>
                <a:spLocks/>
              </p:cNvSpPr>
              <p:nvPr/>
            </p:nvSpPr>
            <p:spPr bwMode="gray">
              <a:xfrm>
                <a:off x="254" y="1776"/>
                <a:ext cx="32" cy="22"/>
              </a:xfrm>
              <a:custGeom>
                <a:avLst/>
                <a:gdLst>
                  <a:gd name="T0" fmla="*/ 0 w 32"/>
                  <a:gd name="T1" fmla="*/ 2 h 22"/>
                  <a:gd name="T2" fmla="*/ 17 w 32"/>
                  <a:gd name="T3" fmla="*/ 0 h 22"/>
                  <a:gd name="T4" fmla="*/ 26 w 32"/>
                  <a:gd name="T5" fmla="*/ 8 h 22"/>
                  <a:gd name="T6" fmla="*/ 31 w 32"/>
                  <a:gd name="T7" fmla="*/ 21 h 22"/>
                  <a:gd name="T8" fmla="*/ 19 w 32"/>
                  <a:gd name="T9" fmla="*/ 21 h 22"/>
                  <a:gd name="T10" fmla="*/ 14 w 32"/>
                  <a:gd name="T11" fmla="*/ 13 h 22"/>
                  <a:gd name="T12" fmla="*/ 0 w 32"/>
                  <a:gd name="T13" fmla="*/ 2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 h="22">
                    <a:moveTo>
                      <a:pt x="0" y="2"/>
                    </a:moveTo>
                    <a:lnTo>
                      <a:pt x="17" y="0"/>
                    </a:lnTo>
                    <a:lnTo>
                      <a:pt x="26" y="8"/>
                    </a:lnTo>
                    <a:lnTo>
                      <a:pt x="31" y="21"/>
                    </a:lnTo>
                    <a:lnTo>
                      <a:pt x="19" y="21"/>
                    </a:lnTo>
                    <a:lnTo>
                      <a:pt x="14" y="13"/>
                    </a:lnTo>
                    <a:lnTo>
                      <a:pt x="0" y="2"/>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grpSp>
            <p:nvGrpSpPr>
              <p:cNvPr id="6183" name="Group 103"/>
              <p:cNvGrpSpPr>
                <a:grpSpLocks/>
              </p:cNvGrpSpPr>
              <p:nvPr/>
            </p:nvGrpSpPr>
            <p:grpSpPr bwMode="auto">
              <a:xfrm>
                <a:off x="1435" y="2664"/>
                <a:ext cx="834" cy="1259"/>
                <a:chOff x="1435" y="2664"/>
                <a:chExt cx="834" cy="1259"/>
              </a:xfrm>
            </p:grpSpPr>
            <p:sp>
              <p:nvSpPr>
                <p:cNvPr id="6184" name="Freeform 104"/>
                <p:cNvSpPr>
                  <a:spLocks/>
                </p:cNvSpPr>
                <p:nvPr/>
              </p:nvSpPr>
              <p:spPr bwMode="gray">
                <a:xfrm>
                  <a:off x="1553" y="2736"/>
                  <a:ext cx="716" cy="1187"/>
                </a:xfrm>
                <a:custGeom>
                  <a:avLst/>
                  <a:gdLst>
                    <a:gd name="T0" fmla="*/ 42 w 716"/>
                    <a:gd name="T1" fmla="*/ 85 h 1187"/>
                    <a:gd name="T2" fmla="*/ 61 w 716"/>
                    <a:gd name="T3" fmla="*/ 127 h 1187"/>
                    <a:gd name="T4" fmla="*/ 32 w 716"/>
                    <a:gd name="T5" fmla="*/ 164 h 1187"/>
                    <a:gd name="T6" fmla="*/ 0 w 716"/>
                    <a:gd name="T7" fmla="*/ 200 h 1187"/>
                    <a:gd name="T8" fmla="*/ 5 w 716"/>
                    <a:gd name="T9" fmla="*/ 249 h 1187"/>
                    <a:gd name="T10" fmla="*/ 20 w 716"/>
                    <a:gd name="T11" fmla="*/ 293 h 1187"/>
                    <a:gd name="T12" fmla="*/ 54 w 716"/>
                    <a:gd name="T13" fmla="*/ 347 h 1187"/>
                    <a:gd name="T14" fmla="*/ 73 w 716"/>
                    <a:gd name="T15" fmla="*/ 410 h 1187"/>
                    <a:gd name="T16" fmla="*/ 120 w 716"/>
                    <a:gd name="T17" fmla="*/ 444 h 1187"/>
                    <a:gd name="T18" fmla="*/ 167 w 716"/>
                    <a:gd name="T19" fmla="*/ 472 h 1187"/>
                    <a:gd name="T20" fmla="*/ 162 w 716"/>
                    <a:gd name="T21" fmla="*/ 543 h 1187"/>
                    <a:gd name="T22" fmla="*/ 162 w 716"/>
                    <a:gd name="T23" fmla="*/ 602 h 1187"/>
                    <a:gd name="T24" fmla="*/ 147 w 716"/>
                    <a:gd name="T25" fmla="*/ 672 h 1187"/>
                    <a:gd name="T26" fmla="*/ 137 w 716"/>
                    <a:gd name="T27" fmla="*/ 738 h 1187"/>
                    <a:gd name="T28" fmla="*/ 127 w 716"/>
                    <a:gd name="T29" fmla="*/ 824 h 1187"/>
                    <a:gd name="T30" fmla="*/ 108 w 716"/>
                    <a:gd name="T31" fmla="*/ 897 h 1187"/>
                    <a:gd name="T32" fmla="*/ 122 w 716"/>
                    <a:gd name="T33" fmla="*/ 946 h 1187"/>
                    <a:gd name="T34" fmla="*/ 98 w 716"/>
                    <a:gd name="T35" fmla="*/ 992 h 1187"/>
                    <a:gd name="T36" fmla="*/ 110 w 716"/>
                    <a:gd name="T37" fmla="*/ 1041 h 1187"/>
                    <a:gd name="T38" fmla="*/ 120 w 716"/>
                    <a:gd name="T39" fmla="*/ 1097 h 1187"/>
                    <a:gd name="T40" fmla="*/ 147 w 716"/>
                    <a:gd name="T41" fmla="*/ 1147 h 1187"/>
                    <a:gd name="T42" fmla="*/ 189 w 716"/>
                    <a:gd name="T43" fmla="*/ 1186 h 1187"/>
                    <a:gd name="T44" fmla="*/ 238 w 716"/>
                    <a:gd name="T45" fmla="*/ 1184 h 1187"/>
                    <a:gd name="T46" fmla="*/ 201 w 716"/>
                    <a:gd name="T47" fmla="*/ 1135 h 1187"/>
                    <a:gd name="T48" fmla="*/ 198 w 716"/>
                    <a:gd name="T49" fmla="*/ 1063 h 1187"/>
                    <a:gd name="T50" fmla="*/ 240 w 716"/>
                    <a:gd name="T51" fmla="*/ 1002 h 1187"/>
                    <a:gd name="T52" fmla="*/ 218 w 716"/>
                    <a:gd name="T53" fmla="*/ 953 h 1187"/>
                    <a:gd name="T54" fmla="*/ 250 w 716"/>
                    <a:gd name="T55" fmla="*/ 914 h 1187"/>
                    <a:gd name="T56" fmla="*/ 260 w 716"/>
                    <a:gd name="T57" fmla="*/ 882 h 1187"/>
                    <a:gd name="T58" fmla="*/ 289 w 716"/>
                    <a:gd name="T59" fmla="*/ 875 h 1187"/>
                    <a:gd name="T60" fmla="*/ 323 w 716"/>
                    <a:gd name="T61" fmla="*/ 838 h 1187"/>
                    <a:gd name="T62" fmla="*/ 335 w 716"/>
                    <a:gd name="T63" fmla="*/ 819 h 1187"/>
                    <a:gd name="T64" fmla="*/ 372 w 716"/>
                    <a:gd name="T65" fmla="*/ 807 h 1187"/>
                    <a:gd name="T66" fmla="*/ 411 w 716"/>
                    <a:gd name="T67" fmla="*/ 758 h 1187"/>
                    <a:gd name="T68" fmla="*/ 453 w 716"/>
                    <a:gd name="T69" fmla="*/ 699 h 1187"/>
                    <a:gd name="T70" fmla="*/ 485 w 716"/>
                    <a:gd name="T71" fmla="*/ 650 h 1187"/>
                    <a:gd name="T72" fmla="*/ 502 w 716"/>
                    <a:gd name="T73" fmla="*/ 592 h 1187"/>
                    <a:gd name="T74" fmla="*/ 522 w 716"/>
                    <a:gd name="T75" fmla="*/ 555 h 1187"/>
                    <a:gd name="T76" fmla="*/ 571 w 716"/>
                    <a:gd name="T77" fmla="*/ 543 h 1187"/>
                    <a:gd name="T78" fmla="*/ 622 w 716"/>
                    <a:gd name="T79" fmla="*/ 511 h 1187"/>
                    <a:gd name="T80" fmla="*/ 632 w 716"/>
                    <a:gd name="T81" fmla="*/ 475 h 1187"/>
                    <a:gd name="T82" fmla="*/ 642 w 716"/>
                    <a:gd name="T83" fmla="*/ 395 h 1187"/>
                    <a:gd name="T84" fmla="*/ 695 w 716"/>
                    <a:gd name="T85" fmla="*/ 349 h 1187"/>
                    <a:gd name="T86" fmla="*/ 715 w 716"/>
                    <a:gd name="T87" fmla="*/ 293 h 1187"/>
                    <a:gd name="T88" fmla="*/ 668 w 716"/>
                    <a:gd name="T89" fmla="*/ 242 h 1187"/>
                    <a:gd name="T90" fmla="*/ 602 w 716"/>
                    <a:gd name="T91" fmla="*/ 229 h 1187"/>
                    <a:gd name="T92" fmla="*/ 561 w 716"/>
                    <a:gd name="T93" fmla="*/ 212 h 1187"/>
                    <a:gd name="T94" fmla="*/ 514 w 716"/>
                    <a:gd name="T95" fmla="*/ 195 h 1187"/>
                    <a:gd name="T96" fmla="*/ 485 w 716"/>
                    <a:gd name="T97" fmla="*/ 161 h 1187"/>
                    <a:gd name="T98" fmla="*/ 441 w 716"/>
                    <a:gd name="T99" fmla="*/ 112 h 1187"/>
                    <a:gd name="T100" fmla="*/ 358 w 716"/>
                    <a:gd name="T101" fmla="*/ 95 h 1187"/>
                    <a:gd name="T102" fmla="*/ 309 w 716"/>
                    <a:gd name="T103" fmla="*/ 59 h 1187"/>
                    <a:gd name="T104" fmla="*/ 296 w 716"/>
                    <a:gd name="T105" fmla="*/ 0 h 1187"/>
                    <a:gd name="T106" fmla="*/ 250 w 716"/>
                    <a:gd name="T107" fmla="*/ 34 h 1187"/>
                    <a:gd name="T108" fmla="*/ 206 w 716"/>
                    <a:gd name="T109" fmla="*/ 15 h 1187"/>
                    <a:gd name="T110" fmla="*/ 171 w 716"/>
                    <a:gd name="T111" fmla="*/ 29 h 1187"/>
                    <a:gd name="T112" fmla="*/ 130 w 716"/>
                    <a:gd name="T113" fmla="*/ 15 h 1187"/>
                    <a:gd name="T114" fmla="*/ 78 w 716"/>
                    <a:gd name="T115" fmla="*/ 44 h 1187"/>
                    <a:gd name="T116" fmla="*/ 44 w 716"/>
                    <a:gd name="T117" fmla="*/ 39 h 118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716" h="1187">
                      <a:moveTo>
                        <a:pt x="47" y="46"/>
                      </a:moveTo>
                      <a:lnTo>
                        <a:pt x="42" y="85"/>
                      </a:lnTo>
                      <a:lnTo>
                        <a:pt x="61" y="105"/>
                      </a:lnTo>
                      <a:lnTo>
                        <a:pt x="61" y="127"/>
                      </a:lnTo>
                      <a:lnTo>
                        <a:pt x="59" y="144"/>
                      </a:lnTo>
                      <a:lnTo>
                        <a:pt x="32" y="164"/>
                      </a:lnTo>
                      <a:lnTo>
                        <a:pt x="20" y="183"/>
                      </a:lnTo>
                      <a:lnTo>
                        <a:pt x="0" y="200"/>
                      </a:lnTo>
                      <a:lnTo>
                        <a:pt x="0" y="225"/>
                      </a:lnTo>
                      <a:lnTo>
                        <a:pt x="5" y="249"/>
                      </a:lnTo>
                      <a:lnTo>
                        <a:pt x="0" y="271"/>
                      </a:lnTo>
                      <a:lnTo>
                        <a:pt x="20" y="293"/>
                      </a:lnTo>
                      <a:lnTo>
                        <a:pt x="39" y="322"/>
                      </a:lnTo>
                      <a:lnTo>
                        <a:pt x="54" y="347"/>
                      </a:lnTo>
                      <a:lnTo>
                        <a:pt x="64" y="381"/>
                      </a:lnTo>
                      <a:lnTo>
                        <a:pt x="73" y="410"/>
                      </a:lnTo>
                      <a:lnTo>
                        <a:pt x="98" y="427"/>
                      </a:lnTo>
                      <a:lnTo>
                        <a:pt x="120" y="444"/>
                      </a:lnTo>
                      <a:lnTo>
                        <a:pt x="147" y="444"/>
                      </a:lnTo>
                      <a:lnTo>
                        <a:pt x="167" y="472"/>
                      </a:lnTo>
                      <a:lnTo>
                        <a:pt x="169" y="521"/>
                      </a:lnTo>
                      <a:lnTo>
                        <a:pt x="162" y="543"/>
                      </a:lnTo>
                      <a:lnTo>
                        <a:pt x="159" y="572"/>
                      </a:lnTo>
                      <a:lnTo>
                        <a:pt x="162" y="602"/>
                      </a:lnTo>
                      <a:lnTo>
                        <a:pt x="149" y="643"/>
                      </a:lnTo>
                      <a:lnTo>
                        <a:pt x="147" y="672"/>
                      </a:lnTo>
                      <a:lnTo>
                        <a:pt x="147" y="709"/>
                      </a:lnTo>
                      <a:lnTo>
                        <a:pt x="137" y="738"/>
                      </a:lnTo>
                      <a:lnTo>
                        <a:pt x="120" y="775"/>
                      </a:lnTo>
                      <a:lnTo>
                        <a:pt x="127" y="824"/>
                      </a:lnTo>
                      <a:lnTo>
                        <a:pt x="108" y="848"/>
                      </a:lnTo>
                      <a:lnTo>
                        <a:pt x="108" y="897"/>
                      </a:lnTo>
                      <a:lnTo>
                        <a:pt x="120" y="921"/>
                      </a:lnTo>
                      <a:lnTo>
                        <a:pt x="122" y="946"/>
                      </a:lnTo>
                      <a:lnTo>
                        <a:pt x="108" y="963"/>
                      </a:lnTo>
                      <a:lnTo>
                        <a:pt x="98" y="992"/>
                      </a:lnTo>
                      <a:lnTo>
                        <a:pt x="103" y="1014"/>
                      </a:lnTo>
                      <a:lnTo>
                        <a:pt x="110" y="1041"/>
                      </a:lnTo>
                      <a:lnTo>
                        <a:pt x="113" y="1068"/>
                      </a:lnTo>
                      <a:lnTo>
                        <a:pt x="120" y="1097"/>
                      </a:lnTo>
                      <a:lnTo>
                        <a:pt x="127" y="1125"/>
                      </a:lnTo>
                      <a:lnTo>
                        <a:pt x="147" y="1147"/>
                      </a:lnTo>
                      <a:lnTo>
                        <a:pt x="157" y="1169"/>
                      </a:lnTo>
                      <a:lnTo>
                        <a:pt x="189" y="1186"/>
                      </a:lnTo>
                      <a:lnTo>
                        <a:pt x="225" y="1179"/>
                      </a:lnTo>
                      <a:lnTo>
                        <a:pt x="238" y="1184"/>
                      </a:lnTo>
                      <a:lnTo>
                        <a:pt x="230" y="1154"/>
                      </a:lnTo>
                      <a:lnTo>
                        <a:pt x="201" y="1135"/>
                      </a:lnTo>
                      <a:lnTo>
                        <a:pt x="191" y="1101"/>
                      </a:lnTo>
                      <a:lnTo>
                        <a:pt x="198" y="1063"/>
                      </a:lnTo>
                      <a:lnTo>
                        <a:pt x="228" y="1024"/>
                      </a:lnTo>
                      <a:lnTo>
                        <a:pt x="240" y="1002"/>
                      </a:lnTo>
                      <a:lnTo>
                        <a:pt x="225" y="985"/>
                      </a:lnTo>
                      <a:lnTo>
                        <a:pt x="218" y="953"/>
                      </a:lnTo>
                      <a:lnTo>
                        <a:pt x="247" y="951"/>
                      </a:lnTo>
                      <a:lnTo>
                        <a:pt x="250" y="914"/>
                      </a:lnTo>
                      <a:lnTo>
                        <a:pt x="269" y="897"/>
                      </a:lnTo>
                      <a:lnTo>
                        <a:pt x="260" y="882"/>
                      </a:lnTo>
                      <a:lnTo>
                        <a:pt x="284" y="875"/>
                      </a:lnTo>
                      <a:lnTo>
                        <a:pt x="289" y="875"/>
                      </a:lnTo>
                      <a:lnTo>
                        <a:pt x="299" y="838"/>
                      </a:lnTo>
                      <a:lnTo>
                        <a:pt x="323" y="838"/>
                      </a:lnTo>
                      <a:lnTo>
                        <a:pt x="318" y="846"/>
                      </a:lnTo>
                      <a:lnTo>
                        <a:pt x="335" y="819"/>
                      </a:lnTo>
                      <a:lnTo>
                        <a:pt x="358" y="828"/>
                      </a:lnTo>
                      <a:lnTo>
                        <a:pt x="372" y="807"/>
                      </a:lnTo>
                      <a:lnTo>
                        <a:pt x="382" y="758"/>
                      </a:lnTo>
                      <a:lnTo>
                        <a:pt x="411" y="758"/>
                      </a:lnTo>
                      <a:lnTo>
                        <a:pt x="424" y="731"/>
                      </a:lnTo>
                      <a:lnTo>
                        <a:pt x="453" y="699"/>
                      </a:lnTo>
                      <a:lnTo>
                        <a:pt x="465" y="667"/>
                      </a:lnTo>
                      <a:lnTo>
                        <a:pt x="485" y="650"/>
                      </a:lnTo>
                      <a:lnTo>
                        <a:pt x="509" y="614"/>
                      </a:lnTo>
                      <a:lnTo>
                        <a:pt x="502" y="592"/>
                      </a:lnTo>
                      <a:lnTo>
                        <a:pt x="522" y="580"/>
                      </a:lnTo>
                      <a:lnTo>
                        <a:pt x="522" y="555"/>
                      </a:lnTo>
                      <a:lnTo>
                        <a:pt x="551" y="562"/>
                      </a:lnTo>
                      <a:lnTo>
                        <a:pt x="571" y="543"/>
                      </a:lnTo>
                      <a:lnTo>
                        <a:pt x="600" y="536"/>
                      </a:lnTo>
                      <a:lnTo>
                        <a:pt x="622" y="511"/>
                      </a:lnTo>
                      <a:lnTo>
                        <a:pt x="627" y="504"/>
                      </a:lnTo>
                      <a:lnTo>
                        <a:pt x="632" y="475"/>
                      </a:lnTo>
                      <a:lnTo>
                        <a:pt x="646" y="447"/>
                      </a:lnTo>
                      <a:lnTo>
                        <a:pt x="642" y="395"/>
                      </a:lnTo>
                      <a:lnTo>
                        <a:pt x="666" y="359"/>
                      </a:lnTo>
                      <a:lnTo>
                        <a:pt x="695" y="349"/>
                      </a:lnTo>
                      <a:lnTo>
                        <a:pt x="700" y="327"/>
                      </a:lnTo>
                      <a:lnTo>
                        <a:pt x="715" y="293"/>
                      </a:lnTo>
                      <a:lnTo>
                        <a:pt x="698" y="261"/>
                      </a:lnTo>
                      <a:lnTo>
                        <a:pt x="668" y="242"/>
                      </a:lnTo>
                      <a:lnTo>
                        <a:pt x="634" y="222"/>
                      </a:lnTo>
                      <a:lnTo>
                        <a:pt x="602" y="229"/>
                      </a:lnTo>
                      <a:lnTo>
                        <a:pt x="590" y="220"/>
                      </a:lnTo>
                      <a:lnTo>
                        <a:pt x="561" y="212"/>
                      </a:lnTo>
                      <a:lnTo>
                        <a:pt x="551" y="200"/>
                      </a:lnTo>
                      <a:lnTo>
                        <a:pt x="514" y="195"/>
                      </a:lnTo>
                      <a:lnTo>
                        <a:pt x="480" y="185"/>
                      </a:lnTo>
                      <a:lnTo>
                        <a:pt x="485" y="161"/>
                      </a:lnTo>
                      <a:lnTo>
                        <a:pt x="473" y="127"/>
                      </a:lnTo>
                      <a:lnTo>
                        <a:pt x="441" y="112"/>
                      </a:lnTo>
                      <a:lnTo>
                        <a:pt x="394" y="102"/>
                      </a:lnTo>
                      <a:lnTo>
                        <a:pt x="358" y="95"/>
                      </a:lnTo>
                      <a:lnTo>
                        <a:pt x="353" y="63"/>
                      </a:lnTo>
                      <a:lnTo>
                        <a:pt x="309" y="59"/>
                      </a:lnTo>
                      <a:lnTo>
                        <a:pt x="323" y="29"/>
                      </a:lnTo>
                      <a:lnTo>
                        <a:pt x="296" y="0"/>
                      </a:lnTo>
                      <a:lnTo>
                        <a:pt x="279" y="20"/>
                      </a:lnTo>
                      <a:lnTo>
                        <a:pt x="250" y="34"/>
                      </a:lnTo>
                      <a:lnTo>
                        <a:pt x="218" y="37"/>
                      </a:lnTo>
                      <a:lnTo>
                        <a:pt x="206" y="15"/>
                      </a:lnTo>
                      <a:lnTo>
                        <a:pt x="176" y="7"/>
                      </a:lnTo>
                      <a:lnTo>
                        <a:pt x="171" y="29"/>
                      </a:lnTo>
                      <a:lnTo>
                        <a:pt x="152" y="5"/>
                      </a:lnTo>
                      <a:lnTo>
                        <a:pt x="130" y="15"/>
                      </a:lnTo>
                      <a:lnTo>
                        <a:pt x="100" y="27"/>
                      </a:lnTo>
                      <a:lnTo>
                        <a:pt x="78" y="44"/>
                      </a:lnTo>
                      <a:lnTo>
                        <a:pt x="69" y="63"/>
                      </a:lnTo>
                      <a:lnTo>
                        <a:pt x="44" y="39"/>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85" name="Freeform 105"/>
                <p:cNvSpPr>
                  <a:spLocks/>
                </p:cNvSpPr>
                <p:nvPr/>
              </p:nvSpPr>
              <p:spPr bwMode="gray">
                <a:xfrm>
                  <a:off x="1435" y="2664"/>
                  <a:ext cx="170" cy="162"/>
                </a:xfrm>
                <a:custGeom>
                  <a:avLst/>
                  <a:gdLst>
                    <a:gd name="T0" fmla="*/ 34 w 170"/>
                    <a:gd name="T1" fmla="*/ 13 h 162"/>
                    <a:gd name="T2" fmla="*/ 23 w 170"/>
                    <a:gd name="T3" fmla="*/ 0 h 162"/>
                    <a:gd name="T4" fmla="*/ 15 w 170"/>
                    <a:gd name="T5" fmla="*/ 11 h 162"/>
                    <a:gd name="T6" fmla="*/ 15 w 170"/>
                    <a:gd name="T7" fmla="*/ 6 h 162"/>
                    <a:gd name="T8" fmla="*/ 8 w 170"/>
                    <a:gd name="T9" fmla="*/ 19 h 162"/>
                    <a:gd name="T10" fmla="*/ 23 w 170"/>
                    <a:gd name="T11" fmla="*/ 34 h 162"/>
                    <a:gd name="T12" fmla="*/ 2 w 170"/>
                    <a:gd name="T13" fmla="*/ 41 h 162"/>
                    <a:gd name="T14" fmla="*/ 0 w 170"/>
                    <a:gd name="T15" fmla="*/ 64 h 162"/>
                    <a:gd name="T16" fmla="*/ 23 w 170"/>
                    <a:gd name="T17" fmla="*/ 69 h 162"/>
                    <a:gd name="T18" fmla="*/ 38 w 170"/>
                    <a:gd name="T19" fmla="*/ 77 h 162"/>
                    <a:gd name="T20" fmla="*/ 49 w 170"/>
                    <a:gd name="T21" fmla="*/ 88 h 162"/>
                    <a:gd name="T22" fmla="*/ 57 w 170"/>
                    <a:gd name="T23" fmla="*/ 97 h 162"/>
                    <a:gd name="T24" fmla="*/ 63 w 170"/>
                    <a:gd name="T25" fmla="*/ 114 h 162"/>
                    <a:gd name="T26" fmla="*/ 72 w 170"/>
                    <a:gd name="T27" fmla="*/ 129 h 162"/>
                    <a:gd name="T28" fmla="*/ 85 w 170"/>
                    <a:gd name="T29" fmla="*/ 142 h 162"/>
                    <a:gd name="T30" fmla="*/ 101 w 170"/>
                    <a:gd name="T31" fmla="*/ 146 h 162"/>
                    <a:gd name="T32" fmla="*/ 118 w 170"/>
                    <a:gd name="T33" fmla="*/ 150 h 162"/>
                    <a:gd name="T34" fmla="*/ 139 w 170"/>
                    <a:gd name="T35" fmla="*/ 161 h 162"/>
                    <a:gd name="T36" fmla="*/ 158 w 170"/>
                    <a:gd name="T37" fmla="*/ 155 h 162"/>
                    <a:gd name="T38" fmla="*/ 167 w 170"/>
                    <a:gd name="T39" fmla="*/ 140 h 162"/>
                    <a:gd name="T40" fmla="*/ 167 w 170"/>
                    <a:gd name="T41" fmla="*/ 127 h 162"/>
                    <a:gd name="T42" fmla="*/ 169 w 170"/>
                    <a:gd name="T43" fmla="*/ 114 h 162"/>
                    <a:gd name="T44" fmla="*/ 161 w 170"/>
                    <a:gd name="T45" fmla="*/ 107 h 162"/>
                    <a:gd name="T46" fmla="*/ 144 w 170"/>
                    <a:gd name="T47" fmla="*/ 107 h 162"/>
                    <a:gd name="T48" fmla="*/ 133 w 170"/>
                    <a:gd name="T49" fmla="*/ 109 h 162"/>
                    <a:gd name="T50" fmla="*/ 123 w 170"/>
                    <a:gd name="T51" fmla="*/ 118 h 162"/>
                    <a:gd name="T52" fmla="*/ 108 w 170"/>
                    <a:gd name="T53" fmla="*/ 97 h 162"/>
                    <a:gd name="T54" fmla="*/ 106 w 170"/>
                    <a:gd name="T55" fmla="*/ 82 h 162"/>
                    <a:gd name="T56" fmla="*/ 104 w 170"/>
                    <a:gd name="T57" fmla="*/ 62 h 162"/>
                    <a:gd name="T58" fmla="*/ 110 w 170"/>
                    <a:gd name="T59" fmla="*/ 47 h 162"/>
                    <a:gd name="T60" fmla="*/ 112 w 170"/>
                    <a:gd name="T61" fmla="*/ 36 h 162"/>
                    <a:gd name="T62" fmla="*/ 110 w 170"/>
                    <a:gd name="T63" fmla="*/ 30 h 162"/>
                    <a:gd name="T64" fmla="*/ 93 w 170"/>
                    <a:gd name="T65" fmla="*/ 24 h 162"/>
                    <a:gd name="T66" fmla="*/ 65 w 170"/>
                    <a:gd name="T67" fmla="*/ 15 h 162"/>
                    <a:gd name="T68" fmla="*/ 55 w 170"/>
                    <a:gd name="T69" fmla="*/ 15 h 162"/>
                    <a:gd name="T70" fmla="*/ 34 w 170"/>
                    <a:gd name="T71" fmla="*/ 13 h 1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70" h="162">
                      <a:moveTo>
                        <a:pt x="34" y="13"/>
                      </a:moveTo>
                      <a:lnTo>
                        <a:pt x="23" y="0"/>
                      </a:lnTo>
                      <a:lnTo>
                        <a:pt x="15" y="11"/>
                      </a:lnTo>
                      <a:lnTo>
                        <a:pt x="15" y="6"/>
                      </a:lnTo>
                      <a:lnTo>
                        <a:pt x="8" y="19"/>
                      </a:lnTo>
                      <a:lnTo>
                        <a:pt x="23" y="34"/>
                      </a:lnTo>
                      <a:lnTo>
                        <a:pt x="2" y="41"/>
                      </a:lnTo>
                      <a:lnTo>
                        <a:pt x="0" y="64"/>
                      </a:lnTo>
                      <a:lnTo>
                        <a:pt x="23" y="69"/>
                      </a:lnTo>
                      <a:lnTo>
                        <a:pt x="38" y="77"/>
                      </a:lnTo>
                      <a:lnTo>
                        <a:pt x="49" y="88"/>
                      </a:lnTo>
                      <a:lnTo>
                        <a:pt x="57" y="97"/>
                      </a:lnTo>
                      <a:lnTo>
                        <a:pt x="63" y="114"/>
                      </a:lnTo>
                      <a:lnTo>
                        <a:pt x="72" y="129"/>
                      </a:lnTo>
                      <a:lnTo>
                        <a:pt x="85" y="142"/>
                      </a:lnTo>
                      <a:lnTo>
                        <a:pt x="101" y="146"/>
                      </a:lnTo>
                      <a:lnTo>
                        <a:pt x="118" y="150"/>
                      </a:lnTo>
                      <a:lnTo>
                        <a:pt x="139" y="161"/>
                      </a:lnTo>
                      <a:lnTo>
                        <a:pt x="158" y="155"/>
                      </a:lnTo>
                      <a:lnTo>
                        <a:pt x="167" y="140"/>
                      </a:lnTo>
                      <a:lnTo>
                        <a:pt x="167" y="127"/>
                      </a:lnTo>
                      <a:lnTo>
                        <a:pt x="169" y="114"/>
                      </a:lnTo>
                      <a:lnTo>
                        <a:pt x="161" y="107"/>
                      </a:lnTo>
                      <a:lnTo>
                        <a:pt x="144" y="107"/>
                      </a:lnTo>
                      <a:lnTo>
                        <a:pt x="133" y="109"/>
                      </a:lnTo>
                      <a:lnTo>
                        <a:pt x="123" y="118"/>
                      </a:lnTo>
                      <a:lnTo>
                        <a:pt x="108" y="97"/>
                      </a:lnTo>
                      <a:lnTo>
                        <a:pt x="106" y="82"/>
                      </a:lnTo>
                      <a:lnTo>
                        <a:pt x="104" y="62"/>
                      </a:lnTo>
                      <a:lnTo>
                        <a:pt x="110" y="47"/>
                      </a:lnTo>
                      <a:lnTo>
                        <a:pt x="112" y="36"/>
                      </a:lnTo>
                      <a:lnTo>
                        <a:pt x="110" y="30"/>
                      </a:lnTo>
                      <a:lnTo>
                        <a:pt x="93" y="24"/>
                      </a:lnTo>
                      <a:lnTo>
                        <a:pt x="65" y="15"/>
                      </a:lnTo>
                      <a:lnTo>
                        <a:pt x="55" y="15"/>
                      </a:lnTo>
                      <a:lnTo>
                        <a:pt x="34" y="13"/>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grpSp>
        </p:grpSp>
        <p:grpSp>
          <p:nvGrpSpPr>
            <p:cNvPr id="6162" name="Group 106"/>
            <p:cNvGrpSpPr>
              <a:grpSpLocks/>
            </p:cNvGrpSpPr>
            <p:nvPr/>
          </p:nvGrpSpPr>
          <p:grpSpPr bwMode="auto">
            <a:xfrm>
              <a:off x="2660" y="1861"/>
              <a:ext cx="138" cy="191"/>
              <a:chOff x="2660" y="1861"/>
              <a:chExt cx="138" cy="191"/>
            </a:xfrm>
          </p:grpSpPr>
          <p:sp>
            <p:nvSpPr>
              <p:cNvPr id="6163" name="Freeform 107"/>
              <p:cNvSpPr>
                <a:spLocks/>
              </p:cNvSpPr>
              <p:nvPr/>
            </p:nvSpPr>
            <p:spPr bwMode="gray">
              <a:xfrm>
                <a:off x="2701" y="1861"/>
                <a:ext cx="97" cy="191"/>
              </a:xfrm>
              <a:custGeom>
                <a:avLst/>
                <a:gdLst>
                  <a:gd name="T0" fmla="*/ 42 w 97"/>
                  <a:gd name="T1" fmla="*/ 0 h 191"/>
                  <a:gd name="T2" fmla="*/ 29 w 97"/>
                  <a:gd name="T3" fmla="*/ 13 h 191"/>
                  <a:gd name="T4" fmla="*/ 12 w 97"/>
                  <a:gd name="T5" fmla="*/ 19 h 191"/>
                  <a:gd name="T6" fmla="*/ 12 w 97"/>
                  <a:gd name="T7" fmla="*/ 34 h 191"/>
                  <a:gd name="T8" fmla="*/ 10 w 97"/>
                  <a:gd name="T9" fmla="*/ 55 h 191"/>
                  <a:gd name="T10" fmla="*/ 10 w 97"/>
                  <a:gd name="T11" fmla="*/ 74 h 191"/>
                  <a:gd name="T12" fmla="*/ 2 w 97"/>
                  <a:gd name="T13" fmla="*/ 85 h 191"/>
                  <a:gd name="T14" fmla="*/ 12 w 97"/>
                  <a:gd name="T15" fmla="*/ 98 h 191"/>
                  <a:gd name="T16" fmla="*/ 27 w 97"/>
                  <a:gd name="T17" fmla="*/ 106 h 191"/>
                  <a:gd name="T18" fmla="*/ 38 w 97"/>
                  <a:gd name="T19" fmla="*/ 119 h 191"/>
                  <a:gd name="T20" fmla="*/ 36 w 97"/>
                  <a:gd name="T21" fmla="*/ 133 h 191"/>
                  <a:gd name="T22" fmla="*/ 25 w 97"/>
                  <a:gd name="T23" fmla="*/ 138 h 191"/>
                  <a:gd name="T24" fmla="*/ 25 w 97"/>
                  <a:gd name="T25" fmla="*/ 156 h 191"/>
                  <a:gd name="T26" fmla="*/ 12 w 97"/>
                  <a:gd name="T27" fmla="*/ 161 h 191"/>
                  <a:gd name="T28" fmla="*/ 25 w 97"/>
                  <a:gd name="T29" fmla="*/ 169 h 191"/>
                  <a:gd name="T30" fmla="*/ 12 w 97"/>
                  <a:gd name="T31" fmla="*/ 177 h 191"/>
                  <a:gd name="T32" fmla="*/ 0 w 97"/>
                  <a:gd name="T33" fmla="*/ 186 h 191"/>
                  <a:gd name="T34" fmla="*/ 13 w 97"/>
                  <a:gd name="T35" fmla="*/ 190 h 191"/>
                  <a:gd name="T36" fmla="*/ 31 w 97"/>
                  <a:gd name="T37" fmla="*/ 188 h 191"/>
                  <a:gd name="T38" fmla="*/ 44 w 97"/>
                  <a:gd name="T39" fmla="*/ 180 h 191"/>
                  <a:gd name="T40" fmla="*/ 56 w 97"/>
                  <a:gd name="T41" fmla="*/ 182 h 191"/>
                  <a:gd name="T42" fmla="*/ 67 w 97"/>
                  <a:gd name="T43" fmla="*/ 180 h 191"/>
                  <a:gd name="T44" fmla="*/ 81 w 97"/>
                  <a:gd name="T45" fmla="*/ 175 h 191"/>
                  <a:gd name="T46" fmla="*/ 92 w 97"/>
                  <a:gd name="T47" fmla="*/ 167 h 191"/>
                  <a:gd name="T48" fmla="*/ 96 w 97"/>
                  <a:gd name="T49" fmla="*/ 152 h 191"/>
                  <a:gd name="T50" fmla="*/ 96 w 97"/>
                  <a:gd name="T51" fmla="*/ 131 h 191"/>
                  <a:gd name="T52" fmla="*/ 81 w 97"/>
                  <a:gd name="T53" fmla="*/ 119 h 191"/>
                  <a:gd name="T54" fmla="*/ 73 w 97"/>
                  <a:gd name="T55" fmla="*/ 98 h 191"/>
                  <a:gd name="T56" fmla="*/ 54 w 97"/>
                  <a:gd name="T57" fmla="*/ 81 h 191"/>
                  <a:gd name="T58" fmla="*/ 50 w 97"/>
                  <a:gd name="T59" fmla="*/ 60 h 191"/>
                  <a:gd name="T60" fmla="*/ 54 w 97"/>
                  <a:gd name="T61" fmla="*/ 46 h 191"/>
                  <a:gd name="T62" fmla="*/ 58 w 97"/>
                  <a:gd name="T63" fmla="*/ 32 h 191"/>
                  <a:gd name="T64" fmla="*/ 46 w 97"/>
                  <a:gd name="T65" fmla="*/ 32 h 191"/>
                  <a:gd name="T66" fmla="*/ 38 w 97"/>
                  <a:gd name="T67" fmla="*/ 25 h 191"/>
                  <a:gd name="T68" fmla="*/ 42 w 97"/>
                  <a:gd name="T69" fmla="*/ 0 h 19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7" h="191">
                    <a:moveTo>
                      <a:pt x="42" y="0"/>
                    </a:moveTo>
                    <a:lnTo>
                      <a:pt x="29" y="13"/>
                    </a:lnTo>
                    <a:lnTo>
                      <a:pt x="12" y="19"/>
                    </a:lnTo>
                    <a:lnTo>
                      <a:pt x="12" y="34"/>
                    </a:lnTo>
                    <a:lnTo>
                      <a:pt x="10" y="55"/>
                    </a:lnTo>
                    <a:lnTo>
                      <a:pt x="10" y="74"/>
                    </a:lnTo>
                    <a:lnTo>
                      <a:pt x="2" y="85"/>
                    </a:lnTo>
                    <a:lnTo>
                      <a:pt x="12" y="98"/>
                    </a:lnTo>
                    <a:lnTo>
                      <a:pt x="27" y="106"/>
                    </a:lnTo>
                    <a:lnTo>
                      <a:pt x="38" y="119"/>
                    </a:lnTo>
                    <a:lnTo>
                      <a:pt x="36" y="133"/>
                    </a:lnTo>
                    <a:lnTo>
                      <a:pt x="25" y="138"/>
                    </a:lnTo>
                    <a:lnTo>
                      <a:pt x="25" y="156"/>
                    </a:lnTo>
                    <a:lnTo>
                      <a:pt x="12" y="161"/>
                    </a:lnTo>
                    <a:lnTo>
                      <a:pt x="25" y="169"/>
                    </a:lnTo>
                    <a:lnTo>
                      <a:pt x="12" y="177"/>
                    </a:lnTo>
                    <a:lnTo>
                      <a:pt x="0" y="186"/>
                    </a:lnTo>
                    <a:lnTo>
                      <a:pt x="13" y="190"/>
                    </a:lnTo>
                    <a:lnTo>
                      <a:pt x="31" y="188"/>
                    </a:lnTo>
                    <a:lnTo>
                      <a:pt x="44" y="180"/>
                    </a:lnTo>
                    <a:lnTo>
                      <a:pt x="56" y="182"/>
                    </a:lnTo>
                    <a:lnTo>
                      <a:pt x="67" y="180"/>
                    </a:lnTo>
                    <a:lnTo>
                      <a:pt x="81" y="175"/>
                    </a:lnTo>
                    <a:lnTo>
                      <a:pt x="92" y="167"/>
                    </a:lnTo>
                    <a:lnTo>
                      <a:pt x="96" y="152"/>
                    </a:lnTo>
                    <a:lnTo>
                      <a:pt x="96" y="131"/>
                    </a:lnTo>
                    <a:lnTo>
                      <a:pt x="81" y="119"/>
                    </a:lnTo>
                    <a:lnTo>
                      <a:pt x="73" y="98"/>
                    </a:lnTo>
                    <a:lnTo>
                      <a:pt x="54" y="81"/>
                    </a:lnTo>
                    <a:lnTo>
                      <a:pt x="50" y="60"/>
                    </a:lnTo>
                    <a:lnTo>
                      <a:pt x="54" y="46"/>
                    </a:lnTo>
                    <a:lnTo>
                      <a:pt x="58" y="32"/>
                    </a:lnTo>
                    <a:lnTo>
                      <a:pt x="46" y="32"/>
                    </a:lnTo>
                    <a:lnTo>
                      <a:pt x="38" y="25"/>
                    </a:lnTo>
                    <a:lnTo>
                      <a:pt x="42"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6164" name="Freeform 108"/>
              <p:cNvSpPr>
                <a:spLocks/>
              </p:cNvSpPr>
              <p:nvPr/>
            </p:nvSpPr>
            <p:spPr bwMode="gray">
              <a:xfrm>
                <a:off x="2660" y="1951"/>
                <a:ext cx="47" cy="74"/>
              </a:xfrm>
              <a:custGeom>
                <a:avLst/>
                <a:gdLst>
                  <a:gd name="T0" fmla="*/ 15 w 47"/>
                  <a:gd name="T1" fmla="*/ 0 h 74"/>
                  <a:gd name="T2" fmla="*/ 31 w 47"/>
                  <a:gd name="T3" fmla="*/ 0 h 74"/>
                  <a:gd name="T4" fmla="*/ 38 w 47"/>
                  <a:gd name="T5" fmla="*/ 7 h 74"/>
                  <a:gd name="T6" fmla="*/ 46 w 47"/>
                  <a:gd name="T7" fmla="*/ 19 h 74"/>
                  <a:gd name="T8" fmla="*/ 46 w 47"/>
                  <a:gd name="T9" fmla="*/ 36 h 74"/>
                  <a:gd name="T10" fmla="*/ 46 w 47"/>
                  <a:gd name="T11" fmla="*/ 52 h 74"/>
                  <a:gd name="T12" fmla="*/ 35 w 47"/>
                  <a:gd name="T13" fmla="*/ 58 h 74"/>
                  <a:gd name="T14" fmla="*/ 25 w 47"/>
                  <a:gd name="T15" fmla="*/ 64 h 74"/>
                  <a:gd name="T16" fmla="*/ 17 w 47"/>
                  <a:gd name="T17" fmla="*/ 71 h 74"/>
                  <a:gd name="T18" fmla="*/ 2 w 47"/>
                  <a:gd name="T19" fmla="*/ 73 h 74"/>
                  <a:gd name="T20" fmla="*/ 0 w 47"/>
                  <a:gd name="T21" fmla="*/ 56 h 74"/>
                  <a:gd name="T22" fmla="*/ 15 w 47"/>
                  <a:gd name="T23" fmla="*/ 45 h 74"/>
                  <a:gd name="T24" fmla="*/ 4 w 47"/>
                  <a:gd name="T25" fmla="*/ 28 h 74"/>
                  <a:gd name="T26" fmla="*/ 2 w 47"/>
                  <a:gd name="T27" fmla="*/ 11 h 74"/>
                  <a:gd name="T28" fmla="*/ 15 w 47"/>
                  <a:gd name="T29" fmla="*/ 0 h 7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7" h="74">
                    <a:moveTo>
                      <a:pt x="15" y="0"/>
                    </a:moveTo>
                    <a:lnTo>
                      <a:pt x="31" y="0"/>
                    </a:lnTo>
                    <a:lnTo>
                      <a:pt x="38" y="7"/>
                    </a:lnTo>
                    <a:lnTo>
                      <a:pt x="46" y="19"/>
                    </a:lnTo>
                    <a:lnTo>
                      <a:pt x="46" y="36"/>
                    </a:lnTo>
                    <a:lnTo>
                      <a:pt x="46" y="52"/>
                    </a:lnTo>
                    <a:lnTo>
                      <a:pt x="35" y="58"/>
                    </a:lnTo>
                    <a:lnTo>
                      <a:pt x="25" y="64"/>
                    </a:lnTo>
                    <a:lnTo>
                      <a:pt x="17" y="71"/>
                    </a:lnTo>
                    <a:lnTo>
                      <a:pt x="2" y="73"/>
                    </a:lnTo>
                    <a:lnTo>
                      <a:pt x="0" y="56"/>
                    </a:lnTo>
                    <a:lnTo>
                      <a:pt x="15" y="45"/>
                    </a:lnTo>
                    <a:lnTo>
                      <a:pt x="4" y="28"/>
                    </a:lnTo>
                    <a:lnTo>
                      <a:pt x="2" y="11"/>
                    </a:lnTo>
                    <a:lnTo>
                      <a:pt x="15" y="0"/>
                    </a:lnTo>
                  </a:path>
                </a:pathLst>
              </a:custGeom>
              <a:gradFill rotWithShape="0">
                <a:gsLst>
                  <a:gs pos="0">
                    <a:srgbClr val="000099"/>
                  </a:gs>
                  <a:gs pos="100000">
                    <a:srgbClr val="33CCFF"/>
                  </a:gs>
                </a:gsLst>
                <a:path path="rect">
                  <a:fillToRect l="50000" t="50000" r="50000" b="50000"/>
                </a:path>
              </a:gradFill>
              <a:ln>
                <a:noFill/>
              </a:ln>
              <a:effectLst>
                <a:prstShdw prst="shdw17" dist="17961" dir="13500000">
                  <a:schemeClr val="tx2"/>
                </a:prst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grpSp>
      </p:grpSp>
      <p:sp>
        <p:nvSpPr>
          <p:cNvPr id="6148" name="Text Box 109"/>
          <p:cNvSpPr txBox="1">
            <a:spLocks noChangeArrowheads="1"/>
          </p:cNvSpPr>
          <p:nvPr/>
        </p:nvSpPr>
        <p:spPr bwMode="auto">
          <a:xfrm>
            <a:off x="1835150" y="2708275"/>
            <a:ext cx="1606550" cy="366713"/>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b="1">
                <a:solidFill>
                  <a:srgbClr val="FFCC99"/>
                </a:solidFill>
              </a:rPr>
              <a:t>DIPLOMATIC</a:t>
            </a:r>
          </a:p>
        </p:txBody>
      </p:sp>
      <p:pic>
        <p:nvPicPr>
          <p:cNvPr id="23662" name="Picture 110" descr="yellow-arr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98231">
            <a:off x="3146425" y="4467225"/>
            <a:ext cx="2738438"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Text Box 111"/>
          <p:cNvSpPr txBox="1">
            <a:spLocks noChangeArrowheads="1"/>
          </p:cNvSpPr>
          <p:nvPr/>
        </p:nvSpPr>
        <p:spPr bwMode="auto">
          <a:xfrm>
            <a:off x="7702550" y="4076700"/>
            <a:ext cx="1441450" cy="366713"/>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b="1">
                <a:solidFill>
                  <a:srgbClr val="FFCC99"/>
                </a:solidFill>
              </a:rPr>
              <a:t>ECONOMIC</a:t>
            </a:r>
          </a:p>
        </p:txBody>
      </p:sp>
      <p:pic>
        <p:nvPicPr>
          <p:cNvPr id="23664" name="Picture 112" descr="yellow-arr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447748">
            <a:off x="7045325" y="2155825"/>
            <a:ext cx="1171575" cy="273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 Box 113"/>
          <p:cNvSpPr txBox="1">
            <a:spLocks noChangeArrowheads="1"/>
          </p:cNvSpPr>
          <p:nvPr/>
        </p:nvSpPr>
        <p:spPr bwMode="auto">
          <a:xfrm flipH="1">
            <a:off x="7235825" y="1989138"/>
            <a:ext cx="1263650" cy="366712"/>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b="1">
                <a:solidFill>
                  <a:srgbClr val="FFCC99"/>
                </a:solidFill>
              </a:rPr>
              <a:t>MILITARY</a:t>
            </a:r>
          </a:p>
        </p:txBody>
      </p:sp>
      <p:pic>
        <p:nvPicPr>
          <p:cNvPr id="23666" name="Picture 114" descr="yellow-arro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98231">
            <a:off x="6154738" y="4273550"/>
            <a:ext cx="2738437"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4" name="Text Box 115"/>
          <p:cNvSpPr txBox="1">
            <a:spLocks noChangeArrowheads="1"/>
          </p:cNvSpPr>
          <p:nvPr/>
        </p:nvSpPr>
        <p:spPr bwMode="auto">
          <a:xfrm flipH="1">
            <a:off x="1763713" y="3716338"/>
            <a:ext cx="1797050" cy="366712"/>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b="1">
                <a:solidFill>
                  <a:srgbClr val="FFCC99"/>
                </a:solidFill>
              </a:rPr>
              <a:t>TECHNOLOGY</a:t>
            </a:r>
          </a:p>
        </p:txBody>
      </p:sp>
      <p:pic>
        <p:nvPicPr>
          <p:cNvPr id="23668" name="Picture 116" descr="yellow-arrow"/>
          <p:cNvPicPr>
            <a:picLocks noGrp="1" noChangeAspect="1" noChangeArrowheads="1"/>
          </p:cNvPicPr>
          <p:nvPr>
            <p:ph sz="half" idx="1"/>
          </p:nvPr>
        </p:nvPicPr>
        <p:blipFill>
          <a:blip r:embed="rId6">
            <a:extLst>
              <a:ext uri="{28A0092B-C50C-407E-A947-70E740481C1C}">
                <a14:useLocalDpi xmlns:a14="http://schemas.microsoft.com/office/drawing/2010/main" val="0"/>
              </a:ext>
            </a:extLst>
          </a:blip>
          <a:srcRect/>
          <a:stretch>
            <a:fillRect/>
          </a:stretch>
        </p:blipFill>
        <p:spPr>
          <a:xfrm rot="1411722">
            <a:off x="2438400" y="3124200"/>
            <a:ext cx="3770313" cy="6334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145646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withEffect">
                                  <p:stCondLst>
                                    <p:cond delay="0"/>
                                  </p:stCondLst>
                                  <p:childTnLst>
                                    <p:set>
                                      <p:cBhvr>
                                        <p:cTn id="6" dur="1" fill="hold">
                                          <p:stCondLst>
                                            <p:cond delay="0"/>
                                          </p:stCondLst>
                                        </p:cTn>
                                        <p:tgtEl>
                                          <p:spTgt spid="23662"/>
                                        </p:tgtEl>
                                        <p:attrNameLst>
                                          <p:attrName>style.visibility</p:attrName>
                                        </p:attrNameLst>
                                      </p:cBhvr>
                                      <p:to>
                                        <p:strVal val="visible"/>
                                      </p:to>
                                    </p:set>
                                    <p:animEffect transition="in" filter="wipe(right)">
                                      <p:cBhvr>
                                        <p:cTn id="7" dur="1000"/>
                                        <p:tgtEl>
                                          <p:spTgt spid="23662"/>
                                        </p:tgtEl>
                                      </p:cBhvr>
                                    </p:animEffect>
                                  </p:childTnLst>
                                </p:cTn>
                              </p:par>
                              <p:par>
                                <p:cTn id="8" presetID="22" presetClass="entr" presetSubtype="2" fill="hold" nodeType="withEffect">
                                  <p:stCondLst>
                                    <p:cond delay="0"/>
                                  </p:stCondLst>
                                  <p:childTnLst>
                                    <p:set>
                                      <p:cBhvr>
                                        <p:cTn id="9" dur="1" fill="hold">
                                          <p:stCondLst>
                                            <p:cond delay="0"/>
                                          </p:stCondLst>
                                        </p:cTn>
                                        <p:tgtEl>
                                          <p:spTgt spid="23664"/>
                                        </p:tgtEl>
                                        <p:attrNameLst>
                                          <p:attrName>style.visibility</p:attrName>
                                        </p:attrNameLst>
                                      </p:cBhvr>
                                      <p:to>
                                        <p:strVal val="visible"/>
                                      </p:to>
                                    </p:set>
                                    <p:animEffect transition="in" filter="wipe(right)">
                                      <p:cBhvr>
                                        <p:cTn id="10" dur="1000"/>
                                        <p:tgtEl>
                                          <p:spTgt spid="23664"/>
                                        </p:tgtEl>
                                      </p:cBhvr>
                                    </p:animEffect>
                                  </p:childTnLst>
                                </p:cTn>
                              </p:par>
                              <p:par>
                                <p:cTn id="11" presetID="22" presetClass="entr" presetSubtype="2" fill="hold" nodeType="withEffect">
                                  <p:stCondLst>
                                    <p:cond delay="0"/>
                                  </p:stCondLst>
                                  <p:childTnLst>
                                    <p:set>
                                      <p:cBhvr>
                                        <p:cTn id="12" dur="1" fill="hold">
                                          <p:stCondLst>
                                            <p:cond delay="0"/>
                                          </p:stCondLst>
                                        </p:cTn>
                                        <p:tgtEl>
                                          <p:spTgt spid="23666"/>
                                        </p:tgtEl>
                                        <p:attrNameLst>
                                          <p:attrName>style.visibility</p:attrName>
                                        </p:attrNameLst>
                                      </p:cBhvr>
                                      <p:to>
                                        <p:strVal val="visible"/>
                                      </p:to>
                                    </p:set>
                                    <p:animEffect transition="in" filter="wipe(right)">
                                      <p:cBhvr>
                                        <p:cTn id="13" dur="1000"/>
                                        <p:tgtEl>
                                          <p:spTgt spid="23666"/>
                                        </p:tgtEl>
                                      </p:cBhvr>
                                    </p:animEffect>
                                  </p:childTnLst>
                                </p:cTn>
                              </p:par>
                              <p:par>
                                <p:cTn id="14" presetID="22" presetClass="entr" presetSubtype="2" fill="hold" nodeType="withEffect">
                                  <p:stCondLst>
                                    <p:cond delay="0"/>
                                  </p:stCondLst>
                                  <p:childTnLst>
                                    <p:set>
                                      <p:cBhvr>
                                        <p:cTn id="15" dur="1" fill="hold">
                                          <p:stCondLst>
                                            <p:cond delay="0"/>
                                          </p:stCondLst>
                                        </p:cTn>
                                        <p:tgtEl>
                                          <p:spTgt spid="23668"/>
                                        </p:tgtEl>
                                        <p:attrNameLst>
                                          <p:attrName>style.visibility</p:attrName>
                                        </p:attrNameLst>
                                      </p:cBhvr>
                                      <p:to>
                                        <p:strVal val="visible"/>
                                      </p:to>
                                    </p:set>
                                    <p:animEffect transition="in" filter="wipe(right)">
                                      <p:cBhvr>
                                        <p:cTn id="16" dur="1000"/>
                                        <p:tgtEl>
                                          <p:spTgt spid="236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2"/>
          <p:cNvGrpSpPr>
            <a:grpSpLocks/>
          </p:cNvGrpSpPr>
          <p:nvPr/>
        </p:nvGrpSpPr>
        <p:grpSpPr bwMode="auto">
          <a:xfrm>
            <a:off x="5472113" y="1828800"/>
            <a:ext cx="3427412" cy="3886200"/>
            <a:chOff x="3447" y="1488"/>
            <a:chExt cx="2159" cy="2448"/>
          </a:xfrm>
        </p:grpSpPr>
        <p:sp>
          <p:nvSpPr>
            <p:cNvPr id="8205" name="AutoShape 3"/>
            <p:cNvSpPr>
              <a:spLocks noChangeArrowheads="1"/>
            </p:cNvSpPr>
            <p:nvPr/>
          </p:nvSpPr>
          <p:spPr bwMode="auto">
            <a:xfrm>
              <a:off x="3447" y="1488"/>
              <a:ext cx="2159" cy="2448"/>
            </a:xfrm>
            <a:prstGeom prst="homePlate">
              <a:avLst>
                <a:gd name="adj" fmla="val 25000"/>
              </a:avLst>
            </a:prstGeom>
            <a:gradFill rotWithShape="0">
              <a:gsLst>
                <a:gs pos="0">
                  <a:srgbClr val="000000"/>
                </a:gs>
                <a:gs pos="100000">
                  <a:srgbClr val="336699"/>
                </a:gs>
              </a:gsLst>
              <a:lin ang="0" scaled="1"/>
            </a:gradFill>
            <a:ln>
              <a:noFill/>
            </a:ln>
            <a:effectLst>
              <a:outerShdw dist="107763" dir="2700000" algn="ctr" rotWithShape="0">
                <a:schemeClr val="accent1"/>
              </a:outerShdw>
            </a:effectLst>
            <a:extLst>
              <a:ext uri="{91240B29-F687-4F45-9708-019B960494DF}">
                <a14:hiddenLine xmlns:a14="http://schemas.microsoft.com/office/drawing/2010/main" w="12700" cap="sq">
                  <a:solidFill>
                    <a:schemeClr val="tx1"/>
                  </a:solidFill>
                  <a:miter lim="800000"/>
                  <a:headEnd type="none" w="sm" len="sm"/>
                  <a:tailEnd type="none" w="sm" len="sm"/>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8206" name="Text Box 4"/>
            <p:cNvSpPr txBox="1">
              <a:spLocks noChangeArrowheads="1"/>
            </p:cNvSpPr>
            <p:nvPr/>
          </p:nvSpPr>
          <p:spPr bwMode="auto">
            <a:xfrm>
              <a:off x="3514" y="1562"/>
              <a:ext cx="1584"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2400" b="1">
                  <a:solidFill>
                    <a:schemeClr val="accent2"/>
                  </a:solidFill>
                  <a:latin typeface="Arial Narrow" pitchFamily="34" charset="0"/>
                </a:rPr>
                <a:t>Industrialized Country</a:t>
              </a:r>
              <a:endParaRPr lang="en-US" altLang="en-US" sz="2400" b="1">
                <a:latin typeface="Arial Narrow" pitchFamily="34" charset="0"/>
              </a:endParaRPr>
            </a:p>
          </p:txBody>
        </p:sp>
      </p:grpSp>
      <p:grpSp>
        <p:nvGrpSpPr>
          <p:cNvPr id="8195" name="Group 5"/>
          <p:cNvGrpSpPr>
            <a:grpSpLocks/>
          </p:cNvGrpSpPr>
          <p:nvPr/>
        </p:nvGrpSpPr>
        <p:grpSpPr bwMode="auto">
          <a:xfrm>
            <a:off x="2965450" y="1828800"/>
            <a:ext cx="3427413" cy="3886200"/>
            <a:chOff x="1868" y="1488"/>
            <a:chExt cx="2159" cy="2448"/>
          </a:xfrm>
        </p:grpSpPr>
        <p:sp>
          <p:nvSpPr>
            <p:cNvPr id="8203" name="AutoShape 6"/>
            <p:cNvSpPr>
              <a:spLocks noChangeArrowheads="1"/>
            </p:cNvSpPr>
            <p:nvPr/>
          </p:nvSpPr>
          <p:spPr bwMode="auto">
            <a:xfrm>
              <a:off x="1868" y="1488"/>
              <a:ext cx="2159" cy="2448"/>
            </a:xfrm>
            <a:prstGeom prst="homePlate">
              <a:avLst>
                <a:gd name="adj" fmla="val 25000"/>
              </a:avLst>
            </a:prstGeom>
            <a:gradFill rotWithShape="0">
              <a:gsLst>
                <a:gs pos="0">
                  <a:srgbClr val="000000"/>
                </a:gs>
                <a:gs pos="100000">
                  <a:srgbClr val="336699"/>
                </a:gs>
              </a:gsLst>
              <a:lin ang="0" scaled="1"/>
            </a:gradFill>
            <a:ln>
              <a:noFill/>
            </a:ln>
            <a:effectLst>
              <a:outerShdw dist="107763" dir="2700000" algn="ctr" rotWithShape="0">
                <a:schemeClr val="accent1"/>
              </a:outerShdw>
            </a:effectLst>
            <a:extLst>
              <a:ext uri="{91240B29-F687-4F45-9708-019B960494DF}">
                <a14:hiddenLine xmlns:a14="http://schemas.microsoft.com/office/drawing/2010/main" w="12700" cap="sq">
                  <a:solidFill>
                    <a:schemeClr val="tx1"/>
                  </a:solidFill>
                  <a:miter lim="800000"/>
                  <a:headEnd type="none" w="sm" len="sm"/>
                  <a:tailEnd type="none" w="sm" len="sm"/>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8204" name="Text Box 7"/>
            <p:cNvSpPr txBox="1">
              <a:spLocks noChangeArrowheads="1"/>
            </p:cNvSpPr>
            <p:nvPr/>
          </p:nvSpPr>
          <p:spPr bwMode="auto">
            <a:xfrm>
              <a:off x="1882" y="1562"/>
              <a:ext cx="1584"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2400" b="1">
                  <a:solidFill>
                    <a:schemeClr val="accent2"/>
                  </a:solidFill>
                  <a:latin typeface="Arial Narrow" pitchFamily="34" charset="0"/>
                </a:rPr>
                <a:t>Developing Country</a:t>
              </a:r>
              <a:endParaRPr lang="en-US" altLang="en-US" sz="2400" b="1">
                <a:latin typeface="Arial Narrow" pitchFamily="34" charset="0"/>
              </a:endParaRPr>
            </a:p>
          </p:txBody>
        </p:sp>
      </p:grpSp>
      <p:grpSp>
        <p:nvGrpSpPr>
          <p:cNvPr id="8196" name="Group 8"/>
          <p:cNvGrpSpPr>
            <a:grpSpLocks/>
          </p:cNvGrpSpPr>
          <p:nvPr/>
        </p:nvGrpSpPr>
        <p:grpSpPr bwMode="auto">
          <a:xfrm>
            <a:off x="457200" y="1828800"/>
            <a:ext cx="3427413" cy="3886200"/>
            <a:chOff x="288" y="1488"/>
            <a:chExt cx="2159" cy="2448"/>
          </a:xfrm>
        </p:grpSpPr>
        <p:sp>
          <p:nvSpPr>
            <p:cNvPr id="8201" name="AutoShape 9"/>
            <p:cNvSpPr>
              <a:spLocks noChangeArrowheads="1"/>
            </p:cNvSpPr>
            <p:nvPr/>
          </p:nvSpPr>
          <p:spPr bwMode="auto">
            <a:xfrm>
              <a:off x="288" y="1488"/>
              <a:ext cx="2159" cy="2448"/>
            </a:xfrm>
            <a:prstGeom prst="homePlate">
              <a:avLst>
                <a:gd name="adj" fmla="val 25000"/>
              </a:avLst>
            </a:prstGeom>
            <a:gradFill rotWithShape="0">
              <a:gsLst>
                <a:gs pos="0">
                  <a:srgbClr val="000000"/>
                </a:gs>
                <a:gs pos="100000">
                  <a:srgbClr val="336699"/>
                </a:gs>
              </a:gsLst>
              <a:lin ang="0" scaled="1"/>
            </a:gradFill>
            <a:ln>
              <a:noFill/>
            </a:ln>
            <a:effectLst>
              <a:outerShdw dist="107763" dir="2700000" algn="ctr" rotWithShape="0">
                <a:schemeClr val="accent1"/>
              </a:outerShdw>
            </a:effectLst>
            <a:extLst>
              <a:ext uri="{91240B29-F687-4F45-9708-019B960494DF}">
                <a14:hiddenLine xmlns:a14="http://schemas.microsoft.com/office/drawing/2010/main" w="12700" cap="sq">
                  <a:solidFill>
                    <a:schemeClr val="tx1"/>
                  </a:solidFill>
                  <a:miter lim="800000"/>
                  <a:headEnd type="none" w="sm" len="sm"/>
                  <a:tailEnd type="none" w="sm" len="sm"/>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8202" name="Text Box 10"/>
            <p:cNvSpPr txBox="1">
              <a:spLocks noChangeArrowheads="1"/>
            </p:cNvSpPr>
            <p:nvPr/>
          </p:nvSpPr>
          <p:spPr bwMode="auto">
            <a:xfrm>
              <a:off x="288" y="1562"/>
              <a:ext cx="1584"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2400" b="1">
                  <a:solidFill>
                    <a:schemeClr val="accent2"/>
                  </a:solidFill>
                  <a:latin typeface="Arial Narrow" pitchFamily="34" charset="0"/>
                </a:rPr>
                <a:t>Less-Developed Country</a:t>
              </a:r>
              <a:endParaRPr lang="en-US" altLang="en-US" sz="2400" b="1">
                <a:latin typeface="Arial Narrow" pitchFamily="34" charset="0"/>
              </a:endParaRPr>
            </a:p>
          </p:txBody>
        </p:sp>
      </p:grpSp>
      <p:sp>
        <p:nvSpPr>
          <p:cNvPr id="8197" name="Rectangle 11"/>
          <p:cNvSpPr>
            <a:spLocks noGrp="1" noChangeArrowheads="1"/>
          </p:cNvSpPr>
          <p:nvPr>
            <p:ph type="title"/>
          </p:nvPr>
        </p:nvSpPr>
        <p:spPr>
          <a:xfrm>
            <a:off x="455613" y="92075"/>
            <a:ext cx="8226425" cy="1431925"/>
          </a:xfrm>
        </p:spPr>
        <p:txBody>
          <a:bodyPr>
            <a:spAutoFit/>
          </a:bodyPr>
          <a:lstStyle/>
          <a:p>
            <a:pPr eaLnBrk="1" hangingPunct="1"/>
            <a:r>
              <a:rPr lang="en-US" altLang="en-US" smtClean="0"/>
              <a:t>Levels of Economic Development</a:t>
            </a:r>
          </a:p>
        </p:txBody>
      </p:sp>
      <p:sp>
        <p:nvSpPr>
          <p:cNvPr id="8198" name="Text Box 12"/>
          <p:cNvSpPr txBox="1">
            <a:spLocks noChangeArrowheads="1"/>
          </p:cNvSpPr>
          <p:nvPr/>
        </p:nvSpPr>
        <p:spPr bwMode="auto">
          <a:xfrm>
            <a:off x="1430338" y="2819400"/>
            <a:ext cx="1846262"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3363" indent="-23336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Clr>
                <a:schemeClr val="hlink"/>
              </a:buClr>
              <a:buFont typeface="Wingdings" pitchFamily="2" charset="2"/>
              <a:buChar char="l"/>
            </a:pPr>
            <a:r>
              <a:rPr lang="en-US" altLang="en-US" sz="2000">
                <a:solidFill>
                  <a:schemeClr val="bg1"/>
                </a:solidFill>
              </a:rPr>
              <a:t>Low literacy</a:t>
            </a:r>
          </a:p>
          <a:p>
            <a:pPr>
              <a:buClr>
                <a:schemeClr val="hlink"/>
              </a:buClr>
              <a:buFont typeface="Wingdings" pitchFamily="2" charset="2"/>
              <a:buChar char="l"/>
            </a:pPr>
            <a:r>
              <a:rPr lang="en-US" altLang="en-US" sz="2000">
                <a:solidFill>
                  <a:schemeClr val="bg1"/>
                </a:solidFill>
              </a:rPr>
              <a:t>Limited technology</a:t>
            </a:r>
          </a:p>
          <a:p>
            <a:pPr>
              <a:buClr>
                <a:schemeClr val="hlink"/>
              </a:buClr>
              <a:buFont typeface="Wingdings" pitchFamily="2" charset="2"/>
              <a:buChar char="l"/>
            </a:pPr>
            <a:r>
              <a:rPr lang="en-US" altLang="en-US" sz="2000">
                <a:solidFill>
                  <a:schemeClr val="bg1"/>
                </a:solidFill>
              </a:rPr>
              <a:t>Agricultural or mining economy</a:t>
            </a:r>
            <a:endParaRPr lang="en-US" altLang="en-US" sz="2000"/>
          </a:p>
        </p:txBody>
      </p:sp>
      <p:sp>
        <p:nvSpPr>
          <p:cNvPr id="8199" name="Text Box 13"/>
          <p:cNvSpPr txBox="1">
            <a:spLocks noChangeArrowheads="1"/>
          </p:cNvSpPr>
          <p:nvPr/>
        </p:nvSpPr>
        <p:spPr bwMode="auto">
          <a:xfrm>
            <a:off x="3944938" y="2819400"/>
            <a:ext cx="1998662"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3363" indent="-23336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Clr>
                <a:schemeClr val="hlink"/>
              </a:buClr>
              <a:buFont typeface="Wingdings" pitchFamily="2" charset="2"/>
              <a:buChar char="l"/>
            </a:pPr>
            <a:r>
              <a:rPr lang="en-US" altLang="en-US" sz="2000">
                <a:solidFill>
                  <a:schemeClr val="bg1"/>
                </a:solidFill>
              </a:rPr>
              <a:t>Improving  literacy</a:t>
            </a:r>
          </a:p>
          <a:p>
            <a:pPr>
              <a:buClr>
                <a:schemeClr val="hlink"/>
              </a:buClr>
              <a:buFont typeface="Wingdings" pitchFamily="2" charset="2"/>
              <a:buChar char="l"/>
            </a:pPr>
            <a:r>
              <a:rPr lang="en-US" altLang="en-US" sz="2000">
                <a:solidFill>
                  <a:schemeClr val="bg1"/>
                </a:solidFill>
              </a:rPr>
              <a:t>Improving technology</a:t>
            </a:r>
          </a:p>
          <a:p>
            <a:pPr>
              <a:buClr>
                <a:schemeClr val="hlink"/>
              </a:buClr>
              <a:buFont typeface="Wingdings" pitchFamily="2" charset="2"/>
              <a:buChar char="l"/>
            </a:pPr>
            <a:r>
              <a:rPr lang="en-US" altLang="en-US" sz="2000">
                <a:solidFill>
                  <a:schemeClr val="bg1"/>
                </a:solidFill>
              </a:rPr>
              <a:t>Decreasing dependence on agriculture or mining</a:t>
            </a:r>
            <a:endParaRPr lang="en-US" altLang="en-US" sz="2000"/>
          </a:p>
        </p:txBody>
      </p:sp>
      <p:sp>
        <p:nvSpPr>
          <p:cNvPr id="8200" name="Text Box 14"/>
          <p:cNvSpPr txBox="1">
            <a:spLocks noChangeArrowheads="1"/>
          </p:cNvSpPr>
          <p:nvPr/>
        </p:nvSpPr>
        <p:spPr bwMode="auto">
          <a:xfrm>
            <a:off x="6470650" y="2819400"/>
            <a:ext cx="22860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3363" indent="-23336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Clr>
                <a:schemeClr val="hlink"/>
              </a:buClr>
              <a:buFont typeface="Wingdings" pitchFamily="2" charset="2"/>
              <a:buChar char="l"/>
            </a:pPr>
            <a:r>
              <a:rPr lang="en-US" altLang="en-US" sz="2000">
                <a:solidFill>
                  <a:schemeClr val="bg1"/>
                </a:solidFill>
              </a:rPr>
              <a:t>High literacy</a:t>
            </a:r>
          </a:p>
          <a:p>
            <a:pPr>
              <a:buClr>
                <a:schemeClr val="hlink"/>
              </a:buClr>
              <a:buFont typeface="Wingdings" pitchFamily="2" charset="2"/>
              <a:buChar char="l"/>
            </a:pPr>
            <a:r>
              <a:rPr lang="en-US" altLang="en-US" sz="2000">
                <a:solidFill>
                  <a:schemeClr val="bg1"/>
                </a:solidFill>
              </a:rPr>
              <a:t>Modern technology</a:t>
            </a:r>
          </a:p>
          <a:p>
            <a:pPr>
              <a:buClr>
                <a:schemeClr val="hlink"/>
              </a:buClr>
              <a:buFont typeface="Wingdings" pitchFamily="2" charset="2"/>
              <a:buChar char="l"/>
            </a:pPr>
            <a:r>
              <a:rPr lang="en-US" altLang="en-US" sz="2000">
                <a:solidFill>
                  <a:schemeClr val="bg1"/>
                </a:solidFill>
              </a:rPr>
              <a:t>Industrial economy</a:t>
            </a:r>
            <a:endParaRPr lang="en-US" altLang="en-US" sz="2000"/>
          </a:p>
        </p:txBody>
      </p:sp>
    </p:spTree>
    <p:extLst>
      <p:ext uri="{BB962C8B-B14F-4D97-AF65-F5344CB8AC3E}">
        <p14:creationId xmlns:p14="http://schemas.microsoft.com/office/powerpoint/2010/main" val="37144005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990600" y="76200"/>
            <a:ext cx="7772400" cy="947738"/>
          </a:xfrm>
        </p:spPr>
        <p:txBody>
          <a:bodyPr/>
          <a:lstStyle/>
          <a:p>
            <a:pPr eaLnBrk="1" hangingPunct="1"/>
            <a:r>
              <a:rPr lang="en-US" altLang="en-US" b="1" u="sng" smtClean="0"/>
              <a:t>COUNTRY’S CONCERN</a:t>
            </a:r>
          </a:p>
        </p:txBody>
      </p:sp>
      <p:sp>
        <p:nvSpPr>
          <p:cNvPr id="11267" name="Rectangle 3"/>
          <p:cNvSpPr>
            <a:spLocks noGrp="1" noChangeArrowheads="1"/>
          </p:cNvSpPr>
          <p:nvPr>
            <p:ph type="body" idx="1"/>
          </p:nvPr>
        </p:nvSpPr>
        <p:spPr>
          <a:xfrm>
            <a:off x="228600" y="1219200"/>
            <a:ext cx="8610600" cy="5334000"/>
          </a:xfrm>
        </p:spPr>
        <p:txBody>
          <a:bodyPr/>
          <a:lstStyle/>
          <a:p>
            <a:pPr marL="355600" indent="-355600" algn="just" eaLnBrk="1" hangingPunct="1">
              <a:spcBef>
                <a:spcPts val="0"/>
              </a:spcBef>
            </a:pPr>
            <a:r>
              <a:rPr lang="en-US" altLang="en-US" sz="2800" b="1" dirty="0" smtClean="0">
                <a:solidFill>
                  <a:srgbClr val="FF0000"/>
                </a:solidFill>
              </a:rPr>
              <a:t>US has strong, even unreserved, support from American citizens for a powerful defence system capable of deflecting any actual or potential threats by means of technological superiority in all areas. United States’ objective is overall technological superiority.</a:t>
            </a:r>
            <a:r>
              <a:rPr lang="en-US" altLang="en-US" sz="2800" dirty="0" smtClean="0">
                <a:solidFill>
                  <a:srgbClr val="FF0000"/>
                </a:solidFill>
              </a:rPr>
              <a:t> </a:t>
            </a:r>
            <a:endParaRPr lang="en-US" altLang="en-US" sz="2800" b="1" dirty="0" smtClean="0">
              <a:solidFill>
                <a:srgbClr val="FF0000"/>
              </a:solidFill>
            </a:endParaRPr>
          </a:p>
          <a:p>
            <a:pPr marL="355600" indent="-355600" algn="just" eaLnBrk="1" hangingPunct="1">
              <a:spcBef>
                <a:spcPts val="0"/>
              </a:spcBef>
            </a:pPr>
            <a:r>
              <a:rPr lang="en-US" altLang="en-US" sz="2800" b="1" dirty="0" smtClean="0">
                <a:solidFill>
                  <a:srgbClr val="000066"/>
                </a:solidFill>
              </a:rPr>
              <a:t>India had to contend with societies that are more concerned with social welfare than military threats, a fact reflected in the budget priorities. Government </a:t>
            </a:r>
            <a:r>
              <a:rPr lang="en-US" altLang="en-US" sz="2800" b="1" dirty="0" smtClean="0">
                <a:solidFill>
                  <a:srgbClr val="000066"/>
                </a:solidFill>
              </a:rPr>
              <a:t>is taking steps to </a:t>
            </a:r>
            <a:r>
              <a:rPr lang="en-US" altLang="en-US" sz="2800" b="1" dirty="0" smtClean="0">
                <a:solidFill>
                  <a:srgbClr val="000066"/>
                </a:solidFill>
              </a:rPr>
              <a:t>develop a harmonised slant to promote infusion of indigenous solutions</a:t>
            </a:r>
            <a:r>
              <a:rPr lang="en-US" altLang="en-US" sz="2400" b="1" dirty="0" smtClean="0">
                <a:solidFill>
                  <a:srgbClr val="000066"/>
                </a:solidFill>
              </a:rPr>
              <a:t>.</a:t>
            </a:r>
            <a:r>
              <a:rPr lang="en-US" altLang="en-US" sz="2400" dirty="0" smtClean="0"/>
              <a:t> </a:t>
            </a:r>
            <a:r>
              <a:rPr lang="en-US" altLang="en-US" sz="2400" b="1" dirty="0" smtClean="0">
                <a:solidFill>
                  <a:srgbClr val="000066"/>
                </a:solidFill>
              </a:rPr>
              <a:t> </a:t>
            </a:r>
          </a:p>
        </p:txBody>
      </p:sp>
    </p:spTree>
    <p:extLst>
      <p:ext uri="{BB962C8B-B14F-4D97-AF65-F5344CB8AC3E}">
        <p14:creationId xmlns:p14="http://schemas.microsoft.com/office/powerpoint/2010/main" val="64351411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152400"/>
            <a:ext cx="9144000" cy="1143000"/>
          </a:xfrm>
        </p:spPr>
        <p:txBody>
          <a:bodyPr/>
          <a:lstStyle/>
          <a:p>
            <a:pPr eaLnBrk="1" hangingPunct="1"/>
            <a:r>
              <a:rPr lang="en-US" altLang="en-US" sz="4800" smtClean="0"/>
              <a:t>US DoD Policy on Technology</a:t>
            </a:r>
          </a:p>
        </p:txBody>
      </p:sp>
      <p:sp>
        <p:nvSpPr>
          <p:cNvPr id="12291" name="Rectangle 3"/>
          <p:cNvSpPr>
            <a:spLocks noGrp="1" noChangeArrowheads="1"/>
          </p:cNvSpPr>
          <p:nvPr>
            <p:ph type="body" idx="1"/>
          </p:nvPr>
        </p:nvSpPr>
        <p:spPr>
          <a:xfrm>
            <a:off x="304800" y="2082800"/>
            <a:ext cx="8610600" cy="4470400"/>
          </a:xfrm>
        </p:spPr>
        <p:txBody>
          <a:bodyPr/>
          <a:lstStyle/>
          <a:p>
            <a:pPr eaLnBrk="1" hangingPunct="1"/>
            <a:r>
              <a:rPr lang="en-US" altLang="en-US" dirty="0" smtClean="0"/>
              <a:t>A valuable, limited national security resource</a:t>
            </a:r>
          </a:p>
          <a:p>
            <a:pPr eaLnBrk="1" hangingPunct="1"/>
            <a:r>
              <a:rPr lang="en-US" altLang="en-US" dirty="0" smtClean="0"/>
              <a:t>Protected and invested in pursuit of national security objectives</a:t>
            </a:r>
          </a:p>
          <a:p>
            <a:pPr eaLnBrk="1" hangingPunct="1"/>
            <a:r>
              <a:rPr lang="en-US" altLang="en-US" dirty="0" smtClean="0"/>
              <a:t>International trade is key to strong U.S. industrial base</a:t>
            </a:r>
          </a:p>
          <a:p>
            <a:pPr eaLnBrk="1" hangingPunct="1"/>
            <a:r>
              <a:rPr lang="en-US" altLang="en-US" dirty="0" smtClean="0"/>
              <a:t>Export controls to minimally interfere with legitimate trade</a:t>
            </a:r>
          </a:p>
        </p:txBody>
      </p:sp>
    </p:spTree>
    <p:extLst>
      <p:ext uri="{BB962C8B-B14F-4D97-AF65-F5344CB8AC3E}">
        <p14:creationId xmlns:p14="http://schemas.microsoft.com/office/powerpoint/2010/main" val="228500016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SWEP-7-17">
  <a:themeElements>
    <a:clrScheme name="">
      <a:dk1>
        <a:srgbClr val="000000"/>
      </a:dk1>
      <a:lt1>
        <a:srgbClr val="FFFFCC"/>
      </a:lt1>
      <a:dk2>
        <a:srgbClr val="FFFFFF"/>
      </a:dk2>
      <a:lt2>
        <a:srgbClr val="808080"/>
      </a:lt2>
      <a:accent1>
        <a:srgbClr val="003366"/>
      </a:accent1>
      <a:accent2>
        <a:srgbClr val="FFCC00"/>
      </a:accent2>
      <a:accent3>
        <a:srgbClr val="FFFFE2"/>
      </a:accent3>
      <a:accent4>
        <a:srgbClr val="000000"/>
      </a:accent4>
      <a:accent5>
        <a:srgbClr val="AAADB8"/>
      </a:accent5>
      <a:accent6>
        <a:srgbClr val="E7B900"/>
      </a:accent6>
      <a:hlink>
        <a:srgbClr val="A50021"/>
      </a:hlink>
      <a:folHlink>
        <a:srgbClr val="CC0000"/>
      </a:folHlink>
    </a:clrScheme>
    <a:fontScheme name="SWEP-7-17">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WEP-7-17 1">
        <a:dk1>
          <a:srgbClr val="000000"/>
        </a:dk1>
        <a:lt1>
          <a:srgbClr val="FFFFFF"/>
        </a:lt1>
        <a:dk2>
          <a:srgbClr val="0066CC"/>
        </a:dk2>
        <a:lt2>
          <a:srgbClr val="CBCBCB"/>
        </a:lt2>
        <a:accent1>
          <a:srgbClr val="009999"/>
        </a:accent1>
        <a:accent2>
          <a:srgbClr val="FF9933"/>
        </a:accent2>
        <a:accent3>
          <a:srgbClr val="AAB8E2"/>
        </a:accent3>
        <a:accent4>
          <a:srgbClr val="DADADA"/>
        </a:accent4>
        <a:accent5>
          <a:srgbClr val="AACACA"/>
        </a:accent5>
        <a:accent6>
          <a:srgbClr val="E78A2D"/>
        </a:accent6>
        <a:hlink>
          <a:srgbClr val="330099"/>
        </a:hlink>
        <a:folHlink>
          <a:srgbClr val="CBCBCB"/>
        </a:folHlink>
      </a:clrScheme>
      <a:clrMap bg1="dk2" tx1="lt1" bg2="dk1" tx2="lt2" accent1="accent1" accent2="accent2" accent3="accent3" accent4="accent4" accent5="accent5" accent6="accent6" hlink="hlink" folHlink="folHlink"/>
    </a:extraClrScheme>
    <a:extraClrScheme>
      <a:clrScheme name="SWEP-7-17 2">
        <a:dk1>
          <a:srgbClr val="000000"/>
        </a:dk1>
        <a:lt1>
          <a:srgbClr val="FFFFFF"/>
        </a:lt1>
        <a:dk2>
          <a:srgbClr val="000000"/>
        </a:dk2>
        <a:lt2>
          <a:srgbClr val="868686"/>
        </a:lt2>
        <a:accent1>
          <a:srgbClr val="3366FF"/>
        </a:accent1>
        <a:accent2>
          <a:srgbClr val="009900"/>
        </a:accent2>
        <a:accent3>
          <a:srgbClr val="FFFFFF"/>
        </a:accent3>
        <a:accent4>
          <a:srgbClr val="000000"/>
        </a:accent4>
        <a:accent5>
          <a:srgbClr val="ADB8FF"/>
        </a:accent5>
        <a:accent6>
          <a:srgbClr val="008A00"/>
        </a:accent6>
        <a:hlink>
          <a:srgbClr val="FF0033"/>
        </a:hlink>
        <a:folHlink>
          <a:srgbClr val="CCCCCC"/>
        </a:folHlink>
      </a:clrScheme>
      <a:clrMap bg1="lt1" tx1="dk1" bg2="lt2" tx2="dk2" accent1="accent1" accent2="accent2" accent3="accent3" accent4="accent4" accent5="accent5" accent6="accent6" hlink="hlink" folHlink="folHlink"/>
    </a:extraClrScheme>
    <a:extraClrScheme>
      <a:clrScheme name="SWEP-7-17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969696"/>
        </a:hlink>
        <a:folHlink>
          <a:srgbClr val="CBCBCB"/>
        </a:folHlink>
      </a:clrScheme>
      <a:clrMap bg1="lt1" tx1="dk1" bg2="lt2" tx2="dk2" accent1="accent1" accent2="accent2" accent3="accent3" accent4="accent4" accent5="accent5" accent6="accent6" hlink="hlink" folHlink="folHlink"/>
    </a:extraClrScheme>
    <a:extraClrScheme>
      <a:clrScheme name="SWEP-7-17 4">
        <a:dk1>
          <a:srgbClr val="000000"/>
        </a:dk1>
        <a:lt1>
          <a:srgbClr val="FFFFCC"/>
        </a:lt1>
        <a:dk2>
          <a:srgbClr val="FFFFFF"/>
        </a:dk2>
        <a:lt2>
          <a:srgbClr val="808080"/>
        </a:lt2>
        <a:accent1>
          <a:srgbClr val="000082"/>
        </a:accent1>
        <a:accent2>
          <a:srgbClr val="FFCC00"/>
        </a:accent2>
        <a:accent3>
          <a:srgbClr val="FFFFE2"/>
        </a:accent3>
        <a:accent4>
          <a:srgbClr val="000000"/>
        </a:accent4>
        <a:accent5>
          <a:srgbClr val="AAAAC1"/>
        </a:accent5>
        <a:accent6>
          <a:srgbClr val="E7B900"/>
        </a:accent6>
        <a:hlink>
          <a:srgbClr val="A50021"/>
        </a:hlink>
        <a:folHlink>
          <a:srgbClr val="CC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1480</TotalTime>
  <Words>4856</Words>
  <Application>Microsoft Office PowerPoint</Application>
  <PresentationFormat>On-screen Show (4:3)</PresentationFormat>
  <Paragraphs>650</Paragraphs>
  <Slides>37</Slides>
  <Notes>20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39" baseType="lpstr">
      <vt:lpstr>SWEP-7-17</vt:lpstr>
      <vt:lpstr>Image</vt:lpstr>
      <vt:lpstr>Centre for Aerospace and Defence Laws (CADL) M.A. (Security &amp; Defence Laws) Semester I (Batch 2019-21)</vt:lpstr>
      <vt:lpstr>Schedule</vt:lpstr>
      <vt:lpstr>Module I : Content</vt:lpstr>
      <vt:lpstr>Agenda: Session I</vt:lpstr>
      <vt:lpstr>“I have three visions for India”</vt:lpstr>
      <vt:lpstr>DYNAMIC INTERNATIONAL SYSTEMS IN A GLOBALISED WORLD</vt:lpstr>
      <vt:lpstr>Levels of Economic Development</vt:lpstr>
      <vt:lpstr>COUNTRY’S CONCERN</vt:lpstr>
      <vt:lpstr>US DoD Policy on Technology</vt:lpstr>
      <vt:lpstr>USA Model </vt:lpstr>
      <vt:lpstr>Technology Security Initiatives of China</vt:lpstr>
      <vt:lpstr>Defence Economy Model</vt:lpstr>
      <vt:lpstr>Continuum of Operations</vt:lpstr>
      <vt:lpstr>Military Systems  (System of Systems)</vt:lpstr>
      <vt:lpstr>Key Army Technology Capabilities</vt:lpstr>
      <vt:lpstr>Defence Research and Development Organization – DRDO: Net work of Laboratories</vt:lpstr>
      <vt:lpstr>Defence Public Sector Undertakings</vt:lpstr>
      <vt:lpstr>PowerPoint Presentation</vt:lpstr>
      <vt:lpstr>PowerPoint Presentation</vt:lpstr>
      <vt:lpstr>PowerPoint Presentation</vt:lpstr>
      <vt:lpstr>PowerPoint Presentation</vt:lpstr>
      <vt:lpstr>Certification Systems – As Control Mechanism</vt:lpstr>
      <vt:lpstr>MAJOR SYSTEMS OF ARMOURED FIGHTING VEHICLE</vt:lpstr>
      <vt:lpstr>BEL Manufacturing Network</vt:lpstr>
      <vt:lpstr>Ordnance Factories</vt:lpstr>
      <vt:lpstr>Technology Domains – Sample List</vt:lpstr>
      <vt:lpstr>Urban Terrorism</vt:lpstr>
      <vt:lpstr>Terrorist Planning Cycle Overview</vt:lpstr>
      <vt:lpstr>Terrorist Planning Cycle – Phases 1 &amp; 2</vt:lpstr>
      <vt:lpstr>Terrorist Planning Cycle – Phases 3 &amp; 4</vt:lpstr>
      <vt:lpstr>Terrorist Planning Cycle – Phases 5 &amp; 6</vt:lpstr>
      <vt:lpstr>Terrorist Planning Cycle – Phase 7</vt:lpstr>
      <vt:lpstr>Border Management</vt:lpstr>
      <vt:lpstr>PowerPoint Presentation</vt:lpstr>
      <vt:lpstr>Network Centric Information Infrastructure </vt:lpstr>
      <vt:lpstr>Surveillance Sensors</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AV Subramanian</dc:creator>
  <cp:lastModifiedBy>AV Subramanian</cp:lastModifiedBy>
  <cp:revision>30</cp:revision>
  <dcterms:created xsi:type="dcterms:W3CDTF">2019-09-12T13:56:17Z</dcterms:created>
  <dcterms:modified xsi:type="dcterms:W3CDTF">2019-09-15T01:49:00Z</dcterms:modified>
</cp:coreProperties>
</file>